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59" r:id="rId4"/>
    <p:sldId id="260" r:id="rId5"/>
    <p:sldId id="295" r:id="rId6"/>
    <p:sldId id="296" r:id="rId7"/>
    <p:sldId id="263" r:id="rId8"/>
    <p:sldId id="297" r:id="rId9"/>
    <p:sldId id="298" r:id="rId10"/>
    <p:sldId id="299" r:id="rId11"/>
    <p:sldId id="300" r:id="rId12"/>
    <p:sldId id="301" r:id="rId13"/>
    <p:sldId id="302" r:id="rId14"/>
    <p:sldId id="303" r:id="rId15"/>
    <p:sldId id="304" r:id="rId16"/>
    <p:sldId id="305" r:id="rId17"/>
    <p:sldId id="307" r:id="rId18"/>
    <p:sldId id="308" r:id="rId19"/>
    <p:sldId id="309" r:id="rId20"/>
    <p:sldId id="306" r:id="rId21"/>
    <p:sldId id="310" r:id="rId22"/>
    <p:sldId id="311" r:id="rId23"/>
    <p:sldId id="312" r:id="rId24"/>
    <p:sldId id="313" r:id="rId25"/>
    <p:sldId id="314" r:id="rId26"/>
    <p:sldId id="315" r:id="rId27"/>
    <p:sldId id="316" r:id="rId28"/>
    <p:sldId id="275" r:id="rId29"/>
    <p:sldId id="276" r:id="rId30"/>
    <p:sldId id="277" r:id="rId31"/>
    <p:sldId id="265" r:id="rId32"/>
    <p:sldId id="318" r:id="rId33"/>
    <p:sldId id="319" r:id="rId34"/>
    <p:sldId id="341" r:id="rId35"/>
    <p:sldId id="278" r:id="rId36"/>
    <p:sldId id="321" r:id="rId37"/>
    <p:sldId id="264" r:id="rId38"/>
    <p:sldId id="322" r:id="rId39"/>
    <p:sldId id="323" r:id="rId40"/>
    <p:sldId id="325" r:id="rId41"/>
    <p:sldId id="267" r:id="rId42"/>
    <p:sldId id="328" r:id="rId43"/>
    <p:sldId id="329" r:id="rId44"/>
    <p:sldId id="330" r:id="rId45"/>
    <p:sldId id="331" r:id="rId46"/>
    <p:sldId id="317" r:id="rId47"/>
    <p:sldId id="332" r:id="rId48"/>
    <p:sldId id="333" r:id="rId49"/>
    <p:sldId id="334" r:id="rId50"/>
    <p:sldId id="335" r:id="rId51"/>
    <p:sldId id="336" r:id="rId52"/>
    <p:sldId id="339" r:id="rId53"/>
    <p:sldId id="324" r:id="rId54"/>
    <p:sldId id="268" r:id="rId55"/>
    <p:sldId id="269" r:id="rId56"/>
    <p:sldId id="270" r:id="rId57"/>
    <p:sldId id="272" r:id="rId58"/>
    <p:sldId id="271" r:id="rId59"/>
    <p:sldId id="273" r:id="rId60"/>
    <p:sldId id="279" r:id="rId61"/>
    <p:sldId id="281" r:id="rId62"/>
    <p:sldId id="280" r:id="rId63"/>
    <p:sldId id="282" r:id="rId64"/>
    <p:sldId id="283" r:id="rId65"/>
    <p:sldId id="285" r:id="rId66"/>
    <p:sldId id="286" r:id="rId67"/>
    <p:sldId id="342" r:id="rId68"/>
    <p:sldId id="344" r:id="rId69"/>
    <p:sldId id="345" r:id="rId70"/>
    <p:sldId id="347" r:id="rId71"/>
    <p:sldId id="346" r:id="rId72"/>
    <p:sldId id="348" r:id="rId73"/>
    <p:sldId id="349" r:id="rId74"/>
    <p:sldId id="350"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61324-A3BF-4F16-82AD-FE9ED8E4A2E4}"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14C09-EAD1-4581-8CAB-20288BAF6EB1}" type="slidenum">
              <a:rPr lang="en-US" smtClean="0"/>
              <a:t>‹#›</a:t>
            </a:fld>
            <a:endParaRPr lang="en-US"/>
          </a:p>
        </p:txBody>
      </p:sp>
    </p:spTree>
    <p:extLst>
      <p:ext uri="{BB962C8B-B14F-4D97-AF65-F5344CB8AC3E}">
        <p14:creationId xmlns:p14="http://schemas.microsoft.com/office/powerpoint/2010/main" val="27380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0D0D"/>
                </a:solidFill>
                <a:effectLst/>
                <a:latin typeface="Söhne"/>
              </a:rPr>
              <a:t>The main hurdle in resolving the dilemma from the training dataset is the presence </a:t>
            </a:r>
            <a:r>
              <a:rPr lang="en-US" b="0" i="0" dirty="0" err="1">
                <a:solidFill>
                  <a:srgbClr val="0D0D0D"/>
                </a:solidFill>
                <a:effectLst/>
                <a:latin typeface="Söhne"/>
              </a:rPr>
              <a:t>os</a:t>
            </a:r>
            <a:r>
              <a:rPr lang="en-US" b="0" i="0" dirty="0">
                <a:solidFill>
                  <a:srgbClr val="0D0D0D"/>
                </a:solidFill>
                <a:effectLst/>
                <a:latin typeface="Söhne"/>
              </a:rPr>
              <a:t> selection bias. In causal inference context we </a:t>
            </a:r>
            <a:r>
              <a:rPr lang="en-US" b="0" i="0" dirty="0" err="1">
                <a:solidFill>
                  <a:srgbClr val="0D0D0D"/>
                </a:solidFill>
                <a:effectLst/>
                <a:latin typeface="Söhne"/>
              </a:rPr>
              <a:t>ofter</a:t>
            </a:r>
            <a:r>
              <a:rPr lang="en-US" b="0" i="0" dirty="0">
                <a:solidFill>
                  <a:srgbClr val="0D0D0D"/>
                </a:solidFill>
                <a:effectLst/>
                <a:latin typeface="Söhne"/>
              </a:rPr>
              <a:t> refer to the training dataset as the observational dataset. </a:t>
            </a:r>
          </a:p>
          <a:p>
            <a:pPr algn="l"/>
            <a:endParaRPr lang="en-US" b="0" i="0" dirty="0">
              <a:solidFill>
                <a:srgbClr val="0D0D0D"/>
              </a:solidFill>
              <a:effectLst/>
              <a:latin typeface="Söhne"/>
            </a:endParaRPr>
          </a:p>
          <a:p>
            <a:pPr algn="l"/>
            <a:r>
              <a:rPr lang="en-US" b="0" i="0" dirty="0">
                <a:solidFill>
                  <a:srgbClr val="0D0D0D"/>
                </a:solidFill>
                <a:effectLst/>
                <a:latin typeface="Söhne"/>
              </a:rPr>
              <a:t>We say that the selection bias exists when the treatment assignment to patients happens in a biased manner. For example, we see I out context that easy patients with smaller stones were treated with red pill whereas challenging patients are </a:t>
            </a:r>
            <a:r>
              <a:rPr lang="en-US" b="0" i="0" dirty="0" err="1">
                <a:solidFill>
                  <a:srgbClr val="0D0D0D"/>
                </a:solidFill>
                <a:effectLst/>
                <a:latin typeface="Söhne"/>
              </a:rPr>
              <a:t>treatned</a:t>
            </a:r>
            <a:r>
              <a:rPr lang="en-US" b="0" i="0" dirty="0">
                <a:solidFill>
                  <a:srgbClr val="0D0D0D"/>
                </a:solidFill>
                <a:effectLst/>
                <a:latin typeface="Söhne"/>
              </a:rPr>
              <a:t> with the blue pill. Such selection bias is unavoidable in real life. Perhaps red pill is cheaper. Perhaps red pill has lesser side effects and is adequate to treat smaller stones.</a:t>
            </a:r>
          </a:p>
          <a:p>
            <a:pPr algn="l"/>
            <a:endParaRPr lang="en-US" b="0" i="0" dirty="0">
              <a:solidFill>
                <a:srgbClr val="0D0D0D"/>
              </a:solidFill>
              <a:effectLst/>
              <a:latin typeface="Söhne"/>
            </a:endParaRPr>
          </a:p>
          <a:p>
            <a:pPr algn="l"/>
            <a:r>
              <a:rPr lang="en-US" b="0" i="0" dirty="0">
                <a:solidFill>
                  <a:srgbClr val="0D0D0D"/>
                </a:solidFill>
                <a:effectLst/>
                <a:latin typeface="Söhne"/>
              </a:rPr>
              <a:t>The </a:t>
            </a:r>
            <a:r>
              <a:rPr lang="en-US" b="0" i="0" dirty="0" err="1">
                <a:solidFill>
                  <a:srgbClr val="0D0D0D"/>
                </a:solidFill>
                <a:effectLst/>
                <a:latin typeface="Söhne"/>
              </a:rPr>
              <a:t>pounch</a:t>
            </a:r>
            <a:r>
              <a:rPr lang="en-US" b="0" i="0" dirty="0">
                <a:solidFill>
                  <a:srgbClr val="0D0D0D"/>
                </a:solidFill>
                <a:effectLst/>
                <a:latin typeface="Söhne"/>
              </a:rPr>
              <a:t> line is that the real life observational datasets are going to be injected with selection bias and we as researchers must provide “in-principle” algorithms that reflect correct treatment effect estimates.</a:t>
            </a:r>
          </a:p>
          <a:p>
            <a:pPr algn="l"/>
            <a:endParaRPr lang="en-US" b="0" i="0" dirty="0">
              <a:solidFill>
                <a:srgbClr val="0D0D0D"/>
              </a:solidFill>
              <a:effectLst/>
              <a:latin typeface="Söhne"/>
            </a:endParaRPr>
          </a:p>
          <a:p>
            <a:pPr algn="l"/>
            <a:r>
              <a:rPr lang="en-US" b="0" i="0" dirty="0">
                <a:solidFill>
                  <a:srgbClr val="0D0D0D"/>
                </a:solidFill>
                <a:effectLst/>
                <a:latin typeface="Söhne"/>
              </a:rPr>
              <a:t>The variable such as size of the stone here are called as confounders.</a:t>
            </a:r>
          </a:p>
        </p:txBody>
      </p:sp>
      <p:sp>
        <p:nvSpPr>
          <p:cNvPr id="4" name="Slide Number Placeholder 3"/>
          <p:cNvSpPr>
            <a:spLocks noGrp="1"/>
          </p:cNvSpPr>
          <p:nvPr>
            <p:ph type="sldNum" sz="quarter" idx="5"/>
          </p:nvPr>
        </p:nvSpPr>
        <p:spPr/>
        <p:txBody>
          <a:bodyPr/>
          <a:lstStyle/>
          <a:p>
            <a:fld id="{5D15485B-705F-4700-932E-AC7F23EBABD4}" type="slidenum">
              <a:rPr lang="en-US" smtClean="0"/>
              <a:t>34</a:t>
            </a:fld>
            <a:endParaRPr lang="en-US"/>
          </a:p>
        </p:txBody>
      </p:sp>
    </p:spTree>
    <p:extLst>
      <p:ext uri="{BB962C8B-B14F-4D97-AF65-F5344CB8AC3E}">
        <p14:creationId xmlns:p14="http://schemas.microsoft.com/office/powerpoint/2010/main" val="330020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patient x for which we have label available for the brown treatment t</a:t>
            </a:r>
          </a:p>
          <a:p>
            <a:endParaRPr lang="en-US" dirty="0"/>
          </a:p>
          <a:p>
            <a:r>
              <a:rPr lang="en-US" dirty="0"/>
              <a:t>Our goal is to hallucinate the outcome y(x, t’) for the blue treatment t’. As you can see that t’ is fat from t, we need to capture the variance associated with the hallucination to control for unreliable augmentations. We precisely achieve this with a Gaussian Process.</a:t>
            </a:r>
          </a:p>
          <a:p>
            <a:endParaRPr lang="en-US" dirty="0"/>
          </a:p>
          <a:p>
            <a:r>
              <a:rPr lang="en-US" dirty="0"/>
              <a:t>This is the only involved slide in my entire talk and requires some familiarity with Gaussian Processes. Far treatment augmentation is a 2-step process.</a:t>
            </a:r>
          </a:p>
          <a:p>
            <a:r>
              <a:rPr lang="en-US" dirty="0"/>
              <a:t>First we collect the dataset DNN that comprises training instances whose observed treatments happen to be close to t’</a:t>
            </a:r>
          </a:p>
          <a:p>
            <a:r>
              <a:rPr lang="en-US" dirty="0"/>
              <a:t>Then we obtain the hallucinated y as posterior predictions from a GP trained on DNN.</a:t>
            </a:r>
          </a:p>
        </p:txBody>
      </p:sp>
      <p:sp>
        <p:nvSpPr>
          <p:cNvPr id="4" name="Slide Number Placeholder 3"/>
          <p:cNvSpPr>
            <a:spLocks noGrp="1"/>
          </p:cNvSpPr>
          <p:nvPr>
            <p:ph type="sldNum" sz="quarter" idx="5"/>
          </p:nvPr>
        </p:nvSpPr>
        <p:spPr/>
        <p:txBody>
          <a:bodyPr/>
          <a:lstStyle/>
          <a:p>
            <a:fld id="{5D15485B-705F-4700-932E-AC7F23EBABD4}" type="slidenum">
              <a:rPr lang="en-US" smtClean="0"/>
              <a:t>48</a:t>
            </a:fld>
            <a:endParaRPr lang="en-US"/>
          </a:p>
        </p:txBody>
      </p:sp>
    </p:spTree>
    <p:extLst>
      <p:ext uri="{BB962C8B-B14F-4D97-AF65-F5344CB8AC3E}">
        <p14:creationId xmlns:p14="http://schemas.microsoft.com/office/powerpoint/2010/main" val="7632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am showing the method in which we tone down the unreliable augmentations.</a:t>
            </a:r>
          </a:p>
          <a:p>
            <a:r>
              <a:rPr lang="en-US" dirty="0"/>
              <a:t>Sigma^2 term highlighted here shows the variance of GP predictions. If variance is large, uncertainty is more</a:t>
            </a:r>
          </a:p>
          <a:p>
            <a:r>
              <a:rPr lang="en-US" dirty="0"/>
              <a:t>So we apply a </a:t>
            </a:r>
            <a:r>
              <a:rPr lang="en-US" dirty="0" err="1"/>
              <a:t>softmax</a:t>
            </a:r>
            <a:r>
              <a:rPr lang="en-US" dirty="0"/>
              <a:t> over the negative variance and then scale the losses accordingly.</a:t>
            </a:r>
          </a:p>
          <a:p>
            <a:r>
              <a:rPr lang="en-US" dirty="0"/>
              <a:t>This helps us downplaying the losses corresponding to less reliable augmented samples.</a:t>
            </a:r>
          </a:p>
        </p:txBody>
      </p:sp>
      <p:sp>
        <p:nvSpPr>
          <p:cNvPr id="4" name="Slide Number Placeholder 3"/>
          <p:cNvSpPr>
            <a:spLocks noGrp="1"/>
          </p:cNvSpPr>
          <p:nvPr>
            <p:ph type="sldNum" sz="quarter" idx="5"/>
          </p:nvPr>
        </p:nvSpPr>
        <p:spPr/>
        <p:txBody>
          <a:bodyPr/>
          <a:lstStyle/>
          <a:p>
            <a:fld id="{5D15485B-705F-4700-932E-AC7F23EBABD4}" type="slidenum">
              <a:rPr lang="en-US" smtClean="0"/>
              <a:t>49</a:t>
            </a:fld>
            <a:endParaRPr lang="en-US"/>
          </a:p>
        </p:txBody>
      </p:sp>
    </p:spTree>
    <p:extLst>
      <p:ext uri="{BB962C8B-B14F-4D97-AF65-F5344CB8AC3E}">
        <p14:creationId xmlns:p14="http://schemas.microsoft.com/office/powerpoint/2010/main" val="4121898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get into results.</a:t>
            </a:r>
          </a:p>
          <a:p>
            <a:r>
              <a:rPr lang="en-US" dirty="0"/>
              <a:t>We compared with many SOTA baselines for </a:t>
            </a:r>
            <a:r>
              <a:rPr lang="en-US" dirty="0" err="1"/>
              <a:t>cont</a:t>
            </a:r>
            <a:r>
              <a:rPr lang="en-US" dirty="0"/>
              <a:t> treatment effect estimation on counterfactual prediction error. We consistently observed that GIKS beats other baselines. A close competitor was </a:t>
            </a:r>
            <a:r>
              <a:rPr lang="en-US" dirty="0" err="1"/>
              <a:t>VCNet</a:t>
            </a:r>
            <a:r>
              <a:rPr lang="en-US" dirty="0"/>
              <a:t> with HSIC </a:t>
            </a:r>
            <a:r>
              <a:rPr lang="en-US" dirty="0" err="1"/>
              <a:t>regularizer</a:t>
            </a:r>
            <a:r>
              <a:rPr lang="en-US" dirty="0"/>
              <a:t>. HSIC is Hilbert Schmidt Independence criterion a Kernel based independence assessment test.</a:t>
            </a:r>
          </a:p>
          <a:p>
            <a:r>
              <a:rPr lang="en-US" dirty="0"/>
              <a:t>It is worth mentioning that HSIC is designed for CATE where as other approaches that predominantly use the so called targeted </a:t>
            </a:r>
            <a:r>
              <a:rPr lang="en-US" dirty="0" err="1"/>
              <a:t>regularizer</a:t>
            </a:r>
            <a:r>
              <a:rPr lang="en-US" dirty="0"/>
              <a:t> are better suited for estimating average treatment effects.</a:t>
            </a:r>
          </a:p>
        </p:txBody>
      </p:sp>
      <p:sp>
        <p:nvSpPr>
          <p:cNvPr id="4" name="Slide Number Placeholder 3"/>
          <p:cNvSpPr>
            <a:spLocks noGrp="1"/>
          </p:cNvSpPr>
          <p:nvPr>
            <p:ph type="sldNum" sz="quarter" idx="5"/>
          </p:nvPr>
        </p:nvSpPr>
        <p:spPr/>
        <p:txBody>
          <a:bodyPr/>
          <a:lstStyle/>
          <a:p>
            <a:fld id="{5D15485B-705F-4700-932E-AC7F23EBABD4}" type="slidenum">
              <a:rPr lang="en-US" smtClean="0"/>
              <a:t>50</a:t>
            </a:fld>
            <a:endParaRPr lang="en-US"/>
          </a:p>
        </p:txBody>
      </p:sp>
    </p:spTree>
    <p:extLst>
      <p:ext uri="{BB962C8B-B14F-4D97-AF65-F5344CB8AC3E}">
        <p14:creationId xmlns:p14="http://schemas.microsoft.com/office/powerpoint/2010/main" val="209261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am showing the treatment distribution after GIKS augmentations. We see that GIKS reduces the skew in treatments and thereby achieves better performance.</a:t>
            </a:r>
          </a:p>
        </p:txBody>
      </p:sp>
      <p:sp>
        <p:nvSpPr>
          <p:cNvPr id="4" name="Slide Number Placeholder 3"/>
          <p:cNvSpPr>
            <a:spLocks noGrp="1"/>
          </p:cNvSpPr>
          <p:nvPr>
            <p:ph type="sldNum" sz="quarter" idx="5"/>
          </p:nvPr>
        </p:nvSpPr>
        <p:spPr/>
        <p:txBody>
          <a:bodyPr/>
          <a:lstStyle/>
          <a:p>
            <a:fld id="{5D15485B-705F-4700-932E-AC7F23EBABD4}" type="slidenum">
              <a:rPr lang="en-US" smtClean="0"/>
              <a:t>51</a:t>
            </a:fld>
            <a:endParaRPr lang="en-US"/>
          </a:p>
        </p:txBody>
      </p:sp>
    </p:spTree>
    <p:extLst>
      <p:ext uri="{BB962C8B-B14F-4D97-AF65-F5344CB8AC3E}">
        <p14:creationId xmlns:p14="http://schemas.microsoft.com/office/powerpoint/2010/main" val="1257994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5485B-705F-4700-932E-AC7F23EBABD4}" type="slidenum">
              <a:rPr lang="en-US" smtClean="0"/>
              <a:t>62</a:t>
            </a:fld>
            <a:endParaRPr lang="en-US"/>
          </a:p>
        </p:txBody>
      </p:sp>
    </p:spTree>
    <p:extLst>
      <p:ext uri="{BB962C8B-B14F-4D97-AF65-F5344CB8AC3E}">
        <p14:creationId xmlns:p14="http://schemas.microsoft.com/office/powerpoint/2010/main" val="3058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we must know the </a:t>
            </a:r>
          </a:p>
        </p:txBody>
      </p:sp>
      <p:sp>
        <p:nvSpPr>
          <p:cNvPr id="4" name="Slide Number Placeholder 3"/>
          <p:cNvSpPr>
            <a:spLocks noGrp="1"/>
          </p:cNvSpPr>
          <p:nvPr>
            <p:ph type="sldNum" sz="quarter" idx="5"/>
          </p:nvPr>
        </p:nvSpPr>
        <p:spPr/>
        <p:txBody>
          <a:bodyPr/>
          <a:lstStyle/>
          <a:p>
            <a:fld id="{5D15485B-705F-4700-932E-AC7F23EBABD4}" type="slidenum">
              <a:rPr lang="en-US" smtClean="0"/>
              <a:t>37</a:t>
            </a:fld>
            <a:endParaRPr lang="en-US"/>
          </a:p>
        </p:txBody>
      </p:sp>
    </p:spTree>
    <p:extLst>
      <p:ext uri="{BB962C8B-B14F-4D97-AF65-F5344CB8AC3E}">
        <p14:creationId xmlns:p14="http://schemas.microsoft.com/office/powerpoint/2010/main" val="118337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deal with treatment effect estimation with a twist that our treatment variable is not binary, but can </a:t>
            </a:r>
            <a:r>
              <a:rPr lang="en-US" b="0" i="0" dirty="0">
                <a:solidFill>
                  <a:srgbClr val="0D0D0D"/>
                </a:solidFill>
                <a:effectLst/>
                <a:latin typeface="Söhne"/>
              </a:rPr>
              <a:t>take on a range of continuous values</a:t>
            </a:r>
            <a:r>
              <a:rPr lang="en-US" dirty="0"/>
              <a:t>. </a:t>
            </a:r>
          </a:p>
          <a:p>
            <a:endParaRPr lang="en-US" dirty="0"/>
          </a:p>
          <a:p>
            <a:r>
              <a:rPr lang="en-US" b="0" i="0" dirty="0">
                <a:solidFill>
                  <a:srgbClr val="0D0D0D"/>
                </a:solidFill>
                <a:effectLst/>
                <a:latin typeface="Söhne"/>
              </a:rPr>
              <a:t>This adds a layer of complexity to an already intricate problem, requiring us to come up with novel estimation strategies.</a:t>
            </a:r>
            <a:endParaRPr lang="en-US" dirty="0"/>
          </a:p>
        </p:txBody>
      </p:sp>
      <p:sp>
        <p:nvSpPr>
          <p:cNvPr id="4" name="Slide Number Placeholder 3"/>
          <p:cNvSpPr>
            <a:spLocks noGrp="1"/>
          </p:cNvSpPr>
          <p:nvPr>
            <p:ph type="sldNum" sz="quarter" idx="5"/>
          </p:nvPr>
        </p:nvSpPr>
        <p:spPr/>
        <p:txBody>
          <a:bodyPr/>
          <a:lstStyle/>
          <a:p>
            <a:fld id="{5D15485B-705F-4700-932E-AC7F23EBABD4}" type="slidenum">
              <a:rPr lang="en-US" smtClean="0"/>
              <a:t>40</a:t>
            </a:fld>
            <a:endParaRPr lang="en-US"/>
          </a:p>
        </p:txBody>
      </p:sp>
    </p:spTree>
    <p:extLst>
      <p:ext uri="{BB962C8B-B14F-4D97-AF65-F5344CB8AC3E}">
        <p14:creationId xmlns:p14="http://schemas.microsoft.com/office/powerpoint/2010/main" val="380874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0D0D"/>
                </a:solidFill>
                <a:effectLst/>
                <a:latin typeface="Söhne"/>
              </a:rPr>
              <a:t>Before getting into our approach There's another assumption we make, and it is especially relevant to continuous treatments.</a:t>
            </a:r>
          </a:p>
          <a:p>
            <a:pPr algn="l"/>
            <a:endParaRPr lang="en-US" b="0" i="0" dirty="0">
              <a:solidFill>
                <a:srgbClr val="0D0D0D"/>
              </a:solidFill>
              <a:effectLst/>
              <a:latin typeface="Söhne"/>
            </a:endParaRPr>
          </a:p>
          <a:p>
            <a:pPr algn="l"/>
            <a:r>
              <a:rPr lang="en-US" b="0" i="0" dirty="0">
                <a:solidFill>
                  <a:srgbClr val="0D0D0D"/>
                </a:solidFill>
                <a:effectLst/>
                <a:latin typeface="Söhne"/>
              </a:rPr>
              <a:t>We assume that the response (y) is differentiable with respect to the dosage of treatment (T). This essentially means that small changes in the dosage of the treatment result in small changes in the outcome. While this assumption may seem technical, it often holds true in practice.</a:t>
            </a:r>
          </a:p>
          <a:p>
            <a:pPr algn="l"/>
            <a:endParaRPr lang="en-US" b="0" i="0" dirty="0">
              <a:solidFill>
                <a:srgbClr val="0D0D0D"/>
              </a:solidFill>
              <a:effectLst/>
              <a:latin typeface="Söhne"/>
            </a:endParaRPr>
          </a:p>
          <a:p>
            <a:pPr algn="l"/>
            <a:r>
              <a:rPr lang="en-US" b="0" i="0" dirty="0">
                <a:solidFill>
                  <a:srgbClr val="0D0D0D"/>
                </a:solidFill>
                <a:effectLst/>
                <a:latin typeface="Söhne"/>
              </a:rPr>
              <a:t>To illustrate this assumption, I've included dose-response curves obtained from Google Images. I do not know the specifics of these experiments, but this should hopefully convince you that the extra assumption we're making here is quite mild. Now, let's explore how this assumption aids us in our solution.</a:t>
            </a:r>
          </a:p>
          <a:p>
            <a:endParaRPr lang="en-US" dirty="0"/>
          </a:p>
        </p:txBody>
      </p:sp>
      <p:sp>
        <p:nvSpPr>
          <p:cNvPr id="4" name="Slide Number Placeholder 3"/>
          <p:cNvSpPr>
            <a:spLocks noGrp="1"/>
          </p:cNvSpPr>
          <p:nvPr>
            <p:ph type="sldNum" sz="quarter" idx="5"/>
          </p:nvPr>
        </p:nvSpPr>
        <p:spPr/>
        <p:txBody>
          <a:bodyPr/>
          <a:lstStyle/>
          <a:p>
            <a:fld id="{5D15485B-705F-4700-932E-AC7F23EBABD4}" type="slidenum">
              <a:rPr lang="en-US" smtClean="0"/>
              <a:t>42</a:t>
            </a:fld>
            <a:endParaRPr lang="en-US"/>
          </a:p>
        </p:txBody>
      </p:sp>
    </p:spTree>
    <p:extLst>
      <p:ext uri="{BB962C8B-B14F-4D97-AF65-F5344CB8AC3E}">
        <p14:creationId xmlns:p14="http://schemas.microsoft.com/office/powerpoint/2010/main" val="361749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present our approach GIKS that is short for Gradient Interpolation and Kernel Smoothing</a:t>
            </a:r>
          </a:p>
          <a:p>
            <a:endParaRPr lang="en-US" dirty="0"/>
          </a:p>
          <a:p>
            <a:r>
              <a:rPr lang="en-US" dirty="0"/>
              <a:t>Our main idea is data augmentation</a:t>
            </a:r>
          </a:p>
          <a:p>
            <a:endParaRPr lang="en-US" dirty="0"/>
          </a:p>
          <a:p>
            <a:r>
              <a:rPr lang="en-US" dirty="0"/>
              <a:t>For each observed sample, we sample many new treatments and augment it with hallucinated outcomes.</a:t>
            </a:r>
          </a:p>
          <a:p>
            <a:endParaRPr lang="en-US" dirty="0"/>
          </a:p>
          <a:p>
            <a:r>
              <a:rPr lang="en-US" dirty="0"/>
              <a:t>Indeed, you guessed right the two terms in the title denote two methods of how we obtain the hallucinated outcomes.</a:t>
            </a:r>
          </a:p>
        </p:txBody>
      </p:sp>
      <p:sp>
        <p:nvSpPr>
          <p:cNvPr id="4" name="Slide Number Placeholder 3"/>
          <p:cNvSpPr>
            <a:spLocks noGrp="1"/>
          </p:cNvSpPr>
          <p:nvPr>
            <p:ph type="sldNum" sz="quarter" idx="5"/>
          </p:nvPr>
        </p:nvSpPr>
        <p:spPr/>
        <p:txBody>
          <a:bodyPr/>
          <a:lstStyle/>
          <a:p>
            <a:fld id="{5D15485B-705F-4700-932E-AC7F23EBABD4}" type="slidenum">
              <a:rPr lang="en-US" smtClean="0"/>
              <a:t>43</a:t>
            </a:fld>
            <a:endParaRPr lang="en-US"/>
          </a:p>
        </p:txBody>
      </p:sp>
    </p:spTree>
    <p:extLst>
      <p:ext uri="{BB962C8B-B14F-4D97-AF65-F5344CB8AC3E}">
        <p14:creationId xmlns:p14="http://schemas.microsoft.com/office/powerpoint/2010/main" val="406534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strategy we use for hallucinating outcomes that are in turn augmented in the observational dataset depends on the proximity between the new treatment t’ and the observed treatment t.</a:t>
            </a:r>
          </a:p>
          <a:p>
            <a:endParaRPr lang="en-US" dirty="0"/>
          </a:p>
          <a:p>
            <a:r>
              <a:rPr lang="en-US" dirty="0"/>
              <a:t>Particularly, if t’ is near t, we use gradient interpolation strategy</a:t>
            </a:r>
          </a:p>
          <a:p>
            <a:endParaRPr lang="en-US" dirty="0"/>
          </a:p>
          <a:p>
            <a:r>
              <a:rPr lang="en-US" dirty="0"/>
              <a:t>If it is far, we obtain the outcome using kernel Gaussian process. </a:t>
            </a:r>
          </a:p>
          <a:p>
            <a:endParaRPr lang="en-US" dirty="0"/>
          </a:p>
          <a:p>
            <a:r>
              <a:rPr lang="en-US" dirty="0"/>
              <a:t>Next we delve into why we need two different strategies</a:t>
            </a:r>
          </a:p>
        </p:txBody>
      </p:sp>
      <p:sp>
        <p:nvSpPr>
          <p:cNvPr id="4" name="Slide Number Placeholder 3"/>
          <p:cNvSpPr>
            <a:spLocks noGrp="1"/>
          </p:cNvSpPr>
          <p:nvPr>
            <p:ph type="sldNum" sz="quarter" idx="5"/>
          </p:nvPr>
        </p:nvSpPr>
        <p:spPr/>
        <p:txBody>
          <a:bodyPr/>
          <a:lstStyle/>
          <a:p>
            <a:fld id="{5D15485B-705F-4700-932E-AC7F23EBABD4}" type="slidenum">
              <a:rPr lang="en-US" smtClean="0"/>
              <a:t>44</a:t>
            </a:fld>
            <a:endParaRPr lang="en-US"/>
          </a:p>
        </p:txBody>
      </p:sp>
    </p:spTree>
    <p:extLst>
      <p:ext uri="{BB962C8B-B14F-4D97-AF65-F5344CB8AC3E}">
        <p14:creationId xmlns:p14="http://schemas.microsoft.com/office/powerpoint/2010/main" val="4045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Söhne"/>
              </a:rPr>
              <a:t>Given our assumption that the response curve is differentiable, we can utilize Taylor's expansion. In particular, for treatments that are close enough, a first-order Taylor expansion provides us with reasonable pseudo-outcomes that can be incorporated into the dataset.</a:t>
            </a:r>
          </a:p>
          <a:p>
            <a:pPr algn="l"/>
            <a:endParaRPr lang="en-US" b="0" i="0" dirty="0">
              <a:solidFill>
                <a:srgbClr val="000000"/>
              </a:solidFill>
              <a:effectLst/>
              <a:latin typeface="Söhne"/>
            </a:endParaRPr>
          </a:p>
          <a:p>
            <a:pPr algn="l"/>
            <a:r>
              <a:rPr lang="en-US" b="0" i="0" dirty="0">
                <a:solidFill>
                  <a:srgbClr val="000000"/>
                </a:solidFill>
                <a:effectLst/>
                <a:latin typeface="Söhne"/>
              </a:rPr>
              <a:t>With the samples augmented in this manner, we can then apply conventional loss functions to them. </a:t>
            </a:r>
          </a:p>
          <a:p>
            <a:pPr algn="l"/>
            <a:endParaRPr lang="en-US" b="0" i="0" dirty="0">
              <a:solidFill>
                <a:srgbClr val="000000"/>
              </a:solidFill>
              <a:effectLst/>
              <a:latin typeface="Söhne"/>
            </a:endParaRPr>
          </a:p>
          <a:p>
            <a:pPr algn="l"/>
            <a:r>
              <a:rPr lang="en-US" b="0" i="0" dirty="0">
                <a:solidFill>
                  <a:srgbClr val="000000"/>
                </a:solidFill>
                <a:effectLst/>
                <a:latin typeface="Söhne"/>
              </a:rPr>
              <a:t>Well what difference does it make? Let us look at what happens with the GI Loss</a:t>
            </a:r>
          </a:p>
          <a:p>
            <a:br>
              <a:rPr lang="en-US" b="0" i="0" dirty="0">
                <a:solidFill>
                  <a:srgbClr val="000000"/>
                </a:solidFill>
                <a:effectLst/>
                <a:latin typeface="Söhne"/>
              </a:rPr>
            </a:br>
            <a:endParaRPr lang="en-US" dirty="0"/>
          </a:p>
        </p:txBody>
      </p:sp>
      <p:sp>
        <p:nvSpPr>
          <p:cNvPr id="4" name="Slide Number Placeholder 3"/>
          <p:cNvSpPr>
            <a:spLocks noGrp="1"/>
          </p:cNvSpPr>
          <p:nvPr>
            <p:ph type="sldNum" sz="quarter" idx="5"/>
          </p:nvPr>
        </p:nvSpPr>
        <p:spPr/>
        <p:txBody>
          <a:bodyPr/>
          <a:lstStyle/>
          <a:p>
            <a:fld id="{5D15485B-705F-4700-932E-AC7F23EBABD4}" type="slidenum">
              <a:rPr lang="en-US" smtClean="0"/>
              <a:t>45</a:t>
            </a:fld>
            <a:endParaRPr lang="en-US"/>
          </a:p>
        </p:txBody>
      </p:sp>
    </p:spTree>
    <p:extLst>
      <p:ext uri="{BB962C8B-B14F-4D97-AF65-F5344CB8AC3E}">
        <p14:creationId xmlns:p14="http://schemas.microsoft.com/office/powerpoint/2010/main" val="3780637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latin typeface="Söhne"/>
              </a:rPr>
              <a:t>Here I am showing the ground truth response surface in green. </a:t>
            </a:r>
            <a:br>
              <a:rPr lang="en-US" dirty="0"/>
            </a:br>
            <a:endParaRPr lang="en-US" dirty="0"/>
          </a:p>
          <a:p>
            <a:pPr algn="l"/>
            <a:r>
              <a:rPr lang="en-US" b="0" i="0" dirty="0">
                <a:solidFill>
                  <a:srgbClr val="0D0D0D"/>
                </a:solidFill>
                <a:effectLst/>
                <a:latin typeface="Söhne"/>
              </a:rPr>
              <a:t>The blue curve represents a factual model trained solely on the observational dataset without augmentation.</a:t>
            </a:r>
          </a:p>
          <a:p>
            <a:pPr algn="l"/>
            <a:r>
              <a:rPr lang="en-US" b="0" i="0" dirty="0">
                <a:solidFill>
                  <a:srgbClr val="0D0D0D"/>
                </a:solidFill>
                <a:effectLst/>
                <a:latin typeface="Söhne"/>
              </a:rPr>
              <a:t>The red curve illustrates the response curve obtained through Gradient Interpolation (GI) augmentation for treatments close to those observed.</a:t>
            </a:r>
          </a:p>
          <a:p>
            <a:endParaRPr lang="en-US" dirty="0"/>
          </a:p>
          <a:p>
            <a:r>
              <a:rPr lang="en-US" b="0" i="0" dirty="0">
                <a:solidFill>
                  <a:srgbClr val="0D0D0D"/>
                </a:solidFill>
                <a:effectLst/>
                <a:latin typeface="Söhne"/>
              </a:rPr>
              <a:t>I like to draw your attention to the lower dosage region where we clearly observe the merits of GI loss. It so happened in this dataset that lower dosages received lesser support and thus we see that data augmentation helps. Moreover we observed that GI loss exhibits a strong smoothness inductive bias on the predicted response curve.</a:t>
            </a:r>
          </a:p>
        </p:txBody>
      </p:sp>
      <p:sp>
        <p:nvSpPr>
          <p:cNvPr id="4" name="Slide Number Placeholder 3"/>
          <p:cNvSpPr>
            <a:spLocks noGrp="1"/>
          </p:cNvSpPr>
          <p:nvPr>
            <p:ph type="sldNum" sz="quarter" idx="5"/>
          </p:nvPr>
        </p:nvSpPr>
        <p:spPr/>
        <p:txBody>
          <a:bodyPr/>
          <a:lstStyle/>
          <a:p>
            <a:fld id="{5D15485B-705F-4700-932E-AC7F23EBABD4}" type="slidenum">
              <a:rPr lang="en-US" smtClean="0"/>
              <a:t>46</a:t>
            </a:fld>
            <a:endParaRPr lang="en-US"/>
          </a:p>
        </p:txBody>
      </p:sp>
    </p:spTree>
    <p:extLst>
      <p:ext uri="{BB962C8B-B14F-4D97-AF65-F5344CB8AC3E}">
        <p14:creationId xmlns:p14="http://schemas.microsoft.com/office/powerpoint/2010/main" val="282016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latin typeface="Söhne"/>
              </a:rPr>
              <a:t>When 𝑡′ is significantly distant from 𝑡, the first-order Taylor's expansion breaks down. </a:t>
            </a:r>
          </a:p>
          <a:p>
            <a:r>
              <a:rPr lang="en-US" b="0" i="0" dirty="0">
                <a:solidFill>
                  <a:srgbClr val="0D0D0D"/>
                </a:solidFill>
                <a:effectLst/>
                <a:latin typeface="Söhne"/>
              </a:rPr>
              <a:t>Moreover, </a:t>
            </a:r>
            <a:r>
              <a:rPr lang="en-US" b="0" i="0" dirty="0" err="1">
                <a:solidFill>
                  <a:srgbClr val="0D0D0D"/>
                </a:solidFill>
                <a:effectLst/>
                <a:latin typeface="Söhne"/>
              </a:rPr>
              <a:t>hallkucinating</a:t>
            </a:r>
            <a:r>
              <a:rPr lang="en-US" b="0" i="0" dirty="0">
                <a:solidFill>
                  <a:srgbClr val="0D0D0D"/>
                </a:solidFill>
                <a:effectLst/>
                <a:latin typeface="Söhne"/>
              </a:rPr>
              <a:t> outcomes for such t’ may be challenging and can be wrong. </a:t>
            </a:r>
          </a:p>
          <a:p>
            <a:r>
              <a:rPr lang="en-US" b="0" i="0" dirty="0">
                <a:solidFill>
                  <a:srgbClr val="0D0D0D"/>
                </a:solidFill>
                <a:effectLst/>
                <a:latin typeface="Söhne"/>
              </a:rPr>
              <a:t>Therefore it is imperative to augment “uncertainty-aware” pseudo outcomes</a:t>
            </a:r>
          </a:p>
          <a:p>
            <a:r>
              <a:rPr lang="en-US" b="0" i="0" dirty="0">
                <a:solidFill>
                  <a:srgbClr val="0D0D0D"/>
                </a:solidFill>
                <a:effectLst/>
                <a:latin typeface="Söhne"/>
              </a:rPr>
              <a:t>Then  we process these uncertainty estimates to tone down the impact of wrong pseudo-outcomes.</a:t>
            </a:r>
          </a:p>
          <a:p>
            <a:r>
              <a:rPr lang="en-US" b="0" i="0" dirty="0">
                <a:solidFill>
                  <a:srgbClr val="0D0D0D"/>
                </a:solidFill>
                <a:effectLst/>
                <a:latin typeface="Söhne"/>
              </a:rPr>
              <a:t>We this using Gaussian Processes.</a:t>
            </a:r>
            <a:endParaRPr lang="en-US" dirty="0"/>
          </a:p>
        </p:txBody>
      </p:sp>
      <p:sp>
        <p:nvSpPr>
          <p:cNvPr id="4" name="Slide Number Placeholder 3"/>
          <p:cNvSpPr>
            <a:spLocks noGrp="1"/>
          </p:cNvSpPr>
          <p:nvPr>
            <p:ph type="sldNum" sz="quarter" idx="5"/>
          </p:nvPr>
        </p:nvSpPr>
        <p:spPr/>
        <p:txBody>
          <a:bodyPr/>
          <a:lstStyle/>
          <a:p>
            <a:fld id="{5D15485B-705F-4700-932E-AC7F23EBABD4}" type="slidenum">
              <a:rPr lang="en-US" smtClean="0"/>
              <a:t>47</a:t>
            </a:fld>
            <a:endParaRPr lang="en-US"/>
          </a:p>
        </p:txBody>
      </p:sp>
    </p:spTree>
    <p:extLst>
      <p:ext uri="{BB962C8B-B14F-4D97-AF65-F5344CB8AC3E}">
        <p14:creationId xmlns:p14="http://schemas.microsoft.com/office/powerpoint/2010/main" val="365744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5EA2-2782-4660-8B47-E0C72F732B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37E1A2-8399-4B94-99D8-2C8719940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AED003-C146-4D7C-A314-808A510ED6AC}"/>
              </a:ext>
            </a:extLst>
          </p:cNvPr>
          <p:cNvSpPr>
            <a:spLocks noGrp="1"/>
          </p:cNvSpPr>
          <p:nvPr>
            <p:ph type="dt" sz="half" idx="10"/>
          </p:nvPr>
        </p:nvSpPr>
        <p:spPr/>
        <p:txBody>
          <a:bodyPr/>
          <a:lstStyle/>
          <a:p>
            <a:fld id="{5FD49AA5-6C80-4289-9141-EFAD106BC507}" type="datetimeFigureOut">
              <a:rPr lang="en-US" smtClean="0"/>
              <a:t>7/12/2024</a:t>
            </a:fld>
            <a:endParaRPr lang="en-US"/>
          </a:p>
        </p:txBody>
      </p:sp>
      <p:sp>
        <p:nvSpPr>
          <p:cNvPr id="5" name="Footer Placeholder 4">
            <a:extLst>
              <a:ext uri="{FF2B5EF4-FFF2-40B4-BE49-F238E27FC236}">
                <a16:creationId xmlns:a16="http://schemas.microsoft.com/office/drawing/2014/main" id="{98A60D8C-4C89-41AD-9863-6E81812C43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1B909-0563-4FD1-B06A-EF0BE921E009}"/>
              </a:ext>
            </a:extLst>
          </p:cNvPr>
          <p:cNvSpPr>
            <a:spLocks noGrp="1"/>
          </p:cNvSpPr>
          <p:nvPr>
            <p:ph type="sldNum" sz="quarter" idx="12"/>
          </p:nvPr>
        </p:nvSpPr>
        <p:spPr/>
        <p:txBody>
          <a:bodyPr/>
          <a:lstStyle/>
          <a:p>
            <a:fld id="{BE6FE743-87A0-4EB2-8178-95E2A4FAFC41}" type="slidenum">
              <a:rPr lang="en-US" smtClean="0"/>
              <a:t>‹#›</a:t>
            </a:fld>
            <a:endParaRPr lang="en-US"/>
          </a:p>
        </p:txBody>
      </p:sp>
    </p:spTree>
    <p:extLst>
      <p:ext uri="{BB962C8B-B14F-4D97-AF65-F5344CB8AC3E}">
        <p14:creationId xmlns:p14="http://schemas.microsoft.com/office/powerpoint/2010/main" val="305725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9338-62FE-4DE2-8CC2-D6A7312452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AC833B-D3D3-407E-B514-2FC28079F7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25805-C991-43AE-8BC1-5667CDE3225E}"/>
              </a:ext>
            </a:extLst>
          </p:cNvPr>
          <p:cNvSpPr>
            <a:spLocks noGrp="1"/>
          </p:cNvSpPr>
          <p:nvPr>
            <p:ph type="dt" sz="half" idx="10"/>
          </p:nvPr>
        </p:nvSpPr>
        <p:spPr/>
        <p:txBody>
          <a:bodyPr/>
          <a:lstStyle/>
          <a:p>
            <a:fld id="{5FD49AA5-6C80-4289-9141-EFAD106BC507}" type="datetimeFigureOut">
              <a:rPr lang="en-US" smtClean="0"/>
              <a:t>7/12/2024</a:t>
            </a:fld>
            <a:endParaRPr lang="en-US"/>
          </a:p>
        </p:txBody>
      </p:sp>
      <p:sp>
        <p:nvSpPr>
          <p:cNvPr id="5" name="Footer Placeholder 4">
            <a:extLst>
              <a:ext uri="{FF2B5EF4-FFF2-40B4-BE49-F238E27FC236}">
                <a16:creationId xmlns:a16="http://schemas.microsoft.com/office/drawing/2014/main" id="{8481610F-CC55-4C97-8D61-ACDFDB58D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694A1-41D9-43F2-A6E5-F5B9B5F8308F}"/>
              </a:ext>
            </a:extLst>
          </p:cNvPr>
          <p:cNvSpPr>
            <a:spLocks noGrp="1"/>
          </p:cNvSpPr>
          <p:nvPr>
            <p:ph type="sldNum" sz="quarter" idx="12"/>
          </p:nvPr>
        </p:nvSpPr>
        <p:spPr/>
        <p:txBody>
          <a:bodyPr/>
          <a:lstStyle/>
          <a:p>
            <a:fld id="{BE6FE743-87A0-4EB2-8178-95E2A4FAFC41}" type="slidenum">
              <a:rPr lang="en-US" smtClean="0"/>
              <a:t>‹#›</a:t>
            </a:fld>
            <a:endParaRPr lang="en-US"/>
          </a:p>
        </p:txBody>
      </p:sp>
    </p:spTree>
    <p:extLst>
      <p:ext uri="{BB962C8B-B14F-4D97-AF65-F5344CB8AC3E}">
        <p14:creationId xmlns:p14="http://schemas.microsoft.com/office/powerpoint/2010/main" val="269844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0D1D0A-6D57-4F15-9B89-22B34459D5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59CFCA-9D3A-4687-BC2B-0F7D9731C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4B255-8E15-4F6F-ACFA-C1A054B156A1}"/>
              </a:ext>
            </a:extLst>
          </p:cNvPr>
          <p:cNvSpPr>
            <a:spLocks noGrp="1"/>
          </p:cNvSpPr>
          <p:nvPr>
            <p:ph type="dt" sz="half" idx="10"/>
          </p:nvPr>
        </p:nvSpPr>
        <p:spPr/>
        <p:txBody>
          <a:bodyPr/>
          <a:lstStyle/>
          <a:p>
            <a:fld id="{5FD49AA5-6C80-4289-9141-EFAD106BC507}" type="datetimeFigureOut">
              <a:rPr lang="en-US" smtClean="0"/>
              <a:t>7/12/2024</a:t>
            </a:fld>
            <a:endParaRPr lang="en-US"/>
          </a:p>
        </p:txBody>
      </p:sp>
      <p:sp>
        <p:nvSpPr>
          <p:cNvPr id="5" name="Footer Placeholder 4">
            <a:extLst>
              <a:ext uri="{FF2B5EF4-FFF2-40B4-BE49-F238E27FC236}">
                <a16:creationId xmlns:a16="http://schemas.microsoft.com/office/drawing/2014/main" id="{AFC8731C-F34F-4262-9ABE-2E508CE8C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F9AA6-CEE8-4919-9E45-7D6C99AABEA0}"/>
              </a:ext>
            </a:extLst>
          </p:cNvPr>
          <p:cNvSpPr>
            <a:spLocks noGrp="1"/>
          </p:cNvSpPr>
          <p:nvPr>
            <p:ph type="sldNum" sz="quarter" idx="12"/>
          </p:nvPr>
        </p:nvSpPr>
        <p:spPr/>
        <p:txBody>
          <a:bodyPr/>
          <a:lstStyle/>
          <a:p>
            <a:fld id="{BE6FE743-87A0-4EB2-8178-95E2A4FAFC41}" type="slidenum">
              <a:rPr lang="en-US" smtClean="0"/>
              <a:t>‹#›</a:t>
            </a:fld>
            <a:endParaRPr lang="en-US"/>
          </a:p>
        </p:txBody>
      </p:sp>
    </p:spTree>
    <p:extLst>
      <p:ext uri="{BB962C8B-B14F-4D97-AF65-F5344CB8AC3E}">
        <p14:creationId xmlns:p14="http://schemas.microsoft.com/office/powerpoint/2010/main" val="52003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CAFA-2601-47CE-BC3D-16C61D531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6C8A10-9BEC-4A8A-9D25-AB32688345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6A697-8E4D-4086-8A13-AD313D5E3AA9}"/>
              </a:ext>
            </a:extLst>
          </p:cNvPr>
          <p:cNvSpPr>
            <a:spLocks noGrp="1"/>
          </p:cNvSpPr>
          <p:nvPr>
            <p:ph type="dt" sz="half" idx="10"/>
          </p:nvPr>
        </p:nvSpPr>
        <p:spPr/>
        <p:txBody>
          <a:bodyPr/>
          <a:lstStyle/>
          <a:p>
            <a:fld id="{5FD49AA5-6C80-4289-9141-EFAD106BC507}" type="datetimeFigureOut">
              <a:rPr lang="en-US" smtClean="0"/>
              <a:t>7/12/2024</a:t>
            </a:fld>
            <a:endParaRPr lang="en-US"/>
          </a:p>
        </p:txBody>
      </p:sp>
      <p:sp>
        <p:nvSpPr>
          <p:cNvPr id="5" name="Footer Placeholder 4">
            <a:extLst>
              <a:ext uri="{FF2B5EF4-FFF2-40B4-BE49-F238E27FC236}">
                <a16:creationId xmlns:a16="http://schemas.microsoft.com/office/drawing/2014/main" id="{C91F3B1A-5D67-4DFF-864A-F709FF9F86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91F8E-A168-41A1-BF2E-A21E998F712B}"/>
              </a:ext>
            </a:extLst>
          </p:cNvPr>
          <p:cNvSpPr>
            <a:spLocks noGrp="1"/>
          </p:cNvSpPr>
          <p:nvPr>
            <p:ph type="sldNum" sz="quarter" idx="12"/>
          </p:nvPr>
        </p:nvSpPr>
        <p:spPr/>
        <p:txBody>
          <a:bodyPr/>
          <a:lstStyle/>
          <a:p>
            <a:fld id="{BE6FE743-87A0-4EB2-8178-95E2A4FAFC41}" type="slidenum">
              <a:rPr lang="en-US" smtClean="0"/>
              <a:t>‹#›</a:t>
            </a:fld>
            <a:endParaRPr lang="en-US"/>
          </a:p>
        </p:txBody>
      </p:sp>
    </p:spTree>
    <p:extLst>
      <p:ext uri="{BB962C8B-B14F-4D97-AF65-F5344CB8AC3E}">
        <p14:creationId xmlns:p14="http://schemas.microsoft.com/office/powerpoint/2010/main" val="3978410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4BF0-87AC-4EDB-9B34-631A244D06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5EA9A5-3B93-4469-BFB4-89493F9E3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D4F7BD-9972-49E0-9D09-41139B7994D5}"/>
              </a:ext>
            </a:extLst>
          </p:cNvPr>
          <p:cNvSpPr>
            <a:spLocks noGrp="1"/>
          </p:cNvSpPr>
          <p:nvPr>
            <p:ph type="dt" sz="half" idx="10"/>
          </p:nvPr>
        </p:nvSpPr>
        <p:spPr/>
        <p:txBody>
          <a:bodyPr/>
          <a:lstStyle/>
          <a:p>
            <a:fld id="{5FD49AA5-6C80-4289-9141-EFAD106BC507}" type="datetimeFigureOut">
              <a:rPr lang="en-US" smtClean="0"/>
              <a:t>7/12/2024</a:t>
            </a:fld>
            <a:endParaRPr lang="en-US"/>
          </a:p>
        </p:txBody>
      </p:sp>
      <p:sp>
        <p:nvSpPr>
          <p:cNvPr id="5" name="Footer Placeholder 4">
            <a:extLst>
              <a:ext uri="{FF2B5EF4-FFF2-40B4-BE49-F238E27FC236}">
                <a16:creationId xmlns:a16="http://schemas.microsoft.com/office/drawing/2014/main" id="{269E55AD-4A27-429B-935A-10E3F3D2A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58229-4683-4FC0-BC45-F4B6475B78C6}"/>
              </a:ext>
            </a:extLst>
          </p:cNvPr>
          <p:cNvSpPr>
            <a:spLocks noGrp="1"/>
          </p:cNvSpPr>
          <p:nvPr>
            <p:ph type="sldNum" sz="quarter" idx="12"/>
          </p:nvPr>
        </p:nvSpPr>
        <p:spPr/>
        <p:txBody>
          <a:bodyPr/>
          <a:lstStyle/>
          <a:p>
            <a:fld id="{BE6FE743-87A0-4EB2-8178-95E2A4FAFC41}" type="slidenum">
              <a:rPr lang="en-US" smtClean="0"/>
              <a:t>‹#›</a:t>
            </a:fld>
            <a:endParaRPr lang="en-US"/>
          </a:p>
        </p:txBody>
      </p:sp>
    </p:spTree>
    <p:extLst>
      <p:ext uri="{BB962C8B-B14F-4D97-AF65-F5344CB8AC3E}">
        <p14:creationId xmlns:p14="http://schemas.microsoft.com/office/powerpoint/2010/main" val="12017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6307-36DC-4EFE-9A78-6032B4E90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F96339-E190-480A-9418-005A69988B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EF0943-C7EA-4A4E-AD38-8FD2893F4E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9D68F6-3F34-4766-9994-19F43B4EB358}"/>
              </a:ext>
            </a:extLst>
          </p:cNvPr>
          <p:cNvSpPr>
            <a:spLocks noGrp="1"/>
          </p:cNvSpPr>
          <p:nvPr>
            <p:ph type="dt" sz="half" idx="10"/>
          </p:nvPr>
        </p:nvSpPr>
        <p:spPr/>
        <p:txBody>
          <a:bodyPr/>
          <a:lstStyle/>
          <a:p>
            <a:fld id="{5FD49AA5-6C80-4289-9141-EFAD106BC507}" type="datetimeFigureOut">
              <a:rPr lang="en-US" smtClean="0"/>
              <a:t>7/12/2024</a:t>
            </a:fld>
            <a:endParaRPr lang="en-US"/>
          </a:p>
        </p:txBody>
      </p:sp>
      <p:sp>
        <p:nvSpPr>
          <p:cNvPr id="6" name="Footer Placeholder 5">
            <a:extLst>
              <a:ext uri="{FF2B5EF4-FFF2-40B4-BE49-F238E27FC236}">
                <a16:creationId xmlns:a16="http://schemas.microsoft.com/office/drawing/2014/main" id="{CFBDBFC3-083B-4A3F-9DA8-EBBF71DD1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FDA3A5-F05E-4A9E-A463-48DFFF1F60C7}"/>
              </a:ext>
            </a:extLst>
          </p:cNvPr>
          <p:cNvSpPr>
            <a:spLocks noGrp="1"/>
          </p:cNvSpPr>
          <p:nvPr>
            <p:ph type="sldNum" sz="quarter" idx="12"/>
          </p:nvPr>
        </p:nvSpPr>
        <p:spPr/>
        <p:txBody>
          <a:bodyPr/>
          <a:lstStyle/>
          <a:p>
            <a:fld id="{BE6FE743-87A0-4EB2-8178-95E2A4FAFC41}" type="slidenum">
              <a:rPr lang="en-US" smtClean="0"/>
              <a:t>‹#›</a:t>
            </a:fld>
            <a:endParaRPr lang="en-US"/>
          </a:p>
        </p:txBody>
      </p:sp>
    </p:spTree>
    <p:extLst>
      <p:ext uri="{BB962C8B-B14F-4D97-AF65-F5344CB8AC3E}">
        <p14:creationId xmlns:p14="http://schemas.microsoft.com/office/powerpoint/2010/main" val="245314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0E4C-77F8-4AE2-9873-09B6E752EC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DA52A9-A4CB-4348-84F5-923D7EBA67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A4028D-A76A-4FEB-A921-F4BEAF57A2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5F48A5-2B84-4ED0-90CC-71970FE6F6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E2BCD4-D671-42FF-8369-81191B9409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AF5466-B984-403B-B825-E53D986EFC9B}"/>
              </a:ext>
            </a:extLst>
          </p:cNvPr>
          <p:cNvSpPr>
            <a:spLocks noGrp="1"/>
          </p:cNvSpPr>
          <p:nvPr>
            <p:ph type="dt" sz="half" idx="10"/>
          </p:nvPr>
        </p:nvSpPr>
        <p:spPr/>
        <p:txBody>
          <a:bodyPr/>
          <a:lstStyle/>
          <a:p>
            <a:fld id="{5FD49AA5-6C80-4289-9141-EFAD106BC507}" type="datetimeFigureOut">
              <a:rPr lang="en-US" smtClean="0"/>
              <a:t>7/12/2024</a:t>
            </a:fld>
            <a:endParaRPr lang="en-US"/>
          </a:p>
        </p:txBody>
      </p:sp>
      <p:sp>
        <p:nvSpPr>
          <p:cNvPr id="8" name="Footer Placeholder 7">
            <a:extLst>
              <a:ext uri="{FF2B5EF4-FFF2-40B4-BE49-F238E27FC236}">
                <a16:creationId xmlns:a16="http://schemas.microsoft.com/office/drawing/2014/main" id="{2869D59D-30DD-4BA2-8767-B816C4DC99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E50377-579D-478A-B97E-AF238B51519E}"/>
              </a:ext>
            </a:extLst>
          </p:cNvPr>
          <p:cNvSpPr>
            <a:spLocks noGrp="1"/>
          </p:cNvSpPr>
          <p:nvPr>
            <p:ph type="sldNum" sz="quarter" idx="12"/>
          </p:nvPr>
        </p:nvSpPr>
        <p:spPr/>
        <p:txBody>
          <a:bodyPr/>
          <a:lstStyle/>
          <a:p>
            <a:fld id="{BE6FE743-87A0-4EB2-8178-95E2A4FAFC41}" type="slidenum">
              <a:rPr lang="en-US" smtClean="0"/>
              <a:t>‹#›</a:t>
            </a:fld>
            <a:endParaRPr lang="en-US"/>
          </a:p>
        </p:txBody>
      </p:sp>
    </p:spTree>
    <p:extLst>
      <p:ext uri="{BB962C8B-B14F-4D97-AF65-F5344CB8AC3E}">
        <p14:creationId xmlns:p14="http://schemas.microsoft.com/office/powerpoint/2010/main" val="85123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BD92-9A00-46B2-AEFB-41E17F8F93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17F61A-BF85-4112-B30E-10632F83ADEF}"/>
              </a:ext>
            </a:extLst>
          </p:cNvPr>
          <p:cNvSpPr>
            <a:spLocks noGrp="1"/>
          </p:cNvSpPr>
          <p:nvPr>
            <p:ph type="dt" sz="half" idx="10"/>
          </p:nvPr>
        </p:nvSpPr>
        <p:spPr/>
        <p:txBody>
          <a:bodyPr/>
          <a:lstStyle/>
          <a:p>
            <a:fld id="{5FD49AA5-6C80-4289-9141-EFAD106BC507}" type="datetimeFigureOut">
              <a:rPr lang="en-US" smtClean="0"/>
              <a:t>7/12/2024</a:t>
            </a:fld>
            <a:endParaRPr lang="en-US"/>
          </a:p>
        </p:txBody>
      </p:sp>
      <p:sp>
        <p:nvSpPr>
          <p:cNvPr id="4" name="Footer Placeholder 3">
            <a:extLst>
              <a:ext uri="{FF2B5EF4-FFF2-40B4-BE49-F238E27FC236}">
                <a16:creationId xmlns:a16="http://schemas.microsoft.com/office/drawing/2014/main" id="{C3FA21F6-EDF3-4B3C-8C6E-E567F46E22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054F84-D81A-427A-9850-106FFD02A672}"/>
              </a:ext>
            </a:extLst>
          </p:cNvPr>
          <p:cNvSpPr>
            <a:spLocks noGrp="1"/>
          </p:cNvSpPr>
          <p:nvPr>
            <p:ph type="sldNum" sz="quarter" idx="12"/>
          </p:nvPr>
        </p:nvSpPr>
        <p:spPr/>
        <p:txBody>
          <a:bodyPr/>
          <a:lstStyle/>
          <a:p>
            <a:fld id="{BE6FE743-87A0-4EB2-8178-95E2A4FAFC41}" type="slidenum">
              <a:rPr lang="en-US" smtClean="0"/>
              <a:t>‹#›</a:t>
            </a:fld>
            <a:endParaRPr lang="en-US"/>
          </a:p>
        </p:txBody>
      </p:sp>
    </p:spTree>
    <p:extLst>
      <p:ext uri="{BB962C8B-B14F-4D97-AF65-F5344CB8AC3E}">
        <p14:creationId xmlns:p14="http://schemas.microsoft.com/office/powerpoint/2010/main" val="420515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ADEF42-F239-4D0D-A599-07252B650BE6}"/>
              </a:ext>
            </a:extLst>
          </p:cNvPr>
          <p:cNvSpPr>
            <a:spLocks noGrp="1"/>
          </p:cNvSpPr>
          <p:nvPr>
            <p:ph type="dt" sz="half" idx="10"/>
          </p:nvPr>
        </p:nvSpPr>
        <p:spPr/>
        <p:txBody>
          <a:bodyPr/>
          <a:lstStyle/>
          <a:p>
            <a:fld id="{5FD49AA5-6C80-4289-9141-EFAD106BC507}" type="datetimeFigureOut">
              <a:rPr lang="en-US" smtClean="0"/>
              <a:t>7/12/2024</a:t>
            </a:fld>
            <a:endParaRPr lang="en-US"/>
          </a:p>
        </p:txBody>
      </p:sp>
      <p:sp>
        <p:nvSpPr>
          <p:cNvPr id="3" name="Footer Placeholder 2">
            <a:extLst>
              <a:ext uri="{FF2B5EF4-FFF2-40B4-BE49-F238E27FC236}">
                <a16:creationId xmlns:a16="http://schemas.microsoft.com/office/drawing/2014/main" id="{324884AA-AA0D-4293-8367-2BC7C9FCF0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B45B90-BEDF-44C3-B270-9D7665FE7143}"/>
              </a:ext>
            </a:extLst>
          </p:cNvPr>
          <p:cNvSpPr>
            <a:spLocks noGrp="1"/>
          </p:cNvSpPr>
          <p:nvPr>
            <p:ph type="sldNum" sz="quarter" idx="12"/>
          </p:nvPr>
        </p:nvSpPr>
        <p:spPr/>
        <p:txBody>
          <a:bodyPr/>
          <a:lstStyle/>
          <a:p>
            <a:fld id="{BE6FE743-87A0-4EB2-8178-95E2A4FAFC41}" type="slidenum">
              <a:rPr lang="en-US" smtClean="0"/>
              <a:t>‹#›</a:t>
            </a:fld>
            <a:endParaRPr lang="en-US"/>
          </a:p>
        </p:txBody>
      </p:sp>
    </p:spTree>
    <p:extLst>
      <p:ext uri="{BB962C8B-B14F-4D97-AF65-F5344CB8AC3E}">
        <p14:creationId xmlns:p14="http://schemas.microsoft.com/office/powerpoint/2010/main" val="236663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6AA1-F19F-46E1-BEB5-E01F25C3A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E9C0CF-DB81-4C3D-8462-7D925E0A06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393BB5-1A59-4470-A8EA-0B5689698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008519-70AD-44A4-964C-FAEB9D1CAF03}"/>
              </a:ext>
            </a:extLst>
          </p:cNvPr>
          <p:cNvSpPr>
            <a:spLocks noGrp="1"/>
          </p:cNvSpPr>
          <p:nvPr>
            <p:ph type="dt" sz="half" idx="10"/>
          </p:nvPr>
        </p:nvSpPr>
        <p:spPr/>
        <p:txBody>
          <a:bodyPr/>
          <a:lstStyle/>
          <a:p>
            <a:fld id="{5FD49AA5-6C80-4289-9141-EFAD106BC507}" type="datetimeFigureOut">
              <a:rPr lang="en-US" smtClean="0"/>
              <a:t>7/12/2024</a:t>
            </a:fld>
            <a:endParaRPr lang="en-US"/>
          </a:p>
        </p:txBody>
      </p:sp>
      <p:sp>
        <p:nvSpPr>
          <p:cNvPr id="6" name="Footer Placeholder 5">
            <a:extLst>
              <a:ext uri="{FF2B5EF4-FFF2-40B4-BE49-F238E27FC236}">
                <a16:creationId xmlns:a16="http://schemas.microsoft.com/office/drawing/2014/main" id="{4871C767-0991-4295-85D8-CA986480F8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0DDC-8D0A-416C-B07A-CA8B149CF853}"/>
              </a:ext>
            </a:extLst>
          </p:cNvPr>
          <p:cNvSpPr>
            <a:spLocks noGrp="1"/>
          </p:cNvSpPr>
          <p:nvPr>
            <p:ph type="sldNum" sz="quarter" idx="12"/>
          </p:nvPr>
        </p:nvSpPr>
        <p:spPr/>
        <p:txBody>
          <a:bodyPr/>
          <a:lstStyle/>
          <a:p>
            <a:fld id="{BE6FE743-87A0-4EB2-8178-95E2A4FAFC41}" type="slidenum">
              <a:rPr lang="en-US" smtClean="0"/>
              <a:t>‹#›</a:t>
            </a:fld>
            <a:endParaRPr lang="en-US"/>
          </a:p>
        </p:txBody>
      </p:sp>
    </p:spTree>
    <p:extLst>
      <p:ext uri="{BB962C8B-B14F-4D97-AF65-F5344CB8AC3E}">
        <p14:creationId xmlns:p14="http://schemas.microsoft.com/office/powerpoint/2010/main" val="395191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CB43-F96B-4407-A488-042F0B3D0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B9FB89-1137-4150-BB89-0E236E213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4DC462-B887-405E-84FD-221A2AE58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8079BD-61CB-4787-907E-DF83164913D0}"/>
              </a:ext>
            </a:extLst>
          </p:cNvPr>
          <p:cNvSpPr>
            <a:spLocks noGrp="1"/>
          </p:cNvSpPr>
          <p:nvPr>
            <p:ph type="dt" sz="half" idx="10"/>
          </p:nvPr>
        </p:nvSpPr>
        <p:spPr/>
        <p:txBody>
          <a:bodyPr/>
          <a:lstStyle/>
          <a:p>
            <a:fld id="{5FD49AA5-6C80-4289-9141-EFAD106BC507}" type="datetimeFigureOut">
              <a:rPr lang="en-US" smtClean="0"/>
              <a:t>7/12/2024</a:t>
            </a:fld>
            <a:endParaRPr lang="en-US"/>
          </a:p>
        </p:txBody>
      </p:sp>
      <p:sp>
        <p:nvSpPr>
          <p:cNvPr id="6" name="Footer Placeholder 5">
            <a:extLst>
              <a:ext uri="{FF2B5EF4-FFF2-40B4-BE49-F238E27FC236}">
                <a16:creationId xmlns:a16="http://schemas.microsoft.com/office/drawing/2014/main" id="{CF2B59BC-AB28-4A21-8560-2502EEA63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95E2E-0EC2-4C8C-83EB-0E6BC7761079}"/>
              </a:ext>
            </a:extLst>
          </p:cNvPr>
          <p:cNvSpPr>
            <a:spLocks noGrp="1"/>
          </p:cNvSpPr>
          <p:nvPr>
            <p:ph type="sldNum" sz="quarter" idx="12"/>
          </p:nvPr>
        </p:nvSpPr>
        <p:spPr/>
        <p:txBody>
          <a:bodyPr/>
          <a:lstStyle/>
          <a:p>
            <a:fld id="{BE6FE743-87A0-4EB2-8178-95E2A4FAFC41}" type="slidenum">
              <a:rPr lang="en-US" smtClean="0"/>
              <a:t>‹#›</a:t>
            </a:fld>
            <a:endParaRPr lang="en-US"/>
          </a:p>
        </p:txBody>
      </p:sp>
    </p:spTree>
    <p:extLst>
      <p:ext uri="{BB962C8B-B14F-4D97-AF65-F5344CB8AC3E}">
        <p14:creationId xmlns:p14="http://schemas.microsoft.com/office/powerpoint/2010/main" val="322818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232CE-1FF9-4728-AC9E-18B88954A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D7141E-86C1-4BA7-957C-CB9A85B0C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E0DE0-3ED9-4757-9D37-97B7C9F47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49AA5-6C80-4289-9141-EFAD106BC507}" type="datetimeFigureOut">
              <a:rPr lang="en-US" smtClean="0"/>
              <a:t>7/12/2024</a:t>
            </a:fld>
            <a:endParaRPr lang="en-US"/>
          </a:p>
        </p:txBody>
      </p:sp>
      <p:sp>
        <p:nvSpPr>
          <p:cNvPr id="5" name="Footer Placeholder 4">
            <a:extLst>
              <a:ext uri="{FF2B5EF4-FFF2-40B4-BE49-F238E27FC236}">
                <a16:creationId xmlns:a16="http://schemas.microsoft.com/office/drawing/2014/main" id="{73CD8BC7-2B44-47EC-B281-06C583A804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736026-36AB-4FC9-B590-42AF06F3D0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FE743-87A0-4EB2-8178-95E2A4FAFC41}" type="slidenum">
              <a:rPr lang="en-US" smtClean="0"/>
              <a:t>‹#›</a:t>
            </a:fld>
            <a:endParaRPr lang="en-US"/>
          </a:p>
        </p:txBody>
      </p:sp>
    </p:spTree>
    <p:extLst>
      <p:ext uri="{BB962C8B-B14F-4D97-AF65-F5344CB8AC3E}">
        <p14:creationId xmlns:p14="http://schemas.microsoft.com/office/powerpoint/2010/main" val="4029643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rxiv.org/pdf/1811.12359"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1.png"/></Relationships>
</file>

<file path=ppt/slides/_rels/slide4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9.jpe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6.png"/><Relationship Id="rId5" Type="http://schemas.openxmlformats.org/officeDocument/2006/relationships/image" Target="../media/image44.png"/><Relationship Id="rId10" Type="http://schemas.openxmlformats.org/officeDocument/2006/relationships/image" Target="../media/image350.png"/><Relationship Id="rId4" Type="http://schemas.openxmlformats.org/officeDocument/2006/relationships/image" Target="../media/image43.jpeg"/><Relationship Id="rId9"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0.png"/></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0.png"/></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55.png"/><Relationship Id="rId7" Type="http://schemas.openxmlformats.org/officeDocument/2006/relationships/image" Target="../media/image2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270.png"/><Relationship Id="rId5" Type="http://schemas.openxmlformats.org/officeDocument/2006/relationships/image" Target="../media/image210.png"/><Relationship Id="rId10" Type="http://schemas.openxmlformats.org/officeDocument/2006/relationships/image" Target="../media/image260.png"/><Relationship Id="rId4" Type="http://schemas.openxmlformats.org/officeDocument/2006/relationships/image" Target="../media/image56.png"/><Relationship Id="rId9" Type="http://schemas.openxmlformats.org/officeDocument/2006/relationships/image" Target="../media/image261.png"/></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E8A5-58A3-40B8-B341-1A1B881B89AC}"/>
              </a:ext>
            </a:extLst>
          </p:cNvPr>
          <p:cNvSpPr>
            <a:spLocks noGrp="1"/>
          </p:cNvSpPr>
          <p:nvPr>
            <p:ph type="ctrTitle"/>
          </p:nvPr>
        </p:nvSpPr>
        <p:spPr/>
        <p:txBody>
          <a:bodyPr/>
          <a:lstStyle/>
          <a:p>
            <a:r>
              <a:rPr lang="en-US" dirty="0"/>
              <a:t>Algorithmic Recourse </a:t>
            </a:r>
            <a:br>
              <a:rPr lang="en-US" dirty="0"/>
            </a:br>
            <a:r>
              <a:rPr lang="en-US" dirty="0"/>
              <a:t>- A Causal Perspective</a:t>
            </a:r>
          </a:p>
        </p:txBody>
      </p:sp>
    </p:spTree>
    <p:extLst>
      <p:ext uri="{BB962C8B-B14F-4D97-AF65-F5344CB8AC3E}">
        <p14:creationId xmlns:p14="http://schemas.microsoft.com/office/powerpoint/2010/main" val="1560373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B074-D951-4545-B6E8-80BE978455A0}"/>
              </a:ext>
            </a:extLst>
          </p:cNvPr>
          <p:cNvSpPr>
            <a:spLocks noGrp="1"/>
          </p:cNvSpPr>
          <p:nvPr>
            <p:ph type="title"/>
          </p:nvPr>
        </p:nvSpPr>
        <p:spPr/>
        <p:txBody>
          <a:bodyPr/>
          <a:lstStyle/>
          <a:p>
            <a:r>
              <a:rPr lang="en-US" dirty="0"/>
              <a:t>Abduction is impossible -- God save us for steps 2, 3</a:t>
            </a:r>
          </a:p>
        </p:txBody>
      </p:sp>
      <p:pic>
        <p:nvPicPr>
          <p:cNvPr id="5" name="Picture 4">
            <a:extLst>
              <a:ext uri="{FF2B5EF4-FFF2-40B4-BE49-F238E27FC236}">
                <a16:creationId xmlns:a16="http://schemas.microsoft.com/office/drawing/2014/main" id="{A30D1457-7B30-488B-BFE1-B5EA6C820FD9}"/>
              </a:ext>
            </a:extLst>
          </p:cNvPr>
          <p:cNvPicPr>
            <a:picLocks noChangeAspect="1"/>
          </p:cNvPicPr>
          <p:nvPr/>
        </p:nvPicPr>
        <p:blipFill>
          <a:blip r:embed="rId2"/>
          <a:stretch>
            <a:fillRect/>
          </a:stretch>
        </p:blipFill>
        <p:spPr>
          <a:xfrm>
            <a:off x="2380830" y="2096102"/>
            <a:ext cx="7053044" cy="2665795"/>
          </a:xfrm>
          <a:prstGeom prst="rect">
            <a:avLst/>
          </a:prstGeom>
        </p:spPr>
      </p:pic>
      <p:sp>
        <p:nvSpPr>
          <p:cNvPr id="7" name="TextBox 6">
            <a:extLst>
              <a:ext uri="{FF2B5EF4-FFF2-40B4-BE49-F238E27FC236}">
                <a16:creationId xmlns:a16="http://schemas.microsoft.com/office/drawing/2014/main" id="{27EBE055-AD86-4B46-9CB6-58618396FA2A}"/>
              </a:ext>
            </a:extLst>
          </p:cNvPr>
          <p:cNvSpPr txBox="1"/>
          <p:nvPr/>
        </p:nvSpPr>
        <p:spPr>
          <a:xfrm>
            <a:off x="6987618" y="6231727"/>
            <a:ext cx="5097545" cy="369332"/>
          </a:xfrm>
          <a:prstGeom prst="rect">
            <a:avLst/>
          </a:prstGeom>
          <a:solidFill>
            <a:srgbClr val="FFFF00"/>
          </a:solidFill>
        </p:spPr>
        <p:txBody>
          <a:bodyPr wrap="square">
            <a:spAutoFit/>
          </a:bodyPr>
          <a:lstStyle/>
          <a:p>
            <a:r>
              <a:rPr lang="en-US" dirty="0">
                <a:hlinkClick r:id="rId3"/>
              </a:rPr>
              <a:t>https://arxiv.org/pdf/1811.12359</a:t>
            </a:r>
            <a:r>
              <a:rPr lang="en-US" dirty="0"/>
              <a:t> -- ICML Best Paper</a:t>
            </a:r>
          </a:p>
        </p:txBody>
      </p:sp>
      <p:sp>
        <p:nvSpPr>
          <p:cNvPr id="8" name="Rectangle: Rounded Corners 7">
            <a:extLst>
              <a:ext uri="{FF2B5EF4-FFF2-40B4-BE49-F238E27FC236}">
                <a16:creationId xmlns:a16="http://schemas.microsoft.com/office/drawing/2014/main" id="{524EB576-2E64-4043-B7CA-C7A136FF6CB4}"/>
              </a:ext>
            </a:extLst>
          </p:cNvPr>
          <p:cNvSpPr/>
          <p:nvPr/>
        </p:nvSpPr>
        <p:spPr>
          <a:xfrm>
            <a:off x="2111604" y="1989056"/>
            <a:ext cx="7805394" cy="27728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 English, Given an observational dataset, where for each patient, </a:t>
            </a:r>
            <a:r>
              <a:rPr lang="en-US" sz="2800" b="1" dirty="0">
                <a:solidFill>
                  <a:srgbClr val="FF0000"/>
                </a:solidFill>
              </a:rPr>
              <a:t>we have just one Xray</a:t>
            </a:r>
            <a:r>
              <a:rPr lang="en-US" sz="2800" dirty="0"/>
              <a:t>, it is impossible to characterize the patient characteristics from whom the Xray was taken.</a:t>
            </a:r>
          </a:p>
        </p:txBody>
      </p:sp>
    </p:spTree>
    <p:extLst>
      <p:ext uri="{BB962C8B-B14F-4D97-AF65-F5344CB8AC3E}">
        <p14:creationId xmlns:p14="http://schemas.microsoft.com/office/powerpoint/2010/main" val="21642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519E-3E25-4294-A9C7-D1DAC749B834}"/>
              </a:ext>
            </a:extLst>
          </p:cNvPr>
          <p:cNvSpPr>
            <a:spLocks noGrp="1"/>
          </p:cNvSpPr>
          <p:nvPr>
            <p:ph type="title"/>
          </p:nvPr>
        </p:nvSpPr>
        <p:spPr/>
        <p:txBody>
          <a:bodyPr/>
          <a:lstStyle/>
          <a:p>
            <a:r>
              <a:rPr lang="en-US" dirty="0"/>
              <a:t>But without Counterfactuals</a:t>
            </a:r>
          </a:p>
        </p:txBody>
      </p:sp>
      <p:sp>
        <p:nvSpPr>
          <p:cNvPr id="3" name="Content Placeholder 2">
            <a:extLst>
              <a:ext uri="{FF2B5EF4-FFF2-40B4-BE49-F238E27FC236}">
                <a16:creationId xmlns:a16="http://schemas.microsoft.com/office/drawing/2014/main" id="{D112FCA2-0AA2-4D83-B31F-BF5B4E8E9A65}"/>
              </a:ext>
            </a:extLst>
          </p:cNvPr>
          <p:cNvSpPr>
            <a:spLocks noGrp="1"/>
          </p:cNvSpPr>
          <p:nvPr>
            <p:ph idx="1"/>
          </p:nvPr>
        </p:nvSpPr>
        <p:spPr/>
        <p:txBody>
          <a:bodyPr/>
          <a:lstStyle/>
          <a:p>
            <a:r>
              <a:rPr lang="en-US" dirty="0"/>
              <a:t>Our Maximum Likelihood based training objectives used to train ML models are prone to latch on to spurious correlations in the training datasets.</a:t>
            </a:r>
          </a:p>
          <a:p>
            <a:endParaRPr lang="en-US" dirty="0"/>
          </a:p>
          <a:p>
            <a:r>
              <a:rPr lang="en-US" dirty="0"/>
              <a:t>What to do?</a:t>
            </a:r>
          </a:p>
          <a:p>
            <a:endParaRPr lang="en-US" dirty="0"/>
          </a:p>
          <a:p>
            <a:r>
              <a:rPr lang="en-US" dirty="0"/>
              <a:t>We propose Recourse as one of the possible solutions.</a:t>
            </a:r>
          </a:p>
        </p:txBody>
      </p:sp>
    </p:spTree>
    <p:extLst>
      <p:ext uri="{BB962C8B-B14F-4D97-AF65-F5344CB8AC3E}">
        <p14:creationId xmlns:p14="http://schemas.microsoft.com/office/powerpoint/2010/main" val="388472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659F-C20B-4155-AEAF-77A513A90D82}"/>
              </a:ext>
            </a:extLst>
          </p:cNvPr>
          <p:cNvSpPr>
            <a:spLocks noGrp="1"/>
          </p:cNvSpPr>
          <p:nvPr>
            <p:ph type="title"/>
          </p:nvPr>
        </p:nvSpPr>
        <p:spPr/>
        <p:txBody>
          <a:bodyPr/>
          <a:lstStyle/>
          <a:p>
            <a:r>
              <a:rPr lang="en-US" dirty="0"/>
              <a:t>Algorithmic Recourse in Conventional sense</a:t>
            </a:r>
          </a:p>
        </p:txBody>
      </p:sp>
      <p:pic>
        <p:nvPicPr>
          <p:cNvPr id="8194" name="Picture 2" descr="Towards Causal Algorithmic Recourse | SpringerLink">
            <a:extLst>
              <a:ext uri="{FF2B5EF4-FFF2-40B4-BE49-F238E27FC236}">
                <a16:creationId xmlns:a16="http://schemas.microsoft.com/office/drawing/2014/main" id="{ABE40781-81DD-498E-AE75-50F923F95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675" y="2338731"/>
            <a:ext cx="6524625" cy="302895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2E52F481-E031-4F6C-AE06-E8B3928A06AD}"/>
              </a:ext>
            </a:extLst>
          </p:cNvPr>
          <p:cNvSpPr/>
          <p:nvPr/>
        </p:nvSpPr>
        <p:spPr>
          <a:xfrm>
            <a:off x="8936610" y="697584"/>
            <a:ext cx="2988297" cy="1989055"/>
          </a:xfrm>
          <a:prstGeom prst="wedgeRoundRectCallout">
            <a:avLst>
              <a:gd name="adj1" fmla="val -61212"/>
              <a:gd name="adj2" fmla="val 819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Optimize X for a desired label</a:t>
            </a:r>
          </a:p>
        </p:txBody>
      </p:sp>
    </p:spTree>
    <p:extLst>
      <p:ext uri="{BB962C8B-B14F-4D97-AF65-F5344CB8AC3E}">
        <p14:creationId xmlns:p14="http://schemas.microsoft.com/office/powerpoint/2010/main" val="200603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5192-BA4D-44F4-8072-AA9C976B77D2}"/>
              </a:ext>
            </a:extLst>
          </p:cNvPr>
          <p:cNvSpPr>
            <a:spLocks noGrp="1"/>
          </p:cNvSpPr>
          <p:nvPr>
            <p:ph type="title"/>
          </p:nvPr>
        </p:nvSpPr>
        <p:spPr/>
        <p:txBody>
          <a:bodyPr/>
          <a:lstStyle/>
          <a:p>
            <a:r>
              <a:rPr lang="en-US" dirty="0"/>
              <a:t>Algorithmic Recourse in our sense</a:t>
            </a:r>
          </a:p>
        </p:txBody>
      </p:sp>
      <p:grpSp>
        <p:nvGrpSpPr>
          <p:cNvPr id="4" name="Group 3">
            <a:extLst>
              <a:ext uri="{FF2B5EF4-FFF2-40B4-BE49-F238E27FC236}">
                <a16:creationId xmlns:a16="http://schemas.microsoft.com/office/drawing/2014/main" id="{E6F3A6BF-B05B-4849-AC00-35B93C7841AF}"/>
              </a:ext>
            </a:extLst>
          </p:cNvPr>
          <p:cNvGrpSpPr/>
          <p:nvPr/>
        </p:nvGrpSpPr>
        <p:grpSpPr>
          <a:xfrm>
            <a:off x="1843613" y="3272688"/>
            <a:ext cx="8504773" cy="3220187"/>
            <a:chOff x="1587320" y="2464037"/>
            <a:chExt cx="8504773" cy="3220187"/>
          </a:xfrm>
        </p:grpSpPr>
        <p:grpSp>
          <p:nvGrpSpPr>
            <p:cNvPr id="5" name="Group 4">
              <a:extLst>
                <a:ext uri="{FF2B5EF4-FFF2-40B4-BE49-F238E27FC236}">
                  <a16:creationId xmlns:a16="http://schemas.microsoft.com/office/drawing/2014/main" id="{99A990C9-81E6-4D33-8768-231348EFA148}"/>
                </a:ext>
              </a:extLst>
            </p:cNvPr>
            <p:cNvGrpSpPr/>
            <p:nvPr/>
          </p:nvGrpSpPr>
          <p:grpSpPr>
            <a:xfrm>
              <a:off x="1767696" y="2507623"/>
              <a:ext cx="8324397" cy="3176601"/>
              <a:chOff x="1868764" y="2679509"/>
              <a:chExt cx="8324397" cy="3176601"/>
            </a:xfrm>
          </p:grpSpPr>
          <p:sp>
            <p:nvSpPr>
              <p:cNvPr id="9" name="Oval 8">
                <a:extLst>
                  <a:ext uri="{FF2B5EF4-FFF2-40B4-BE49-F238E27FC236}">
                    <a16:creationId xmlns:a16="http://schemas.microsoft.com/office/drawing/2014/main" id="{DE3E4365-7F74-48C7-AF5A-CAC73B2E3D9F}"/>
                  </a:ext>
                </a:extLst>
              </p:cNvPr>
              <p:cNvSpPr/>
              <p:nvPr/>
            </p:nvSpPr>
            <p:spPr>
              <a:xfrm>
                <a:off x="3192801" y="2921937"/>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10" name="Oval 9">
                <a:extLst>
                  <a:ext uri="{FF2B5EF4-FFF2-40B4-BE49-F238E27FC236}">
                    <a16:creationId xmlns:a16="http://schemas.microsoft.com/office/drawing/2014/main" id="{943F2AFF-B389-4C20-A2E5-C794A9CEC95B}"/>
                  </a:ext>
                </a:extLst>
              </p:cNvPr>
              <p:cNvSpPr/>
              <p:nvPr/>
            </p:nvSpPr>
            <p:spPr>
              <a:xfrm>
                <a:off x="8781324" y="3849984"/>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p>
            </p:txBody>
          </p:sp>
          <p:sp>
            <p:nvSpPr>
              <p:cNvPr id="11" name="Oval 10">
                <a:extLst>
                  <a:ext uri="{FF2B5EF4-FFF2-40B4-BE49-F238E27FC236}">
                    <a16:creationId xmlns:a16="http://schemas.microsoft.com/office/drawing/2014/main" id="{3E3E03D4-BD5A-4162-85B0-93A12DF91D17}"/>
                  </a:ext>
                </a:extLst>
              </p:cNvPr>
              <p:cNvSpPr/>
              <p:nvPr/>
            </p:nvSpPr>
            <p:spPr>
              <a:xfrm>
                <a:off x="6062250" y="3849984"/>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cxnSp>
            <p:nvCxnSpPr>
              <p:cNvPr id="12" name="Straight Arrow Connector 11">
                <a:extLst>
                  <a:ext uri="{FF2B5EF4-FFF2-40B4-BE49-F238E27FC236}">
                    <a16:creationId xmlns:a16="http://schemas.microsoft.com/office/drawing/2014/main" id="{71AD5AA5-F106-4CA6-8644-683EC20C7C55}"/>
                  </a:ext>
                </a:extLst>
              </p:cNvPr>
              <p:cNvCxnSpPr>
                <a:cxnSpLocks/>
                <a:stCxn id="11" idx="6"/>
                <a:endCxn id="10" idx="2"/>
              </p:cNvCxnSpPr>
              <p:nvPr/>
            </p:nvCxnSpPr>
            <p:spPr>
              <a:xfrm>
                <a:off x="7144075" y="4401629"/>
                <a:ext cx="163724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A701B921-446A-4883-A15E-EF183CF56C94}"/>
                  </a:ext>
                </a:extLst>
              </p:cNvPr>
              <p:cNvCxnSpPr>
                <a:cxnSpLocks/>
                <a:stCxn id="9" idx="6"/>
                <a:endCxn id="11" idx="2"/>
              </p:cNvCxnSpPr>
              <p:nvPr/>
            </p:nvCxnSpPr>
            <p:spPr>
              <a:xfrm>
                <a:off x="4274626" y="3473582"/>
                <a:ext cx="1787624" cy="9280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102545B0-4EB5-4F86-A950-C0DB4147DB64}"/>
                  </a:ext>
                </a:extLst>
              </p:cNvPr>
              <p:cNvSpPr/>
              <p:nvPr/>
            </p:nvSpPr>
            <p:spPr>
              <a:xfrm>
                <a:off x="3192801" y="4652928"/>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cxnSp>
            <p:nvCxnSpPr>
              <p:cNvPr id="15" name="Straight Arrow Connector 14">
                <a:extLst>
                  <a:ext uri="{FF2B5EF4-FFF2-40B4-BE49-F238E27FC236}">
                    <a16:creationId xmlns:a16="http://schemas.microsoft.com/office/drawing/2014/main" id="{6179EEDF-8BED-4901-9436-397297069174}"/>
                  </a:ext>
                </a:extLst>
              </p:cNvPr>
              <p:cNvCxnSpPr>
                <a:cxnSpLocks/>
                <a:stCxn id="14" idx="6"/>
                <a:endCxn id="11" idx="2"/>
              </p:cNvCxnSpPr>
              <p:nvPr/>
            </p:nvCxnSpPr>
            <p:spPr>
              <a:xfrm flipV="1">
                <a:off x="4274626" y="4401629"/>
                <a:ext cx="1787624" cy="8029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6" name="Picture 6" descr="Chest X-Ray Cliparts - Incorporate Medical Imagery into Your Design Projects">
                <a:extLst>
                  <a:ext uri="{FF2B5EF4-FFF2-40B4-BE49-F238E27FC236}">
                    <a16:creationId xmlns:a16="http://schemas.microsoft.com/office/drawing/2014/main" id="{4A1C4F20-3D36-4FCD-9F0E-A66B14CE7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4063" y="2679509"/>
                <a:ext cx="1149098" cy="11373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Animated Person Images – Browse 77,115 Stock Photos, Vectors, and Video |  Adobe Stock">
                <a:extLst>
                  <a:ext uri="{FF2B5EF4-FFF2-40B4-BE49-F238E27FC236}">
                    <a16:creationId xmlns:a16="http://schemas.microsoft.com/office/drawing/2014/main" id="{1FFBD7CA-9D18-49EC-9D50-3DF8E74A5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764" y="4652928"/>
                <a:ext cx="1042758" cy="1203182"/>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2" descr="High Frequency Machine Type: Portable (Mobile) 500 Ma X Ray Machine With Cr  System, For Hospital at Rs 750000 in Ahmedabad">
              <a:extLst>
                <a:ext uri="{FF2B5EF4-FFF2-40B4-BE49-F238E27FC236}">
                  <a16:creationId xmlns:a16="http://schemas.microsoft.com/office/drawing/2014/main" id="{008084FD-026A-4019-9DEC-3F55A90458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1" y="3806246"/>
              <a:ext cx="824969" cy="8249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auge PNGs for Free Download">
              <a:extLst>
                <a:ext uri="{FF2B5EF4-FFF2-40B4-BE49-F238E27FC236}">
                  <a16:creationId xmlns:a16="http://schemas.microsoft.com/office/drawing/2014/main" id="{BEC52A11-603D-412C-AF47-2CB93A6118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320" y="2974709"/>
              <a:ext cx="1168928" cy="644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Xray Clip Art - Xray Image">
              <a:extLst>
                <a:ext uri="{FF2B5EF4-FFF2-40B4-BE49-F238E27FC236}">
                  <a16:creationId xmlns:a16="http://schemas.microsoft.com/office/drawing/2014/main" id="{D9F9F8F9-D020-4BEB-9B16-48F7F6C4FD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5298" y="2464037"/>
              <a:ext cx="1253591" cy="1123673"/>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Speech Bubble: Rectangle with Corners Rounded 17">
            <a:extLst>
              <a:ext uri="{FF2B5EF4-FFF2-40B4-BE49-F238E27FC236}">
                <a16:creationId xmlns:a16="http://schemas.microsoft.com/office/drawing/2014/main" id="{4CE764EC-4929-41CD-ABFF-E9B26994BE37}"/>
              </a:ext>
            </a:extLst>
          </p:cNvPr>
          <p:cNvSpPr/>
          <p:nvPr/>
        </p:nvSpPr>
        <p:spPr>
          <a:xfrm>
            <a:off x="529840" y="1480454"/>
            <a:ext cx="2988297" cy="1989055"/>
          </a:xfrm>
          <a:prstGeom prst="wedgeRoundRectCallout">
            <a:avLst>
              <a:gd name="adj1" fmla="val 47917"/>
              <a:gd name="adj2" fmla="val 738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Optimize T for the correct label</a:t>
            </a:r>
          </a:p>
        </p:txBody>
      </p:sp>
      <p:sp>
        <p:nvSpPr>
          <p:cNvPr id="19" name="Rectangle 18">
            <a:extLst>
              <a:ext uri="{FF2B5EF4-FFF2-40B4-BE49-F238E27FC236}">
                <a16:creationId xmlns:a16="http://schemas.microsoft.com/office/drawing/2014/main" id="{2CCEA59A-6892-4046-AEE2-FCA094180DAB}"/>
              </a:ext>
            </a:extLst>
          </p:cNvPr>
          <p:cNvSpPr/>
          <p:nvPr/>
        </p:nvSpPr>
        <p:spPr>
          <a:xfrm>
            <a:off x="10086680" y="565608"/>
            <a:ext cx="1743959" cy="6693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NeurIPS-22</a:t>
            </a:r>
          </a:p>
        </p:txBody>
      </p:sp>
    </p:spTree>
    <p:extLst>
      <p:ext uri="{BB962C8B-B14F-4D97-AF65-F5344CB8AC3E}">
        <p14:creationId xmlns:p14="http://schemas.microsoft.com/office/powerpoint/2010/main" val="133757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19B8-23B3-4591-A425-03EC91380F57}"/>
              </a:ext>
            </a:extLst>
          </p:cNvPr>
          <p:cNvSpPr>
            <a:spLocks noGrp="1"/>
          </p:cNvSpPr>
          <p:nvPr>
            <p:ph type="title"/>
          </p:nvPr>
        </p:nvSpPr>
        <p:spPr/>
        <p:txBody>
          <a:bodyPr/>
          <a:lstStyle/>
          <a:p>
            <a:r>
              <a:rPr lang="en-US" dirty="0"/>
              <a:t>Three Stage Recourse Pipeline</a:t>
            </a:r>
          </a:p>
        </p:txBody>
      </p:sp>
      <p:pic>
        <p:nvPicPr>
          <p:cNvPr id="7" name="Picture 6">
            <a:extLst>
              <a:ext uri="{FF2B5EF4-FFF2-40B4-BE49-F238E27FC236}">
                <a16:creationId xmlns:a16="http://schemas.microsoft.com/office/drawing/2014/main" id="{B57A3004-CDC6-48B6-B6D7-007FEC025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80" y="2511080"/>
            <a:ext cx="7596040" cy="3981795"/>
          </a:xfrm>
          <a:prstGeom prst="rect">
            <a:avLst/>
          </a:prstGeom>
        </p:spPr>
      </p:pic>
      <p:pic>
        <p:nvPicPr>
          <p:cNvPr id="9" name="Picture 2" descr="Xray Clip Art - Xray Image">
            <a:extLst>
              <a:ext uri="{FF2B5EF4-FFF2-40B4-BE49-F238E27FC236}">
                <a16:creationId xmlns:a16="http://schemas.microsoft.com/office/drawing/2014/main" id="{3DD1C16D-0753-48C7-890E-EF27ED48E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899" y="3502773"/>
            <a:ext cx="1020081" cy="9143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Of A Fortune Teller In Vector On A, Magic, Graphic, Vector PNG Transparent  Image and Clipart for Free Download">
            <a:extLst>
              <a:ext uri="{FF2B5EF4-FFF2-40B4-BE49-F238E27FC236}">
                <a16:creationId xmlns:a16="http://schemas.microsoft.com/office/drawing/2014/main" id="{BD994850-C67A-4809-AE52-5BD6AEC38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558" y="4225525"/>
            <a:ext cx="1020081" cy="999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5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211 -0.00972 L 0.06211 -0.00972 C 0.07318 -0.00925 0.08425 -0.00833 0.09532 -0.00833 C 0.11329 -0.00833 0.13138 -0.00925 0.14948 -0.00972 C 0.17709 -0.01064 0.17657 -0.01087 0.19974 -0.0125 C 0.19948 -0.01944 0.19857 -0.02638 0.19896 -0.0331 C 0.19961 -0.04837 0.20183 -0.05833 0.2043 -0.07175 C 0.20638 -0.1037 0.20365 -0.06689 0.20665 -0.09375 C 0.20678 -0.09467 0.20795 -0.1125 0.20821 -0.11435 C 0.20847 -0.11597 0.20925 -0.11712 0.20977 -0.11828 L 0.48894 -0.11712 L 0.48894 -0.11712 " pathEditMode="relative" ptsTypes="AAAAAAAAAAA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19B8-23B3-4591-A425-03EC91380F57}"/>
              </a:ext>
            </a:extLst>
          </p:cNvPr>
          <p:cNvSpPr>
            <a:spLocks noGrp="1"/>
          </p:cNvSpPr>
          <p:nvPr>
            <p:ph type="title"/>
          </p:nvPr>
        </p:nvSpPr>
        <p:spPr/>
        <p:txBody>
          <a:bodyPr/>
          <a:lstStyle/>
          <a:p>
            <a:r>
              <a:rPr lang="en-US" dirty="0"/>
              <a:t>Three Stage Recourse Pipeline</a:t>
            </a:r>
          </a:p>
        </p:txBody>
      </p:sp>
      <p:pic>
        <p:nvPicPr>
          <p:cNvPr id="7" name="Picture 6">
            <a:extLst>
              <a:ext uri="{FF2B5EF4-FFF2-40B4-BE49-F238E27FC236}">
                <a16:creationId xmlns:a16="http://schemas.microsoft.com/office/drawing/2014/main" id="{B57A3004-CDC6-48B6-B6D7-007FEC025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80" y="2511080"/>
            <a:ext cx="7596040" cy="3981795"/>
          </a:xfrm>
          <a:prstGeom prst="rect">
            <a:avLst/>
          </a:prstGeom>
        </p:spPr>
      </p:pic>
      <p:pic>
        <p:nvPicPr>
          <p:cNvPr id="9" name="Picture 2" descr="Xray Clip Art - Xray Image">
            <a:extLst>
              <a:ext uri="{FF2B5EF4-FFF2-40B4-BE49-F238E27FC236}">
                <a16:creationId xmlns:a16="http://schemas.microsoft.com/office/drawing/2014/main" id="{3DD1C16D-0753-48C7-890E-EF27ED48E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899" y="3502773"/>
            <a:ext cx="1020081" cy="9143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Of A Fortune Teller In Vector On A, Magic, Graphic, Vector PNG Transparent  Image and Clipart for Free Download">
            <a:extLst>
              <a:ext uri="{FF2B5EF4-FFF2-40B4-BE49-F238E27FC236}">
                <a16:creationId xmlns:a16="http://schemas.microsoft.com/office/drawing/2014/main" id="{BD994850-C67A-4809-AE52-5BD6AEC38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558" y="4225525"/>
            <a:ext cx="1020081" cy="999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98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4441 0.01366 L 0.04441 0.01366 C 0.08542 0.01667 0.16485 0.02246 0.18034 0.03288 C 0.18295 0.0345 0.18047 0.08473 0.17878 0.1044 C 0.17865 0.10718 0.17839 0.10996 0.17813 0.1125 C 0.17839 0.12223 0.17683 0.13264 0.17878 0.14144 C 0.17969 0.14491 0.18295 0.14283 0.18503 0.14283 C 0.19636 0.14283 0.20769 0.1419 0.21902 0.14144 C 0.22422 0.1419 0.2293 0.14213 0.23451 0.14283 C 0.23868 0.14352 0.23737 0.14422 0.24063 0.14561 C 0.24701 0.14838 0.24206 0.14561 0.24766 0.14838 C 0.24844 0.14885 0.24909 0.14954 0.25 0.14977 C 0.25222 0.15047 0.25456 0.1507 0.25691 0.15116 C 0.26068 0.15348 0.25847 0.15255 0.26394 0.15255 L 0.26394 0.15255 " pathEditMode="relative" ptsTypes="AAAAAAAAAAAAAA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19B8-23B3-4591-A425-03EC91380F57}"/>
              </a:ext>
            </a:extLst>
          </p:cNvPr>
          <p:cNvSpPr>
            <a:spLocks noGrp="1"/>
          </p:cNvSpPr>
          <p:nvPr>
            <p:ph type="title"/>
          </p:nvPr>
        </p:nvSpPr>
        <p:spPr/>
        <p:txBody>
          <a:bodyPr/>
          <a:lstStyle/>
          <a:p>
            <a:r>
              <a:rPr lang="en-US" dirty="0"/>
              <a:t>Three Stage Recourse Pipeline</a:t>
            </a:r>
          </a:p>
        </p:txBody>
      </p:sp>
      <p:pic>
        <p:nvPicPr>
          <p:cNvPr id="7" name="Picture 6">
            <a:extLst>
              <a:ext uri="{FF2B5EF4-FFF2-40B4-BE49-F238E27FC236}">
                <a16:creationId xmlns:a16="http://schemas.microsoft.com/office/drawing/2014/main" id="{B57A3004-CDC6-48B6-B6D7-007FEC025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80" y="2511080"/>
            <a:ext cx="7596040" cy="3981795"/>
          </a:xfrm>
          <a:prstGeom prst="rect">
            <a:avLst/>
          </a:prstGeom>
        </p:spPr>
      </p:pic>
      <p:pic>
        <p:nvPicPr>
          <p:cNvPr id="9220" name="Picture 4" descr="Of A Fortune Teller In Vector On A, Magic, Graphic, Vector PNG Transparent  Image and Clipart for Free Download">
            <a:extLst>
              <a:ext uri="{FF2B5EF4-FFF2-40B4-BE49-F238E27FC236}">
                <a16:creationId xmlns:a16="http://schemas.microsoft.com/office/drawing/2014/main" id="{BD994850-C67A-4809-AE52-5BD6AEC38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558" y="4225525"/>
            <a:ext cx="1020081" cy="999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ist 96+ Pictures X-ray Clipart Black And White Sharp">
            <a:extLst>
              <a:ext uri="{FF2B5EF4-FFF2-40B4-BE49-F238E27FC236}">
                <a16:creationId xmlns:a16="http://schemas.microsoft.com/office/drawing/2014/main" id="{C9D04783-AA07-45AC-BE45-09ACDACB0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8826" y="4374037"/>
            <a:ext cx="759760" cy="77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3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867 0.00764 L 0.03867 0.00764 C 0.04193 0.00718 0.04531 0.00672 0.0487 0.00625 C 0.05482 0.00579 0.06393 0.01436 0.06719 0.0051 C 0.07253 -0.01018 0.06784 -0.03078 0.06797 -0.04861 C 0.0681 -0.08148 0.06797 -0.11458 0.06797 -0.14745 L 0.06797 -0.14745 " pathEditMode="relative" ptsTypes="AAAAAAA">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7742-6835-442D-B88B-99ACC94F2F33}"/>
              </a:ext>
            </a:extLst>
          </p:cNvPr>
          <p:cNvSpPr>
            <a:spLocks noGrp="1"/>
          </p:cNvSpPr>
          <p:nvPr>
            <p:ph type="title"/>
          </p:nvPr>
        </p:nvSpPr>
        <p:spPr/>
        <p:txBody>
          <a:bodyPr/>
          <a:lstStyle/>
          <a:p>
            <a:r>
              <a:rPr lang="en-US" dirty="0"/>
              <a:t>A wise man (who? Me) once said</a:t>
            </a:r>
          </a:p>
        </p:txBody>
      </p:sp>
      <p:sp>
        <p:nvSpPr>
          <p:cNvPr id="5" name="TextBox 4">
            <a:extLst>
              <a:ext uri="{FF2B5EF4-FFF2-40B4-BE49-F238E27FC236}">
                <a16:creationId xmlns:a16="http://schemas.microsoft.com/office/drawing/2014/main" id="{CB36FDDB-8299-41B1-9D99-826510582550}"/>
              </a:ext>
            </a:extLst>
          </p:cNvPr>
          <p:cNvSpPr txBox="1"/>
          <p:nvPr/>
        </p:nvSpPr>
        <p:spPr>
          <a:xfrm>
            <a:off x="1779702" y="3325305"/>
            <a:ext cx="8632595" cy="1631216"/>
          </a:xfrm>
          <a:prstGeom prst="rect">
            <a:avLst/>
          </a:prstGeom>
          <a:noFill/>
        </p:spPr>
        <p:txBody>
          <a:bodyPr wrap="square">
            <a:spAutoFit/>
          </a:bodyPr>
          <a:lstStyle/>
          <a:p>
            <a:pPr algn="ctr" rtl="0"/>
            <a:r>
              <a:rPr lang="en-US" sz="3200" dirty="0">
                <a:effectLst/>
                <a:latin typeface="Arial" panose="020B0604020202020204" pitchFamily="34" charset="0"/>
              </a:rPr>
              <a:t>All </a:t>
            </a:r>
            <a:r>
              <a:rPr lang="en-US" sz="3200" strike="sngStrike" dirty="0">
                <a:effectLst/>
                <a:latin typeface="Arial" panose="020B0604020202020204" pitchFamily="34" charset="0"/>
              </a:rPr>
              <a:t>models</a:t>
            </a:r>
            <a:r>
              <a:rPr lang="en-US" sz="3200" dirty="0">
                <a:effectLst/>
                <a:latin typeface="Arial" panose="020B0604020202020204" pitchFamily="34" charset="0"/>
              </a:rPr>
              <a:t> problems are good but some </a:t>
            </a:r>
            <a:r>
              <a:rPr lang="en-US" sz="3200" strike="sngStrike" dirty="0">
                <a:effectLst/>
                <a:latin typeface="Arial" panose="020B0604020202020204" pitchFamily="34" charset="0"/>
              </a:rPr>
              <a:t>are useful</a:t>
            </a:r>
            <a:r>
              <a:rPr lang="en-US" sz="3200" dirty="0">
                <a:effectLst/>
                <a:latin typeface="Arial" panose="020B0604020202020204" pitchFamily="34" charset="0"/>
              </a:rPr>
              <a:t> have datasets</a:t>
            </a:r>
            <a:endParaRPr lang="en-US" sz="3200" dirty="0">
              <a:effectLst/>
            </a:endParaRPr>
          </a:p>
          <a:p>
            <a:br>
              <a:rPr lang="en-US" b="0" i="0" dirty="0">
                <a:solidFill>
                  <a:srgbClr val="495365"/>
                </a:solidFill>
                <a:effectLst/>
                <a:latin typeface="Lato" panose="020F0502020204030203" pitchFamily="34" charset="0"/>
              </a:rPr>
            </a:br>
            <a:endParaRPr lang="en-US" dirty="0"/>
          </a:p>
        </p:txBody>
      </p:sp>
    </p:spTree>
    <p:extLst>
      <p:ext uri="{BB962C8B-B14F-4D97-AF65-F5344CB8AC3E}">
        <p14:creationId xmlns:p14="http://schemas.microsoft.com/office/powerpoint/2010/main" val="2953526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06EF-B48D-4A48-9FA3-38163BA0B37C}"/>
              </a:ext>
            </a:extLst>
          </p:cNvPr>
          <p:cNvSpPr>
            <a:spLocks noGrp="1"/>
          </p:cNvSpPr>
          <p:nvPr>
            <p:ph type="title"/>
          </p:nvPr>
        </p:nvSpPr>
        <p:spPr/>
        <p:txBody>
          <a:bodyPr/>
          <a:lstStyle/>
          <a:p>
            <a:r>
              <a:rPr lang="en-US" dirty="0" err="1"/>
              <a:t>Shapenet</a:t>
            </a:r>
            <a:endParaRPr lang="en-US" dirty="0"/>
          </a:p>
        </p:txBody>
      </p:sp>
      <p:pic>
        <p:nvPicPr>
          <p:cNvPr id="5" name="Picture 4">
            <a:extLst>
              <a:ext uri="{FF2B5EF4-FFF2-40B4-BE49-F238E27FC236}">
                <a16:creationId xmlns:a16="http://schemas.microsoft.com/office/drawing/2014/main" id="{051C1819-6303-465B-8AF9-AD396157A215}"/>
              </a:ext>
            </a:extLst>
          </p:cNvPr>
          <p:cNvPicPr>
            <a:picLocks noChangeAspect="1"/>
          </p:cNvPicPr>
          <p:nvPr/>
        </p:nvPicPr>
        <p:blipFill>
          <a:blip r:embed="rId2"/>
          <a:stretch>
            <a:fillRect/>
          </a:stretch>
        </p:blipFill>
        <p:spPr>
          <a:xfrm>
            <a:off x="2124622" y="1600786"/>
            <a:ext cx="7773074" cy="4801016"/>
          </a:xfrm>
          <a:prstGeom prst="rect">
            <a:avLst/>
          </a:prstGeom>
        </p:spPr>
      </p:pic>
    </p:spTree>
    <p:extLst>
      <p:ext uri="{BB962C8B-B14F-4D97-AF65-F5344CB8AC3E}">
        <p14:creationId xmlns:p14="http://schemas.microsoft.com/office/powerpoint/2010/main" val="794480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CD37-0EC9-4D5A-9907-C11AAD6E2610}"/>
              </a:ext>
            </a:extLst>
          </p:cNvPr>
          <p:cNvSpPr>
            <a:spLocks noGrp="1"/>
          </p:cNvSpPr>
          <p:nvPr>
            <p:ph type="title"/>
          </p:nvPr>
        </p:nvSpPr>
        <p:spPr/>
        <p:txBody>
          <a:bodyPr/>
          <a:lstStyle/>
          <a:p>
            <a:r>
              <a:rPr lang="en-US" dirty="0"/>
              <a:t>Assumption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AD6B87-CFBA-42A2-93F3-CBDB17FD97D9}"/>
                  </a:ext>
                </a:extLst>
              </p:cNvPr>
              <p:cNvSpPr>
                <a:spLocks noGrp="1"/>
              </p:cNvSpPr>
              <p:nvPr>
                <p:ph idx="1"/>
              </p:nvPr>
            </p:nvSpPr>
            <p:spPr/>
            <p:txBody>
              <a:bodyPr/>
              <a:lstStyle/>
              <a:p>
                <a:r>
                  <a:rPr lang="en-US" dirty="0"/>
                  <a:t>We assume counterfactuals in the training dataset.</a:t>
                </a:r>
              </a:p>
              <a:p>
                <a:r>
                  <a:rPr lang="en-US" dirty="0"/>
                  <a:t>For each person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we assume multiple </a:t>
                </a:r>
                <a:r>
                  <a:rPr lang="en-US" dirty="0" err="1"/>
                  <a:t>Xrays</a:t>
                </a:r>
                <a:r>
                  <a:rPr lang="en-US" dirty="0"/>
                  <a:t> taken under multiple settings</a:t>
                </a:r>
              </a:p>
              <a:p>
                <a:r>
                  <a:rPr lang="en-US" dirty="0"/>
                  <a:t>This is unrealistic, we will relax this soon.</a:t>
                </a:r>
              </a:p>
            </p:txBody>
          </p:sp>
        </mc:Choice>
        <mc:Fallback xmlns="">
          <p:sp>
            <p:nvSpPr>
              <p:cNvPr id="3" name="Content Placeholder 2">
                <a:extLst>
                  <a:ext uri="{FF2B5EF4-FFF2-40B4-BE49-F238E27FC236}">
                    <a16:creationId xmlns:a16="http://schemas.microsoft.com/office/drawing/2014/main" id="{92AD6B87-CFBA-42A2-93F3-CBDB17FD97D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71455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00D7-2B6E-40A9-9BFE-080BF613760A}"/>
              </a:ext>
            </a:extLst>
          </p:cNvPr>
          <p:cNvSpPr>
            <a:spLocks noGrp="1"/>
          </p:cNvSpPr>
          <p:nvPr>
            <p:ph type="title"/>
          </p:nvPr>
        </p:nvSpPr>
        <p:spPr/>
        <p:txBody>
          <a:bodyPr/>
          <a:lstStyle/>
          <a:p>
            <a:r>
              <a:rPr lang="en-US" dirty="0"/>
              <a:t>Machine Learning</a:t>
            </a:r>
          </a:p>
        </p:txBody>
      </p:sp>
      <p:sp>
        <p:nvSpPr>
          <p:cNvPr id="3" name="Content Placeholder 2">
            <a:extLst>
              <a:ext uri="{FF2B5EF4-FFF2-40B4-BE49-F238E27FC236}">
                <a16:creationId xmlns:a16="http://schemas.microsoft.com/office/drawing/2014/main" id="{2D601E40-6519-4B5D-AB9A-825A00FC53F2}"/>
              </a:ext>
            </a:extLst>
          </p:cNvPr>
          <p:cNvSpPr>
            <a:spLocks noGrp="1"/>
          </p:cNvSpPr>
          <p:nvPr>
            <p:ph idx="1"/>
          </p:nvPr>
        </p:nvSpPr>
        <p:spPr/>
        <p:txBody>
          <a:bodyPr/>
          <a:lstStyle/>
          <a:p>
            <a:r>
              <a:rPr lang="en-US" dirty="0"/>
              <a:t>Input Features X</a:t>
            </a:r>
          </a:p>
          <a:p>
            <a:r>
              <a:rPr lang="en-US" dirty="0"/>
              <a:t>Output Y</a:t>
            </a:r>
          </a:p>
          <a:p>
            <a:endParaRPr lang="en-US" dirty="0"/>
          </a:p>
          <a:p>
            <a:endParaRPr lang="en-US" dirty="0"/>
          </a:p>
        </p:txBody>
      </p:sp>
      <p:pic>
        <p:nvPicPr>
          <p:cNvPr id="1026" name="Picture 2">
            <a:extLst>
              <a:ext uri="{FF2B5EF4-FFF2-40B4-BE49-F238E27FC236}">
                <a16:creationId xmlns:a16="http://schemas.microsoft.com/office/drawing/2014/main" id="{E0F0EB45-FA28-43EA-A125-ECEC4E4BA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812" y="2670560"/>
            <a:ext cx="5715000" cy="3810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5BF8E2-31F7-4007-8B91-6B5A9005BCFA}"/>
                  </a:ext>
                </a:extLst>
              </p:cNvPr>
              <p:cNvSpPr txBox="1"/>
              <p:nvPr/>
            </p:nvSpPr>
            <p:spPr>
              <a:xfrm>
                <a:off x="1582265" y="3951329"/>
                <a:ext cx="919547" cy="1231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8000" b="0" i="1" smtClean="0">
                          <a:latin typeface="Cambria Math" panose="02040503050406030204" pitchFamily="18" charset="0"/>
                        </a:rPr>
                        <m:t>𝑋</m:t>
                      </m:r>
                    </m:oMath>
                  </m:oMathPara>
                </a14:m>
                <a:endParaRPr lang="en-US" sz="8000" dirty="0"/>
              </a:p>
            </p:txBody>
          </p:sp>
        </mc:Choice>
        <mc:Fallback xmlns="">
          <p:sp>
            <p:nvSpPr>
              <p:cNvPr id="4" name="TextBox 3">
                <a:extLst>
                  <a:ext uri="{FF2B5EF4-FFF2-40B4-BE49-F238E27FC236}">
                    <a16:creationId xmlns:a16="http://schemas.microsoft.com/office/drawing/2014/main" id="{5D5BF8E2-31F7-4007-8B91-6B5A9005BCFA}"/>
                  </a:ext>
                </a:extLst>
              </p:cNvPr>
              <p:cNvSpPr txBox="1">
                <a:spLocks noRot="1" noChangeAspect="1" noMove="1" noResize="1" noEditPoints="1" noAdjustHandles="1" noChangeArrowheads="1" noChangeShapeType="1" noTextEdit="1"/>
              </p:cNvSpPr>
              <p:nvPr/>
            </p:nvSpPr>
            <p:spPr>
              <a:xfrm>
                <a:off x="1582265" y="3951329"/>
                <a:ext cx="919547" cy="12311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8576599-FAB7-4A85-9E9C-E2447BA8ED65}"/>
                  </a:ext>
                </a:extLst>
              </p:cNvPr>
              <p:cNvSpPr txBox="1"/>
              <p:nvPr/>
            </p:nvSpPr>
            <p:spPr>
              <a:xfrm>
                <a:off x="8216812" y="3960007"/>
                <a:ext cx="876266" cy="1231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8000" b="0" i="1" smtClean="0">
                          <a:latin typeface="Cambria Math" panose="02040503050406030204" pitchFamily="18" charset="0"/>
                        </a:rPr>
                        <m:t>𝑌</m:t>
                      </m:r>
                    </m:oMath>
                  </m:oMathPara>
                </a14:m>
                <a:endParaRPr lang="en-US" sz="8000" dirty="0"/>
              </a:p>
            </p:txBody>
          </p:sp>
        </mc:Choice>
        <mc:Fallback xmlns="">
          <p:sp>
            <p:nvSpPr>
              <p:cNvPr id="7" name="TextBox 6">
                <a:extLst>
                  <a:ext uri="{FF2B5EF4-FFF2-40B4-BE49-F238E27FC236}">
                    <a16:creationId xmlns:a16="http://schemas.microsoft.com/office/drawing/2014/main" id="{08576599-FAB7-4A85-9E9C-E2447BA8ED65}"/>
                  </a:ext>
                </a:extLst>
              </p:cNvPr>
              <p:cNvSpPr txBox="1">
                <a:spLocks noRot="1" noChangeAspect="1" noMove="1" noResize="1" noEditPoints="1" noAdjustHandles="1" noChangeArrowheads="1" noChangeShapeType="1" noTextEdit="1"/>
              </p:cNvSpPr>
              <p:nvPr/>
            </p:nvSpPr>
            <p:spPr>
              <a:xfrm>
                <a:off x="8216812" y="3960007"/>
                <a:ext cx="876266" cy="12311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7CEC67B-B10B-4356-8D20-FA52F07F9D47}"/>
                  </a:ext>
                </a:extLst>
              </p:cNvPr>
              <p:cNvSpPr txBox="1"/>
              <p:nvPr/>
            </p:nvSpPr>
            <p:spPr>
              <a:xfrm>
                <a:off x="7234387" y="5357773"/>
                <a:ext cx="4675511" cy="1224566"/>
              </a:xfrm>
              <a:prstGeom prst="rect">
                <a:avLst/>
              </a:prstGeom>
              <a:solidFill>
                <a:schemeClr val="accent4">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6000" b="0" i="1" smtClean="0">
                              <a:latin typeface="Cambria Math" panose="02040503050406030204" pitchFamily="18" charset="0"/>
                            </a:rPr>
                          </m:ctrlPr>
                        </m:sSupPr>
                        <m:e>
                          <m:d>
                            <m:dPr>
                              <m:begChr m:val="|"/>
                              <m:endChr m:val="|"/>
                              <m:ctrlPr>
                                <a:rPr lang="en-US" sz="6000" b="0" i="1" smtClean="0">
                                  <a:latin typeface="Cambria Math" panose="02040503050406030204" pitchFamily="18" charset="0"/>
                                </a:rPr>
                              </m:ctrlPr>
                            </m:dPr>
                            <m:e>
                              <m:d>
                                <m:dPr>
                                  <m:begChr m:val="|"/>
                                  <m:endChr m:val="|"/>
                                  <m:ctrlPr>
                                    <a:rPr lang="en-US" sz="6000" b="0" i="1" smtClean="0">
                                      <a:latin typeface="Cambria Math" panose="02040503050406030204" pitchFamily="18" charset="0"/>
                                    </a:rPr>
                                  </m:ctrlPr>
                                </m:dPr>
                                <m:e>
                                  <m:r>
                                    <a:rPr lang="en-US" sz="6000" b="0" i="1" smtClean="0">
                                      <a:latin typeface="Cambria Math" panose="02040503050406030204" pitchFamily="18" charset="0"/>
                                    </a:rPr>
                                    <m:t>𝑌</m:t>
                                  </m:r>
                                  <m:r>
                                    <a:rPr lang="en-US" sz="6000" b="0" i="1" smtClean="0">
                                      <a:latin typeface="Cambria Math" panose="02040503050406030204" pitchFamily="18" charset="0"/>
                                    </a:rPr>
                                    <m:t> −</m:t>
                                  </m:r>
                                  <m:r>
                                    <a:rPr lang="en-US" sz="6000" b="0" i="1" smtClean="0">
                                      <a:latin typeface="Cambria Math" panose="02040503050406030204" pitchFamily="18" charset="0"/>
                                    </a:rPr>
                                    <m:t>𝑓</m:t>
                                  </m:r>
                                  <m:d>
                                    <m:dPr>
                                      <m:ctrlPr>
                                        <a:rPr lang="en-US" sz="6000" b="0" i="1" smtClean="0">
                                          <a:latin typeface="Cambria Math" panose="02040503050406030204" pitchFamily="18" charset="0"/>
                                        </a:rPr>
                                      </m:ctrlPr>
                                    </m:dPr>
                                    <m:e>
                                      <m:r>
                                        <a:rPr lang="en-US" sz="6000" b="0" i="1" smtClean="0">
                                          <a:latin typeface="Cambria Math" panose="02040503050406030204" pitchFamily="18" charset="0"/>
                                        </a:rPr>
                                        <m:t>𝑋</m:t>
                                      </m:r>
                                    </m:e>
                                  </m:d>
                                </m:e>
                              </m:d>
                            </m:e>
                          </m:d>
                        </m:e>
                        <m:sup>
                          <m:r>
                            <a:rPr lang="en-US" sz="6000" b="0" i="1" smtClean="0">
                              <a:latin typeface="Cambria Math" panose="02040503050406030204" pitchFamily="18" charset="0"/>
                            </a:rPr>
                            <m:t>2</m:t>
                          </m:r>
                        </m:sup>
                      </m:sSup>
                    </m:oMath>
                  </m:oMathPara>
                </a14:m>
                <a:endParaRPr lang="en-US" sz="6000" dirty="0"/>
              </a:p>
            </p:txBody>
          </p:sp>
        </mc:Choice>
        <mc:Fallback xmlns="">
          <p:sp>
            <p:nvSpPr>
              <p:cNvPr id="8" name="TextBox 7">
                <a:extLst>
                  <a:ext uri="{FF2B5EF4-FFF2-40B4-BE49-F238E27FC236}">
                    <a16:creationId xmlns:a16="http://schemas.microsoft.com/office/drawing/2014/main" id="{B7CEC67B-B10B-4356-8D20-FA52F07F9D47}"/>
                  </a:ext>
                </a:extLst>
              </p:cNvPr>
              <p:cNvSpPr txBox="1">
                <a:spLocks noRot="1" noChangeAspect="1" noMove="1" noResize="1" noEditPoints="1" noAdjustHandles="1" noChangeArrowheads="1" noChangeShapeType="1" noTextEdit="1"/>
              </p:cNvSpPr>
              <p:nvPr/>
            </p:nvSpPr>
            <p:spPr>
              <a:xfrm>
                <a:off x="7234387" y="5357773"/>
                <a:ext cx="4675511" cy="122456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4360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6EFE-BF35-43F1-B592-5F4C30587682}"/>
              </a:ext>
            </a:extLst>
          </p:cNvPr>
          <p:cNvSpPr>
            <a:spLocks noGrp="1"/>
          </p:cNvSpPr>
          <p:nvPr>
            <p:ph type="title"/>
          </p:nvPr>
        </p:nvSpPr>
        <p:spPr/>
        <p:txBody>
          <a:bodyPr/>
          <a:lstStyle/>
          <a:p>
            <a:r>
              <a:rPr lang="en-US" dirty="0"/>
              <a:t>Recourse Objective</a:t>
            </a:r>
          </a:p>
        </p:txBody>
      </p:sp>
      <p:pic>
        <p:nvPicPr>
          <p:cNvPr id="5" name="Picture 4">
            <a:extLst>
              <a:ext uri="{FF2B5EF4-FFF2-40B4-BE49-F238E27FC236}">
                <a16:creationId xmlns:a16="http://schemas.microsoft.com/office/drawing/2014/main" id="{6DA04A0C-16C3-4ADC-96FE-839558AD50A2}"/>
              </a:ext>
            </a:extLst>
          </p:cNvPr>
          <p:cNvPicPr>
            <a:picLocks noChangeAspect="1"/>
          </p:cNvPicPr>
          <p:nvPr/>
        </p:nvPicPr>
        <p:blipFill>
          <a:blip r:embed="rId2"/>
          <a:stretch>
            <a:fillRect/>
          </a:stretch>
        </p:blipFill>
        <p:spPr>
          <a:xfrm>
            <a:off x="447447" y="1948064"/>
            <a:ext cx="11019475" cy="4168501"/>
          </a:xfrm>
          <a:prstGeom prst="rect">
            <a:avLst/>
          </a:prstGeom>
        </p:spPr>
      </p:pic>
    </p:spTree>
    <p:extLst>
      <p:ext uri="{BB962C8B-B14F-4D97-AF65-F5344CB8AC3E}">
        <p14:creationId xmlns:p14="http://schemas.microsoft.com/office/powerpoint/2010/main" val="1216386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6561-EB75-4E88-8ADF-A63D25FA324C}"/>
              </a:ext>
            </a:extLst>
          </p:cNvPr>
          <p:cNvSpPr>
            <a:spLocks noGrp="1"/>
          </p:cNvSpPr>
          <p:nvPr>
            <p:ph type="title"/>
          </p:nvPr>
        </p:nvSpPr>
        <p:spPr/>
        <p:txBody>
          <a:bodyPr/>
          <a:lstStyle/>
          <a:p>
            <a:r>
              <a:rPr lang="en-US" dirty="0"/>
              <a:t>Recourse-aware Classifier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30F8DD-DE13-449B-8E34-9698D9CF0B2A}"/>
                  </a:ext>
                </a:extLst>
              </p:cNvPr>
              <p:cNvSpPr>
                <a:spLocks noGrp="1"/>
              </p:cNvSpPr>
              <p:nvPr>
                <p:ph idx="1"/>
              </p:nvPr>
            </p:nvSpPr>
            <p:spPr/>
            <p:txBody>
              <a:bodyPr/>
              <a:lstStyle/>
              <a:p>
                <a:r>
                  <a:rPr lang="en-US" dirty="0"/>
                  <a:t>Classifier need not produce accurate predictions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if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e>
                    </m:d>
                    <m:r>
                      <a:rPr lang="en-US" b="0" i="1" smtClean="0">
                        <a:latin typeface="Cambria Math" panose="02040503050406030204" pitchFamily="18" charset="0"/>
                      </a:rPr>
                      <m:t>=1</m:t>
                    </m:r>
                  </m:oMath>
                </a14:m>
                <a:endParaRPr lang="en-US" b="0" dirty="0"/>
              </a:p>
              <a:p>
                <a:r>
                  <a:rPr lang="en-US" dirty="0"/>
                  <a:t>For such instances, it needs to make accurate predictions on </a:t>
                </a:r>
                <a:r>
                  <a:rPr lang="en-US" dirty="0" err="1"/>
                  <a:t>recoursed</a:t>
                </a:r>
                <a:r>
                  <a:rPr lang="en-US" dirty="0"/>
                  <a:t> instance instead</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5F30F8DD-DE13-449B-8E34-9698D9CF0B2A}"/>
                  </a:ext>
                </a:extLst>
              </p:cNvPr>
              <p:cNvSpPr>
                <a:spLocks noGrp="1" noRot="1" noChangeAspect="1" noMove="1" noResize="1" noEditPoints="1" noAdjustHandles="1" noChangeArrowheads="1" noChangeShapeType="1" noTextEdit="1"/>
              </p:cNvSpPr>
              <p:nvPr>
                <p:ph idx="1"/>
              </p:nvPr>
            </p:nvSpPr>
            <p:spPr>
              <a:blipFill>
                <a:blip r:embed="rId2"/>
                <a:stretch>
                  <a:fillRect l="-1043" t="-1401"/>
                </a:stretch>
              </a:blipFill>
            </p:spPr>
            <p:txBody>
              <a:bodyPr/>
              <a:lstStyle/>
              <a:p>
                <a:r>
                  <a:rPr lang="en-US">
                    <a:noFill/>
                  </a:rPr>
                  <a:t> </a:t>
                </a:r>
              </a:p>
            </p:txBody>
          </p:sp>
        </mc:Fallback>
      </mc:AlternateContent>
    </p:spTree>
    <p:extLst>
      <p:ext uri="{BB962C8B-B14F-4D97-AF65-F5344CB8AC3E}">
        <p14:creationId xmlns:p14="http://schemas.microsoft.com/office/powerpoint/2010/main" val="1646172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8BE2FB2-471E-4C9D-AFEC-9CA8E865947A}"/>
                  </a:ext>
                </a:extLst>
              </p:cNvPr>
              <p:cNvSpPr>
                <a:spLocks noGrp="1"/>
              </p:cNvSpPr>
              <p:nvPr>
                <p:ph type="title"/>
              </p:nvPr>
            </p:nvSpPr>
            <p:spPr/>
            <p:txBody>
              <a:bodyPr/>
              <a:lstStyle/>
              <a:p>
                <a:r>
                  <a:rPr lang="en-US" dirty="0"/>
                  <a:t>Training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𝜙</m:t>
                        </m:r>
                      </m:sub>
                    </m:sSub>
                  </m:oMath>
                </a14:m>
                <a:endParaRPr lang="en-US" dirty="0"/>
              </a:p>
            </p:txBody>
          </p:sp>
        </mc:Choice>
        <mc:Fallback xmlns="">
          <p:sp>
            <p:nvSpPr>
              <p:cNvPr id="2" name="Title 1">
                <a:extLst>
                  <a:ext uri="{FF2B5EF4-FFF2-40B4-BE49-F238E27FC236}">
                    <a16:creationId xmlns:a16="http://schemas.microsoft.com/office/drawing/2014/main" id="{08BE2FB2-471E-4C9D-AFEC-9CA8E865947A}"/>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FF3918-5ECB-4242-A90D-6F9B2C70B659}"/>
                  </a:ext>
                </a:extLst>
              </p:cNvPr>
              <p:cNvSpPr>
                <a:spLocks noGrp="1"/>
              </p:cNvSpPr>
              <p:nvPr>
                <p:ph idx="1"/>
              </p:nvPr>
            </p:nvSpPr>
            <p:spPr>
              <a:xfrm>
                <a:off x="838200" y="1835052"/>
                <a:ext cx="10515600" cy="4351338"/>
              </a:xfrm>
            </p:spPr>
            <p:txBody>
              <a:bodyPr/>
              <a:lstStyle/>
              <a:p>
                <a:pPr algn="l" rtl="0"/>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𝑔</m:t>
                        </m:r>
                      </m:e>
                      <m:sub>
                        <m:r>
                          <a:rPr lang="en-US">
                            <a:latin typeface="Cambria Math" panose="02040503050406030204" pitchFamily="18" charset="0"/>
                          </a:rPr>
                          <m:t>𝜙</m:t>
                        </m:r>
                      </m:sub>
                    </m:sSub>
                  </m:oMath>
                </a14:m>
                <a:r>
                  <a:rPr lang="en-US" dirty="0"/>
                  <a:t> always works with poor instances, and needs to predict a better setting.</a:t>
                </a:r>
              </a:p>
              <a:p>
                <a:pPr algn="l" rtl="0"/>
                <a:r>
                  <a:rPr lang="en-US" dirty="0"/>
                  <a:t>A simple idea: In a group of </a:t>
                </a:r>
                <a14:m>
                  <m:oMath xmlns:m="http://schemas.openxmlformats.org/officeDocument/2006/math">
                    <m:sSub>
                      <m:sSubPr>
                        <m:ctrlPr>
                          <a:rPr lang="en-US" i="1" dirty="0">
                            <a:latin typeface="Cambria Math" panose="02040503050406030204" pitchFamily="18" charset="0"/>
                          </a:rPr>
                        </m:ctrlPr>
                      </m:sSubPr>
                      <m:e>
                        <m:r>
                          <a:rPr lang="en-US" dirty="0">
                            <a:latin typeface="Cambria Math" panose="02040503050406030204" pitchFamily="18" charset="0"/>
                          </a:rPr>
                          <m:t>𝐵</m:t>
                        </m:r>
                      </m:e>
                      <m:sub>
                        <m:r>
                          <a:rPr lang="en-US" dirty="0">
                            <a:latin typeface="Cambria Math" panose="02040503050406030204" pitchFamily="18" charset="0"/>
                          </a:rPr>
                          <m:t>𝑖</m:t>
                        </m:r>
                      </m:sub>
                    </m:sSub>
                    <m:r>
                      <a:rPr lang="en-US" dirty="0">
                        <a:latin typeface="Cambria Math" panose="02040503050406030204" pitchFamily="18" charset="0"/>
                      </a:rPr>
                      <m:t> </m:t>
                    </m:r>
                  </m:oMath>
                </a14:m>
                <a:r>
                  <a:rPr lang="en-US" dirty="0"/>
                  <a:t>examples for the object </a:t>
                </a:r>
                <a:r>
                  <a:rPr lang="en-US" dirty="0" err="1"/>
                  <a:t>i</a:t>
                </a:r>
                <a:r>
                  <a:rPr lang="en-US" dirty="0"/>
                  <a:t>, why</a:t>
                </a:r>
                <a:br>
                  <a:rPr lang="en-US" dirty="0"/>
                </a:br>
                <a:r>
                  <a:rPr lang="en-US" dirty="0"/>
                  <a:t>not make the least loss example the good one and bottom δ</a:t>
                </a:r>
                <a:br>
                  <a:rPr lang="en-US" dirty="0"/>
                </a:br>
                <a:r>
                  <a:rPr lang="en-US" dirty="0"/>
                  <a:t>examples the bad ones?</a:t>
                </a:r>
              </a:p>
              <a:p>
                <a:r>
                  <a:rPr lang="en-US" dirty="0"/>
                  <a:t>What if all examples in </a:t>
                </a:r>
                <a14:m>
                  <m:oMath xmlns:m="http://schemas.openxmlformats.org/officeDocument/2006/math">
                    <m:sSub>
                      <m:sSubPr>
                        <m:ctrlPr>
                          <a:rPr lang="en-US" i="1" dirty="0">
                            <a:latin typeface="Cambria Math" panose="02040503050406030204" pitchFamily="18" charset="0"/>
                          </a:rPr>
                        </m:ctrlPr>
                      </m:sSubPr>
                      <m:e>
                        <m:r>
                          <a:rPr lang="en-US" dirty="0">
                            <a:latin typeface="Cambria Math" panose="02040503050406030204" pitchFamily="18" charset="0"/>
                          </a:rPr>
                          <m:t>𝐵</m:t>
                        </m:r>
                      </m:e>
                      <m:sub>
                        <m:r>
                          <a:rPr lang="en-US" dirty="0">
                            <a:latin typeface="Cambria Math" panose="02040503050406030204" pitchFamily="18" charset="0"/>
                          </a:rPr>
                          <m:t>𝑖</m:t>
                        </m:r>
                      </m:sub>
                    </m:sSub>
                    <m:r>
                      <a:rPr lang="en-US" dirty="0">
                        <a:latin typeface="Cambria Math" panose="02040503050406030204" pitchFamily="18" charset="0"/>
                      </a:rPr>
                      <m:t> </m:t>
                    </m:r>
                  </m:oMath>
                </a14:m>
                <a:r>
                  <a:rPr lang="en-US" dirty="0"/>
                  <a:t>happened to be poor?</a:t>
                </a:r>
              </a:p>
            </p:txBody>
          </p:sp>
        </mc:Choice>
        <mc:Fallback xmlns="">
          <p:sp>
            <p:nvSpPr>
              <p:cNvPr id="3" name="Content Placeholder 2">
                <a:extLst>
                  <a:ext uri="{FF2B5EF4-FFF2-40B4-BE49-F238E27FC236}">
                    <a16:creationId xmlns:a16="http://schemas.microsoft.com/office/drawing/2014/main" id="{37FF3918-5ECB-4242-A90D-6F9B2C70B659}"/>
                  </a:ext>
                </a:extLst>
              </p:cNvPr>
              <p:cNvSpPr>
                <a:spLocks noGrp="1" noRot="1" noChangeAspect="1" noMove="1" noResize="1" noEditPoints="1" noAdjustHandles="1" noChangeArrowheads="1" noChangeShapeType="1" noTextEdit="1"/>
              </p:cNvSpPr>
              <p:nvPr>
                <p:ph idx="1"/>
              </p:nvPr>
            </p:nvSpPr>
            <p:spPr>
              <a:xfrm>
                <a:off x="838200" y="1835052"/>
                <a:ext cx="10515600" cy="4351338"/>
              </a:xfrm>
              <a:blipFill>
                <a:blip r:embed="rId3"/>
                <a:stretch>
                  <a:fillRect l="-1043" t="-1961"/>
                </a:stretch>
              </a:blipFill>
            </p:spPr>
            <p:txBody>
              <a:bodyPr/>
              <a:lstStyle/>
              <a:p>
                <a:r>
                  <a:rPr lang="en-US">
                    <a:noFill/>
                  </a:rPr>
                  <a:t> </a:t>
                </a:r>
              </a:p>
            </p:txBody>
          </p:sp>
        </mc:Fallback>
      </mc:AlternateContent>
    </p:spTree>
    <p:extLst>
      <p:ext uri="{BB962C8B-B14F-4D97-AF65-F5344CB8AC3E}">
        <p14:creationId xmlns:p14="http://schemas.microsoft.com/office/powerpoint/2010/main" val="3186978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88D9-BBED-4652-970D-672F15388E10}"/>
              </a:ext>
            </a:extLst>
          </p:cNvPr>
          <p:cNvSpPr>
            <a:spLocks noGrp="1"/>
          </p:cNvSpPr>
          <p:nvPr>
            <p:ph type="title"/>
          </p:nvPr>
        </p:nvSpPr>
        <p:spPr/>
        <p:txBody>
          <a:bodyPr/>
          <a:lstStyle/>
          <a:p>
            <a:r>
              <a:rPr lang="en-US" dirty="0"/>
              <a:t>Idea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B071F3-BD70-4BD4-AA03-A2CC767395EF}"/>
                  </a:ext>
                </a:extLst>
              </p:cNvPr>
              <p:cNvSpPr>
                <a:spLocks noGrp="1"/>
              </p:cNvSpPr>
              <p:nvPr>
                <p:ph idx="1"/>
              </p:nvPr>
            </p:nvSpPr>
            <p:spPr/>
            <p:txBody>
              <a:bodyPr/>
              <a:lstStyle/>
              <a:p>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𝜙</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 </m:t>
                    </m:r>
                  </m:oMath>
                </a14:m>
                <a:r>
                  <a:rPr lang="en-US" dirty="0"/>
                  <a:t>we want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𝜃</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r>
                  <a:rPr lang="en-US" dirty="0"/>
                  <a:t>But to achieve that during training, we need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𝑡𝑟𝑛</m:t>
                        </m:r>
                      </m:sub>
                    </m:sSub>
                    <m:r>
                      <a:rPr lang="en-US" b="0" i="1" smtClean="0">
                        <a:latin typeface="Cambria Math" panose="02040503050406030204" pitchFamily="18" charset="0"/>
                      </a:rPr>
                      <m:t> </m:t>
                    </m:r>
                  </m:oMath>
                </a14:m>
                <a:endParaRPr lang="en-US" dirty="0"/>
              </a:p>
              <a:p>
                <a:r>
                  <a:rPr lang="en-US" dirty="0"/>
                  <a:t>What if it is not?</a:t>
                </a:r>
              </a:p>
              <a:p>
                <a:pPr lvl="1"/>
                <a:r>
                  <a:rPr lang="en-US" dirty="0"/>
                  <a:t>We cannot afford generating counterfactual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lvl="1"/>
                <a:r>
                  <a:rPr lang="en-US" dirty="0"/>
                  <a:t>Instead we generate counterfactual accuracy achievable by the classifier </a:t>
                </a:r>
                <a14:m>
                  <m:oMath xmlns:m="http://schemas.openxmlformats.org/officeDocument/2006/math">
                    <m:r>
                      <a:rPr lang="en-US" b="0" i="1" smtClean="0">
                        <a:latin typeface="Cambria Math" panose="02040503050406030204" pitchFamily="18" charset="0"/>
                      </a:rPr>
                      <m:t>𝑓</m:t>
                    </m:r>
                  </m:oMath>
                </a14:m>
                <a:r>
                  <a:rPr lang="en-US" dirty="0"/>
                  <a:t>!</a:t>
                </a:r>
              </a:p>
              <a:p>
                <a:pPr lvl="1"/>
                <a:endParaRPr lang="en-US" dirty="0"/>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𝐶𝐹</m:t>
                        </m:r>
                      </m:sup>
                    </m:s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𝐴𝑐𝑐𝑢𝑟𝑎𝑐𝑦</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𝑦</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𝑡𝑟𝑛</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 &amp; </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99B071F3-BD70-4BD4-AA03-A2CC767395EF}"/>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US">
                    <a:noFill/>
                  </a:rPr>
                  <a:t> </a:t>
                </a:r>
              </a:p>
            </p:txBody>
          </p:sp>
        </mc:Fallback>
      </mc:AlternateContent>
    </p:spTree>
    <p:extLst>
      <p:ext uri="{BB962C8B-B14F-4D97-AF65-F5344CB8AC3E}">
        <p14:creationId xmlns:p14="http://schemas.microsoft.com/office/powerpoint/2010/main" val="3519623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4A1D-95F4-47A3-9C5A-88200B000F0C}"/>
              </a:ext>
            </a:extLst>
          </p:cNvPr>
          <p:cNvSpPr>
            <a:spLocks noGrp="1"/>
          </p:cNvSpPr>
          <p:nvPr>
            <p:ph type="title"/>
          </p:nvPr>
        </p:nvSpPr>
        <p:spPr/>
        <p:txBody>
          <a:bodyPr/>
          <a:lstStyle/>
          <a:p>
            <a:r>
              <a:rPr lang="en-US" dirty="0"/>
              <a:t>Objective</a:t>
            </a:r>
          </a:p>
        </p:txBody>
      </p:sp>
      <p:pic>
        <p:nvPicPr>
          <p:cNvPr id="5" name="Picture 4">
            <a:extLst>
              <a:ext uri="{FF2B5EF4-FFF2-40B4-BE49-F238E27FC236}">
                <a16:creationId xmlns:a16="http://schemas.microsoft.com/office/drawing/2014/main" id="{5FFA299A-BFDB-4CFA-BC04-B13E9051F0DD}"/>
              </a:ext>
            </a:extLst>
          </p:cNvPr>
          <p:cNvPicPr>
            <a:picLocks noChangeAspect="1"/>
          </p:cNvPicPr>
          <p:nvPr/>
        </p:nvPicPr>
        <p:blipFill>
          <a:blip r:embed="rId2"/>
          <a:stretch>
            <a:fillRect/>
          </a:stretch>
        </p:blipFill>
        <p:spPr>
          <a:xfrm>
            <a:off x="1168739" y="1867382"/>
            <a:ext cx="9854522" cy="4241187"/>
          </a:xfrm>
          <a:prstGeom prst="rect">
            <a:avLst/>
          </a:prstGeom>
        </p:spPr>
      </p:pic>
    </p:spTree>
    <p:extLst>
      <p:ext uri="{BB962C8B-B14F-4D97-AF65-F5344CB8AC3E}">
        <p14:creationId xmlns:p14="http://schemas.microsoft.com/office/powerpoint/2010/main" val="823312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9C46DD8-FA7A-44B8-B617-7B108C1D5A6A}"/>
                  </a:ext>
                </a:extLst>
              </p:cNvPr>
              <p:cNvSpPr>
                <a:spLocks noGrp="1"/>
              </p:cNvSpPr>
              <p:nvPr>
                <p:ph type="title"/>
              </p:nvPr>
            </p:nvSpPr>
            <p:spPr/>
            <p:txBody>
              <a:bodyPr/>
              <a:lstStyle/>
              <a:p>
                <a:r>
                  <a:rPr lang="en-US" dirty="0"/>
                  <a:t>Learning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 name="Title 1">
                <a:extLst>
                  <a:ext uri="{FF2B5EF4-FFF2-40B4-BE49-F238E27FC236}">
                    <a16:creationId xmlns:a16="http://schemas.microsoft.com/office/drawing/2014/main" id="{F9C46DD8-FA7A-44B8-B617-7B108C1D5A6A}"/>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B9A99B47-2CF4-44C6-8C6B-22CF70BAD9B7}"/>
              </a:ext>
            </a:extLst>
          </p:cNvPr>
          <p:cNvSpPr>
            <a:spLocks noGrp="1"/>
          </p:cNvSpPr>
          <p:nvPr>
            <p:ph idx="1"/>
          </p:nvPr>
        </p:nvSpPr>
        <p:spPr/>
        <p:txBody>
          <a:bodyPr/>
          <a:lstStyle/>
          <a:p>
            <a:r>
              <a:rPr lang="en-US" dirty="0"/>
              <a:t>A simple heuristic based approach works</a:t>
            </a:r>
          </a:p>
        </p:txBody>
      </p:sp>
    </p:spTree>
    <p:extLst>
      <p:ext uri="{BB962C8B-B14F-4D97-AF65-F5344CB8AC3E}">
        <p14:creationId xmlns:p14="http://schemas.microsoft.com/office/powerpoint/2010/main" val="25997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F1FB-7A73-4302-912D-EE21B81DC4AE}"/>
              </a:ext>
            </a:extLst>
          </p:cNvPr>
          <p:cNvSpPr>
            <a:spLocks noGrp="1"/>
          </p:cNvSpPr>
          <p:nvPr>
            <p:ph type="title"/>
          </p:nvPr>
        </p:nvSpPr>
        <p:spPr/>
        <p:txBody>
          <a:bodyPr/>
          <a:lstStyle/>
          <a:p>
            <a:r>
              <a:rPr lang="en-US" dirty="0"/>
              <a:t>Results</a:t>
            </a:r>
          </a:p>
        </p:txBody>
      </p:sp>
      <p:pic>
        <p:nvPicPr>
          <p:cNvPr id="5" name="Picture 4">
            <a:extLst>
              <a:ext uri="{FF2B5EF4-FFF2-40B4-BE49-F238E27FC236}">
                <a16:creationId xmlns:a16="http://schemas.microsoft.com/office/drawing/2014/main" id="{80E7D24A-6CFF-4A28-91D3-ECB64A6A8043}"/>
              </a:ext>
            </a:extLst>
          </p:cNvPr>
          <p:cNvPicPr>
            <a:picLocks noChangeAspect="1"/>
          </p:cNvPicPr>
          <p:nvPr/>
        </p:nvPicPr>
        <p:blipFill>
          <a:blip r:embed="rId2"/>
          <a:stretch>
            <a:fillRect/>
          </a:stretch>
        </p:blipFill>
        <p:spPr>
          <a:xfrm>
            <a:off x="1283553" y="2350564"/>
            <a:ext cx="9624894" cy="3589331"/>
          </a:xfrm>
          <a:prstGeom prst="rect">
            <a:avLst/>
          </a:prstGeom>
        </p:spPr>
      </p:pic>
    </p:spTree>
    <p:extLst>
      <p:ext uri="{BB962C8B-B14F-4D97-AF65-F5344CB8AC3E}">
        <p14:creationId xmlns:p14="http://schemas.microsoft.com/office/powerpoint/2010/main" val="1144805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8209-D92E-4905-8478-C24158A75515}"/>
              </a:ext>
            </a:extLst>
          </p:cNvPr>
          <p:cNvSpPr>
            <a:spLocks noGrp="1"/>
          </p:cNvSpPr>
          <p:nvPr>
            <p:ph type="title"/>
          </p:nvPr>
        </p:nvSpPr>
        <p:spPr/>
        <p:txBody>
          <a:bodyPr/>
          <a:lstStyle/>
          <a:p>
            <a:r>
              <a:rPr lang="en-US" dirty="0"/>
              <a:t>Remainder of the Talk!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90DAA2-F010-42F0-BB89-5AE7B76A1FF7}"/>
                  </a:ext>
                </a:extLst>
              </p:cNvPr>
              <p:cNvSpPr>
                <a:spLocks noGrp="1"/>
              </p:cNvSpPr>
              <p:nvPr>
                <p:ph idx="1"/>
              </p:nvPr>
            </p:nvSpPr>
            <p:spPr/>
            <p:txBody>
              <a:bodyPr/>
              <a:lstStyle/>
              <a:p>
                <a:r>
                  <a:rPr lang="en-US" dirty="0"/>
                  <a:t>Can we model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𝐶𝐹</m:t>
                        </m:r>
                      </m:sup>
                    </m:sSup>
                    <m:r>
                      <a:rPr lang="en-US" b="0" i="1" smtClean="0">
                        <a:latin typeface="Cambria Math" panose="02040503050406030204" pitchFamily="18" charset="0"/>
                      </a:rPr>
                      <m:t> </m:t>
                    </m:r>
                  </m:oMath>
                </a14:m>
                <a:r>
                  <a:rPr lang="en-US" dirty="0"/>
                  <a:t>better?</a:t>
                </a:r>
              </a:p>
              <a:p>
                <a:endParaRPr lang="en-US" dirty="0"/>
              </a:p>
              <a:p>
                <a:r>
                  <a:rPr lang="en-US" dirty="0"/>
                  <a:t>It turns out that the answer lies in Conditional Average Treatment Effects / Individualized Treatment Effect</a:t>
                </a:r>
              </a:p>
            </p:txBody>
          </p:sp>
        </mc:Choice>
        <mc:Fallback xmlns="">
          <p:sp>
            <p:nvSpPr>
              <p:cNvPr id="3" name="Content Placeholder 2">
                <a:extLst>
                  <a:ext uri="{FF2B5EF4-FFF2-40B4-BE49-F238E27FC236}">
                    <a16:creationId xmlns:a16="http://schemas.microsoft.com/office/drawing/2014/main" id="{8190DAA2-F010-42F0-BB89-5AE7B76A1FF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866936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8ADB-656D-4C78-BC84-095B0ACB75CC}"/>
              </a:ext>
            </a:extLst>
          </p:cNvPr>
          <p:cNvSpPr>
            <a:spLocks noGrp="1"/>
          </p:cNvSpPr>
          <p:nvPr>
            <p:ph type="title"/>
          </p:nvPr>
        </p:nvSpPr>
        <p:spPr/>
        <p:txBody>
          <a:bodyPr/>
          <a:lstStyle/>
          <a:p>
            <a:r>
              <a:rPr lang="en-US" dirty="0"/>
              <a:t>Treatment Effect Estimation	</a:t>
            </a:r>
          </a:p>
        </p:txBody>
      </p:sp>
      <p:sp>
        <p:nvSpPr>
          <p:cNvPr id="3" name="Content Placeholder 2">
            <a:extLst>
              <a:ext uri="{FF2B5EF4-FFF2-40B4-BE49-F238E27FC236}">
                <a16:creationId xmlns:a16="http://schemas.microsoft.com/office/drawing/2014/main" id="{89FB0DB1-3DF1-40FD-B80D-69815CD13EDC}"/>
              </a:ext>
            </a:extLst>
          </p:cNvPr>
          <p:cNvSpPr>
            <a:spLocks noGrp="1"/>
          </p:cNvSpPr>
          <p:nvPr>
            <p:ph idx="1"/>
          </p:nvPr>
        </p:nvSpPr>
        <p:spPr/>
        <p:txBody>
          <a:bodyPr/>
          <a:lstStyle/>
          <a:p>
            <a:r>
              <a:rPr lang="en-US" dirty="0"/>
              <a:t>Suppose we want to decide which treatment is better for a certain kidney disease.</a:t>
            </a:r>
          </a:p>
          <a:p>
            <a:r>
              <a:rPr lang="en-US" dirty="0"/>
              <a:t>We have two alternatives: {Treatment A, Treatment B}</a:t>
            </a:r>
          </a:p>
          <a:p>
            <a:r>
              <a:rPr lang="en-US" dirty="0"/>
              <a:t>We have access to a dataset of about 700 individuals</a:t>
            </a:r>
          </a:p>
          <a:p>
            <a:pPr lvl="1"/>
            <a:r>
              <a:rPr lang="en-US" dirty="0"/>
              <a:t>350 received treatment A</a:t>
            </a:r>
          </a:p>
          <a:p>
            <a:pPr lvl="1"/>
            <a:r>
              <a:rPr lang="en-US" dirty="0"/>
              <a:t>350 received treatment B</a:t>
            </a:r>
          </a:p>
        </p:txBody>
      </p:sp>
    </p:spTree>
    <p:extLst>
      <p:ext uri="{BB962C8B-B14F-4D97-AF65-F5344CB8AC3E}">
        <p14:creationId xmlns:p14="http://schemas.microsoft.com/office/powerpoint/2010/main" val="3326768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AB0B5C4-3C01-4DFC-8023-F57BDA48B642}"/>
              </a:ext>
            </a:extLst>
          </p:cNvPr>
          <p:cNvGraphicFramePr>
            <a:graphicFrameLocks noGrp="1"/>
          </p:cNvGraphicFramePr>
          <p:nvPr/>
        </p:nvGraphicFramePr>
        <p:xfrm>
          <a:off x="2032000" y="1638615"/>
          <a:ext cx="8127999" cy="736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405958871"/>
                    </a:ext>
                  </a:extLst>
                </a:gridCol>
                <a:gridCol w="2709333">
                  <a:extLst>
                    <a:ext uri="{9D8B030D-6E8A-4147-A177-3AD203B41FA5}">
                      <a16:colId xmlns:a16="http://schemas.microsoft.com/office/drawing/2014/main" val="159390124"/>
                    </a:ext>
                  </a:extLst>
                </a:gridCol>
                <a:gridCol w="2709333">
                  <a:extLst>
                    <a:ext uri="{9D8B030D-6E8A-4147-A177-3AD203B41FA5}">
                      <a16:colId xmlns:a16="http://schemas.microsoft.com/office/drawing/2014/main" val="874533564"/>
                    </a:ext>
                  </a:extLst>
                </a:gridCol>
              </a:tblGrid>
              <a:tr h="218465">
                <a:tc>
                  <a:txBody>
                    <a:bodyPr/>
                    <a:lstStyle/>
                    <a:p>
                      <a:endParaRPr lang="en-US" dirty="0"/>
                    </a:p>
                  </a:txBody>
                  <a:tcPr/>
                </a:tc>
                <a:tc>
                  <a:txBody>
                    <a:bodyPr/>
                    <a:lstStyle/>
                    <a:p>
                      <a:r>
                        <a:rPr lang="en-US" dirty="0"/>
                        <a:t>Treatment A</a:t>
                      </a:r>
                    </a:p>
                  </a:txBody>
                  <a:tcPr/>
                </a:tc>
                <a:tc>
                  <a:txBody>
                    <a:bodyPr/>
                    <a:lstStyle/>
                    <a:p>
                      <a:r>
                        <a:rPr lang="en-US" dirty="0"/>
                        <a:t>Treatment B</a:t>
                      </a:r>
                    </a:p>
                  </a:txBody>
                  <a:tcPr/>
                </a:tc>
                <a:extLst>
                  <a:ext uri="{0D108BD9-81ED-4DB2-BD59-A6C34878D82A}">
                    <a16:rowId xmlns:a16="http://schemas.microsoft.com/office/drawing/2014/main" val="850887748"/>
                  </a:ext>
                </a:extLst>
              </a:tr>
              <a:tr h="370840">
                <a:tc>
                  <a:txBody>
                    <a:bodyPr/>
                    <a:lstStyle/>
                    <a:p>
                      <a:r>
                        <a:rPr lang="en-US" b="1" dirty="0"/>
                        <a:t>% Cured</a:t>
                      </a:r>
                    </a:p>
                  </a:txBody>
                  <a:tcPr/>
                </a:tc>
                <a:tc>
                  <a:txBody>
                    <a:bodyPr/>
                    <a:lstStyle/>
                    <a:p>
                      <a:pPr algn="l"/>
                      <a:r>
                        <a:rPr lang="en-US" b="0" i="0" dirty="0">
                          <a:solidFill>
                            <a:srgbClr val="202122"/>
                          </a:solidFill>
                          <a:effectLst/>
                          <a:latin typeface="Arial" panose="020B0604020202020204" pitchFamily="34" charset="0"/>
                        </a:rPr>
                        <a:t>78% (273/350)</a:t>
                      </a:r>
                    </a:p>
                  </a:txBody>
                  <a:tcPr anchor="ctr"/>
                </a:tc>
                <a:tc>
                  <a:txBody>
                    <a:bodyPr/>
                    <a:lstStyle/>
                    <a:p>
                      <a:pPr algn="l"/>
                      <a:r>
                        <a:rPr lang="en-US"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rPr>
                        <a:t>83% (289/350)</a:t>
                      </a:r>
                    </a:p>
                  </a:txBody>
                  <a:tcPr anchor="ctr">
                    <a:solidFill>
                      <a:schemeClr val="accent6">
                        <a:lumMod val="60000"/>
                        <a:lumOff val="40000"/>
                      </a:schemeClr>
                    </a:solidFill>
                  </a:tcPr>
                </a:tc>
                <a:extLst>
                  <a:ext uri="{0D108BD9-81ED-4DB2-BD59-A6C34878D82A}">
                    <a16:rowId xmlns:a16="http://schemas.microsoft.com/office/drawing/2014/main" val="11659553"/>
                  </a:ext>
                </a:extLst>
              </a:tr>
            </a:tbl>
          </a:graphicData>
        </a:graphic>
      </p:graphicFrame>
      <p:sp>
        <p:nvSpPr>
          <p:cNvPr id="6" name="TextBox 5">
            <a:extLst>
              <a:ext uri="{FF2B5EF4-FFF2-40B4-BE49-F238E27FC236}">
                <a16:creationId xmlns:a16="http://schemas.microsoft.com/office/drawing/2014/main" id="{190FDAB6-D475-4D45-AC28-EB4E381FD3F6}"/>
              </a:ext>
            </a:extLst>
          </p:cNvPr>
          <p:cNvSpPr txBox="1"/>
          <p:nvPr/>
        </p:nvSpPr>
        <p:spPr>
          <a:xfrm>
            <a:off x="3659924" y="4246873"/>
            <a:ext cx="4355808"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dirty="0"/>
              <a:t>Can we conclude that B is better?</a:t>
            </a:r>
          </a:p>
        </p:txBody>
      </p:sp>
    </p:spTree>
    <p:extLst>
      <p:ext uri="{BB962C8B-B14F-4D97-AF65-F5344CB8AC3E}">
        <p14:creationId xmlns:p14="http://schemas.microsoft.com/office/powerpoint/2010/main" val="188659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8310-FB2C-4FC3-A5A7-A10FF002EEA7}"/>
              </a:ext>
            </a:extLst>
          </p:cNvPr>
          <p:cNvSpPr>
            <a:spLocks noGrp="1"/>
          </p:cNvSpPr>
          <p:nvPr>
            <p:ph type="title"/>
          </p:nvPr>
        </p:nvSpPr>
        <p:spPr/>
        <p:txBody>
          <a:bodyPr/>
          <a:lstStyle/>
          <a:p>
            <a:r>
              <a:rPr lang="en-US" dirty="0"/>
              <a:t>Spurious Associations</a:t>
            </a:r>
          </a:p>
        </p:txBody>
      </p:sp>
      <p:pic>
        <p:nvPicPr>
          <p:cNvPr id="3074" name="Picture 2" descr="Model Agnostic Sample Reweighting for Domain Generalization">
            <a:extLst>
              <a:ext uri="{FF2B5EF4-FFF2-40B4-BE49-F238E27FC236}">
                <a16:creationId xmlns:a16="http://schemas.microsoft.com/office/drawing/2014/main" id="{DF63F33F-F4A1-4D19-A7CC-9217C7AD1E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7134" y="1564986"/>
            <a:ext cx="9399332" cy="33586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FD577D-521A-4F4F-BAEA-E80ECBD968AA}"/>
              </a:ext>
            </a:extLst>
          </p:cNvPr>
          <p:cNvSpPr txBox="1"/>
          <p:nvPr/>
        </p:nvSpPr>
        <p:spPr>
          <a:xfrm>
            <a:off x="5826058" y="6026605"/>
            <a:ext cx="6094378" cy="369332"/>
          </a:xfrm>
          <a:prstGeom prst="rect">
            <a:avLst/>
          </a:prstGeom>
          <a:noFill/>
        </p:spPr>
        <p:txBody>
          <a:bodyPr wrap="square">
            <a:spAutoFit/>
          </a:bodyPr>
          <a:lstStyle/>
          <a:p>
            <a:r>
              <a:rPr lang="en-US" dirty="0"/>
              <a:t>https://icml.cc/media/icml-2022/Slides/17868_ajInNyw.pdf</a:t>
            </a:r>
          </a:p>
        </p:txBody>
      </p:sp>
    </p:spTree>
    <p:extLst>
      <p:ext uri="{BB962C8B-B14F-4D97-AF65-F5344CB8AC3E}">
        <p14:creationId xmlns:p14="http://schemas.microsoft.com/office/powerpoint/2010/main" val="63255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EA57-2AF0-4761-A68C-82AC257AF56E}"/>
              </a:ext>
            </a:extLst>
          </p:cNvPr>
          <p:cNvSpPr>
            <a:spLocks noGrp="1"/>
          </p:cNvSpPr>
          <p:nvPr>
            <p:ph type="title"/>
          </p:nvPr>
        </p:nvSpPr>
        <p:spPr/>
        <p:txBody>
          <a:bodyPr/>
          <a:lstStyle/>
          <a:p>
            <a:r>
              <a:rPr lang="en-US" dirty="0"/>
              <a:t>Let us zoom in Data</a:t>
            </a:r>
          </a:p>
        </p:txBody>
      </p:sp>
      <p:graphicFrame>
        <p:nvGraphicFramePr>
          <p:cNvPr id="4" name="Table 4">
            <a:extLst>
              <a:ext uri="{FF2B5EF4-FFF2-40B4-BE49-F238E27FC236}">
                <a16:creationId xmlns:a16="http://schemas.microsoft.com/office/drawing/2014/main" id="{28EF4CC5-0A9D-46C0-893B-2E0017366DE6}"/>
              </a:ext>
            </a:extLst>
          </p:cNvPr>
          <p:cNvGraphicFramePr>
            <a:graphicFrameLocks noGrp="1"/>
          </p:cNvGraphicFramePr>
          <p:nvPr/>
        </p:nvGraphicFramePr>
        <p:xfrm>
          <a:off x="2032000" y="2487153"/>
          <a:ext cx="8127999" cy="2016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675571453"/>
                    </a:ext>
                  </a:extLst>
                </a:gridCol>
                <a:gridCol w="2709333">
                  <a:extLst>
                    <a:ext uri="{9D8B030D-6E8A-4147-A177-3AD203B41FA5}">
                      <a16:colId xmlns:a16="http://schemas.microsoft.com/office/drawing/2014/main" val="4059710659"/>
                    </a:ext>
                  </a:extLst>
                </a:gridCol>
                <a:gridCol w="2709333">
                  <a:extLst>
                    <a:ext uri="{9D8B030D-6E8A-4147-A177-3AD203B41FA5}">
                      <a16:colId xmlns:a16="http://schemas.microsoft.com/office/drawing/2014/main" val="3009995418"/>
                    </a:ext>
                  </a:extLst>
                </a:gridCol>
              </a:tblGrid>
              <a:tr h="370840">
                <a:tc>
                  <a:txBody>
                    <a:bodyPr/>
                    <a:lstStyle/>
                    <a:p>
                      <a:pPr algn="l"/>
                      <a:r>
                        <a:rPr lang="en-US" dirty="0">
                          <a:effectLst/>
                        </a:rPr>
                        <a:t>Stone size    </a:t>
                      </a:r>
                    </a:p>
                  </a:txBody>
                  <a:tcPr anchor="ctr"/>
                </a:tc>
                <a:tc>
                  <a:txBody>
                    <a:bodyPr/>
                    <a:lstStyle/>
                    <a:p>
                      <a:pPr algn="ctr"/>
                      <a:r>
                        <a:rPr lang="en-US">
                          <a:effectLst/>
                        </a:rPr>
                        <a:t>Treatment A</a:t>
                      </a:r>
                    </a:p>
                  </a:txBody>
                  <a:tcPr anchor="ctr"/>
                </a:tc>
                <a:tc>
                  <a:txBody>
                    <a:bodyPr/>
                    <a:lstStyle/>
                    <a:p>
                      <a:pPr algn="ctr"/>
                      <a:r>
                        <a:rPr lang="en-US" dirty="0">
                          <a:effectLst/>
                        </a:rPr>
                        <a:t>Treatment B</a:t>
                      </a:r>
                    </a:p>
                  </a:txBody>
                  <a:tcPr anchor="ctr"/>
                </a:tc>
                <a:extLst>
                  <a:ext uri="{0D108BD9-81ED-4DB2-BD59-A6C34878D82A}">
                    <a16:rowId xmlns:a16="http://schemas.microsoft.com/office/drawing/2014/main" val="743838722"/>
                  </a:ext>
                </a:extLst>
              </a:tr>
              <a:tr h="370840">
                <a:tc>
                  <a:txBody>
                    <a:bodyPr/>
                    <a:lstStyle/>
                    <a:p>
                      <a:pPr algn="ctr"/>
                      <a:r>
                        <a:rPr lang="en-US" dirty="0">
                          <a:effectLst/>
                        </a:rPr>
                        <a:t>Small stones</a:t>
                      </a:r>
                    </a:p>
                  </a:txBody>
                  <a:tcPr anchor="ctr"/>
                </a:tc>
                <a:tc>
                  <a:txBody>
                    <a:bodyPr/>
                    <a:lstStyle/>
                    <a:p>
                      <a:pPr marL="0" algn="ctr" defTabSz="914400" rtl="0" eaLnBrk="1" latinLnBrk="0" hangingPunct="1"/>
                      <a:r>
                        <a:rPr lang="en-US" sz="18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mn-cs"/>
                        </a:rPr>
                        <a:t>Group 1</a:t>
                      </a:r>
                      <a:br>
                        <a:rPr lang="en-US" sz="18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mn-cs"/>
                        </a:rPr>
                      </a:br>
                      <a:r>
                        <a:rPr lang="en-US" sz="18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mn-cs"/>
                        </a:rPr>
                        <a:t>93% (81/87)</a:t>
                      </a:r>
                    </a:p>
                  </a:txBody>
                  <a:tcPr anchor="ctr">
                    <a:solidFill>
                      <a:schemeClr val="accent6">
                        <a:lumMod val="60000"/>
                        <a:lumOff val="40000"/>
                      </a:schemeClr>
                    </a:solidFill>
                  </a:tcPr>
                </a:tc>
                <a:tc>
                  <a:txBody>
                    <a:bodyPr/>
                    <a:lstStyle/>
                    <a:p>
                      <a:pPr algn="ctr"/>
                      <a:r>
                        <a:rPr lang="en-US" i="1" dirty="0">
                          <a:effectLst/>
                        </a:rPr>
                        <a:t>Group 2</a:t>
                      </a:r>
                      <a:br>
                        <a:rPr lang="en-US" dirty="0">
                          <a:effectLst/>
                        </a:rPr>
                      </a:br>
                      <a:r>
                        <a:rPr lang="en-US" dirty="0">
                          <a:effectLst/>
                        </a:rPr>
                        <a:t>87% (234/270)</a:t>
                      </a:r>
                    </a:p>
                  </a:txBody>
                  <a:tcPr anchor="ctr"/>
                </a:tc>
                <a:extLst>
                  <a:ext uri="{0D108BD9-81ED-4DB2-BD59-A6C34878D82A}">
                    <a16:rowId xmlns:a16="http://schemas.microsoft.com/office/drawing/2014/main" val="1025794071"/>
                  </a:ext>
                </a:extLst>
              </a:tr>
              <a:tr h="370840">
                <a:tc>
                  <a:txBody>
                    <a:bodyPr/>
                    <a:lstStyle/>
                    <a:p>
                      <a:pPr algn="ctr"/>
                      <a:r>
                        <a:rPr lang="en-US">
                          <a:effectLst/>
                        </a:rPr>
                        <a:t>Large stones</a:t>
                      </a:r>
                    </a:p>
                  </a:txBody>
                  <a:tcPr anchor="ctr"/>
                </a:tc>
                <a:tc>
                  <a:txBody>
                    <a:bodyPr/>
                    <a:lstStyle/>
                    <a:p>
                      <a:pPr marL="0" algn="ctr" defTabSz="914400" rtl="0" eaLnBrk="1" latinLnBrk="0" hangingPunct="1"/>
                      <a:r>
                        <a:rPr lang="en-US" sz="18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mn-cs"/>
                        </a:rPr>
                        <a:t>Group 3</a:t>
                      </a:r>
                      <a:br>
                        <a:rPr lang="en-US" sz="18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mn-cs"/>
                        </a:rPr>
                      </a:br>
                      <a:r>
                        <a:rPr lang="en-US" sz="18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mn-cs"/>
                        </a:rPr>
                        <a:t>73% (192/263)</a:t>
                      </a:r>
                    </a:p>
                  </a:txBody>
                  <a:tcPr anchor="ctr">
                    <a:solidFill>
                      <a:schemeClr val="accent6">
                        <a:lumMod val="60000"/>
                        <a:lumOff val="40000"/>
                      </a:schemeClr>
                    </a:solidFill>
                  </a:tcPr>
                </a:tc>
                <a:tc>
                  <a:txBody>
                    <a:bodyPr/>
                    <a:lstStyle/>
                    <a:p>
                      <a:pPr algn="ctr"/>
                      <a:r>
                        <a:rPr lang="en-US" i="1" dirty="0">
                          <a:effectLst/>
                        </a:rPr>
                        <a:t>Group 4</a:t>
                      </a:r>
                      <a:br>
                        <a:rPr lang="en-US" dirty="0">
                          <a:effectLst/>
                        </a:rPr>
                      </a:br>
                      <a:r>
                        <a:rPr lang="en-US" dirty="0">
                          <a:effectLst/>
                        </a:rPr>
                        <a:t>69% (55/80)</a:t>
                      </a:r>
                    </a:p>
                  </a:txBody>
                  <a:tcPr anchor="ctr"/>
                </a:tc>
                <a:extLst>
                  <a:ext uri="{0D108BD9-81ED-4DB2-BD59-A6C34878D82A}">
                    <a16:rowId xmlns:a16="http://schemas.microsoft.com/office/drawing/2014/main" val="4159233213"/>
                  </a:ext>
                </a:extLst>
              </a:tr>
              <a:tr h="235884">
                <a:tc>
                  <a:txBody>
                    <a:bodyPr/>
                    <a:lstStyle/>
                    <a:p>
                      <a:pPr algn="ctr"/>
                      <a:r>
                        <a:rPr lang="en-US">
                          <a:effectLst/>
                        </a:rPr>
                        <a:t>Both</a:t>
                      </a:r>
                    </a:p>
                  </a:txBody>
                  <a:tcPr anchor="ctr"/>
                </a:tc>
                <a:tc>
                  <a:txBody>
                    <a:bodyPr/>
                    <a:lstStyle/>
                    <a:p>
                      <a:pPr algn="ctr"/>
                      <a:r>
                        <a:rPr lang="en-US">
                          <a:effectLst/>
                        </a:rPr>
                        <a:t>78% (273/350)</a:t>
                      </a:r>
                    </a:p>
                  </a:txBody>
                  <a:tcPr anchor="ctr"/>
                </a:tc>
                <a:tc>
                  <a:txBody>
                    <a:bodyPr/>
                    <a:lstStyle/>
                    <a:p>
                      <a:pPr marL="0" algn="ctr" defTabSz="914400" rtl="0" eaLnBrk="1" latinLnBrk="0" hangingPunct="1"/>
                      <a:r>
                        <a:rPr lang="en-US" sz="18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mn-cs"/>
                        </a:rPr>
                        <a:t>83% (289/350)</a:t>
                      </a:r>
                    </a:p>
                  </a:txBody>
                  <a:tcPr anchor="ctr">
                    <a:solidFill>
                      <a:schemeClr val="accent6">
                        <a:lumMod val="60000"/>
                        <a:lumOff val="40000"/>
                      </a:schemeClr>
                    </a:solidFill>
                  </a:tcPr>
                </a:tc>
                <a:extLst>
                  <a:ext uri="{0D108BD9-81ED-4DB2-BD59-A6C34878D82A}">
                    <a16:rowId xmlns:a16="http://schemas.microsoft.com/office/drawing/2014/main" val="2469648893"/>
                  </a:ext>
                </a:extLst>
              </a:tr>
            </a:tbl>
          </a:graphicData>
        </a:graphic>
      </p:graphicFrame>
    </p:spTree>
    <p:extLst>
      <p:ext uri="{BB962C8B-B14F-4D97-AF65-F5344CB8AC3E}">
        <p14:creationId xmlns:p14="http://schemas.microsoft.com/office/powerpoint/2010/main" val="3100896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2486-B1C6-44E7-BDCA-7B7092483031}"/>
              </a:ext>
            </a:extLst>
          </p:cNvPr>
          <p:cNvSpPr>
            <a:spLocks noGrp="1"/>
          </p:cNvSpPr>
          <p:nvPr>
            <p:ph type="title"/>
          </p:nvPr>
        </p:nvSpPr>
        <p:spPr/>
        <p:txBody>
          <a:bodyPr/>
          <a:lstStyle/>
          <a:p>
            <a:r>
              <a:rPr lang="en-US" dirty="0"/>
              <a:t>Causal Graph (Confounding Model)</a:t>
            </a:r>
          </a:p>
        </p:txBody>
      </p:sp>
      <p:grpSp>
        <p:nvGrpSpPr>
          <p:cNvPr id="16" name="Group 15">
            <a:extLst>
              <a:ext uri="{FF2B5EF4-FFF2-40B4-BE49-F238E27FC236}">
                <a16:creationId xmlns:a16="http://schemas.microsoft.com/office/drawing/2014/main" id="{6C699E6B-6F00-4634-8728-3E9337AE017C}"/>
              </a:ext>
            </a:extLst>
          </p:cNvPr>
          <p:cNvGrpSpPr/>
          <p:nvPr/>
        </p:nvGrpSpPr>
        <p:grpSpPr>
          <a:xfrm>
            <a:off x="3863662" y="2376151"/>
            <a:ext cx="4604197" cy="3011510"/>
            <a:chOff x="3863662" y="2376151"/>
            <a:chExt cx="4604197" cy="3011510"/>
          </a:xfrm>
        </p:grpSpPr>
        <p:sp>
          <p:nvSpPr>
            <p:cNvPr id="4" name="Oval 3">
              <a:extLst>
                <a:ext uri="{FF2B5EF4-FFF2-40B4-BE49-F238E27FC236}">
                  <a16:creationId xmlns:a16="http://schemas.microsoft.com/office/drawing/2014/main" id="{D1BFD2C5-391C-4066-8FE3-B5C190130E5C}"/>
                </a:ext>
              </a:extLst>
            </p:cNvPr>
            <p:cNvSpPr/>
            <p:nvPr/>
          </p:nvSpPr>
          <p:spPr>
            <a:xfrm>
              <a:off x="3863662" y="4284371"/>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5" name="Oval 4">
              <a:extLst>
                <a:ext uri="{FF2B5EF4-FFF2-40B4-BE49-F238E27FC236}">
                  <a16:creationId xmlns:a16="http://schemas.microsoft.com/office/drawing/2014/main" id="{7F9FD902-5127-4E01-B8DF-E61C045E69AB}"/>
                </a:ext>
              </a:extLst>
            </p:cNvPr>
            <p:cNvSpPr/>
            <p:nvPr/>
          </p:nvSpPr>
          <p:spPr>
            <a:xfrm>
              <a:off x="7386034" y="4284371"/>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p>
          </p:txBody>
        </p:sp>
        <p:sp>
          <p:nvSpPr>
            <p:cNvPr id="6" name="Oval 5">
              <a:extLst>
                <a:ext uri="{FF2B5EF4-FFF2-40B4-BE49-F238E27FC236}">
                  <a16:creationId xmlns:a16="http://schemas.microsoft.com/office/drawing/2014/main" id="{58CF2961-216D-4D97-B5B9-CCF0464F62DC}"/>
                </a:ext>
              </a:extLst>
            </p:cNvPr>
            <p:cNvSpPr/>
            <p:nvPr/>
          </p:nvSpPr>
          <p:spPr>
            <a:xfrm>
              <a:off x="5555087" y="2376151"/>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cxnSp>
          <p:nvCxnSpPr>
            <p:cNvPr id="8" name="Straight Arrow Connector 7">
              <a:extLst>
                <a:ext uri="{FF2B5EF4-FFF2-40B4-BE49-F238E27FC236}">
                  <a16:creationId xmlns:a16="http://schemas.microsoft.com/office/drawing/2014/main" id="{66124D4A-0A9B-4C9D-89D7-CCA51B151263}"/>
                </a:ext>
              </a:extLst>
            </p:cNvPr>
            <p:cNvCxnSpPr>
              <a:stCxn id="6" idx="3"/>
              <a:endCxn id="4" idx="7"/>
            </p:cNvCxnSpPr>
            <p:nvPr/>
          </p:nvCxnSpPr>
          <p:spPr>
            <a:xfrm flipH="1">
              <a:off x="4787057" y="3317868"/>
              <a:ext cx="926460" cy="11280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E2DB493A-C085-463F-8012-0A38E14B6E23}"/>
                </a:ext>
              </a:extLst>
            </p:cNvPr>
            <p:cNvCxnSpPr>
              <a:cxnSpLocks/>
              <a:stCxn id="6" idx="5"/>
              <a:endCxn id="5" idx="1"/>
            </p:cNvCxnSpPr>
            <p:nvPr/>
          </p:nvCxnSpPr>
          <p:spPr>
            <a:xfrm>
              <a:off x="6478482" y="3317868"/>
              <a:ext cx="1065982" cy="11280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EFA1E5B1-EA70-44E9-9FB5-687D697080CC}"/>
                </a:ext>
              </a:extLst>
            </p:cNvPr>
            <p:cNvCxnSpPr>
              <a:cxnSpLocks/>
              <a:stCxn id="4" idx="6"/>
              <a:endCxn id="5" idx="2"/>
            </p:cNvCxnSpPr>
            <p:nvPr/>
          </p:nvCxnSpPr>
          <p:spPr>
            <a:xfrm>
              <a:off x="4945487" y="4836016"/>
              <a:ext cx="244054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pic>
        <p:nvPicPr>
          <p:cNvPr id="5124" name="Picture 4" descr="Pill Reminder and Med Tracker - Apps on Google Play">
            <a:extLst>
              <a:ext uri="{FF2B5EF4-FFF2-40B4-BE49-F238E27FC236}">
                <a16:creationId xmlns:a16="http://schemas.microsoft.com/office/drawing/2014/main" id="{C5D92A41-4AA7-4A45-A05E-F0C5537D9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964" y="3881906"/>
            <a:ext cx="793474" cy="79347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Kidney Simple Illustration Clip Art Vector Stock Vector (Royalty Free)  1576517839 | Shutterstock">
            <a:extLst>
              <a:ext uri="{FF2B5EF4-FFF2-40B4-BE49-F238E27FC236}">
                <a16:creationId xmlns:a16="http://schemas.microsoft.com/office/drawing/2014/main" id="{68DEA44C-99D8-4B18-9AA1-8A0D226CD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686" y="3083049"/>
            <a:ext cx="1265546" cy="136289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6B1B894-0130-43A9-AFC1-45D85A599860}"/>
              </a:ext>
            </a:extLst>
          </p:cNvPr>
          <p:cNvSpPr txBox="1"/>
          <p:nvPr/>
        </p:nvSpPr>
        <p:spPr>
          <a:xfrm>
            <a:off x="828675" y="5950744"/>
            <a:ext cx="10525125" cy="461665"/>
          </a:xfrm>
          <a:prstGeom prst="rect">
            <a:avLst/>
          </a:prstGeom>
          <a:solidFill>
            <a:srgbClr val="FFFF00"/>
          </a:solidFill>
        </p:spPr>
        <p:txBody>
          <a:bodyPr wrap="none" rtlCol="0">
            <a:spAutoFit/>
          </a:bodyPr>
          <a:lstStyle/>
          <a:p>
            <a:r>
              <a:rPr lang="en-US" sz="2400" dirty="0">
                <a:solidFill>
                  <a:srgbClr val="002060"/>
                </a:solidFill>
              </a:rPr>
              <a:t>Issue: There are variables that affect both the treatment assignment and outcomes</a:t>
            </a:r>
          </a:p>
        </p:txBody>
      </p:sp>
      <p:pic>
        <p:nvPicPr>
          <p:cNvPr id="5132" name="Picture 12" descr="Kidney Stone Diagnosis">
            <a:extLst>
              <a:ext uri="{FF2B5EF4-FFF2-40B4-BE49-F238E27FC236}">
                <a16:creationId xmlns:a16="http://schemas.microsoft.com/office/drawing/2014/main" id="{B3121C82-A7ED-4579-B396-B60C1EF72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994" y="1345590"/>
            <a:ext cx="1037406" cy="14703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C163B8F5-9955-4831-B041-A5073708B832}"/>
              </a:ext>
            </a:extLst>
          </p:cNvPr>
          <p:cNvSpPr/>
          <p:nvPr/>
        </p:nvSpPr>
        <p:spPr>
          <a:xfrm>
            <a:off x="2219459" y="1433847"/>
            <a:ext cx="7817476" cy="3816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Size of the Kidney stone is a confounder here</a:t>
            </a:r>
          </a:p>
        </p:txBody>
      </p:sp>
    </p:spTree>
    <p:extLst>
      <p:ext uri="{BB962C8B-B14F-4D97-AF65-F5344CB8AC3E}">
        <p14:creationId xmlns:p14="http://schemas.microsoft.com/office/powerpoint/2010/main" val="281576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6AD0-9027-49E7-A029-A40C8967559B}"/>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C14C1C58-79D4-4E49-832D-7E0DE6E16622}"/>
              </a:ext>
            </a:extLst>
          </p:cNvPr>
          <p:cNvSpPr>
            <a:spLocks noGrp="1"/>
          </p:cNvSpPr>
          <p:nvPr>
            <p:ph idx="1"/>
          </p:nvPr>
        </p:nvSpPr>
        <p:spPr/>
        <p:txBody>
          <a:bodyPr/>
          <a:lstStyle/>
          <a:p>
            <a:r>
              <a:rPr lang="en-US" dirty="0"/>
              <a:t>Given an individual, assess the difference in outcome as a result of giving different treatments</a:t>
            </a:r>
          </a:p>
          <a:p>
            <a:r>
              <a:rPr lang="en-US" dirty="0"/>
              <a:t>Goal is to learn the outcome differences from observational dataset</a:t>
            </a:r>
          </a:p>
          <a:p>
            <a:pPr lvl="1"/>
            <a:r>
              <a:rPr lang="en-US" dirty="0"/>
              <a:t>For every individual we have supervision for only one outcome</a:t>
            </a:r>
          </a:p>
        </p:txBody>
      </p:sp>
      <p:graphicFrame>
        <p:nvGraphicFramePr>
          <p:cNvPr id="5" name="Table 5">
            <a:extLst>
              <a:ext uri="{FF2B5EF4-FFF2-40B4-BE49-F238E27FC236}">
                <a16:creationId xmlns:a16="http://schemas.microsoft.com/office/drawing/2014/main" id="{69E9DC70-11C6-45DD-8F27-D11C86EB780B}"/>
              </a:ext>
            </a:extLst>
          </p:cNvPr>
          <p:cNvGraphicFramePr>
            <a:graphicFrameLocks noGrp="1"/>
          </p:cNvGraphicFramePr>
          <p:nvPr/>
        </p:nvGraphicFramePr>
        <p:xfrm>
          <a:off x="2182125" y="4067917"/>
          <a:ext cx="7603320" cy="1854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840696311"/>
                    </a:ext>
                  </a:extLst>
                </a:gridCol>
                <a:gridCol w="1354667">
                  <a:extLst>
                    <a:ext uri="{9D8B030D-6E8A-4147-A177-3AD203B41FA5}">
                      <a16:colId xmlns:a16="http://schemas.microsoft.com/office/drawing/2014/main" val="761750469"/>
                    </a:ext>
                  </a:extLst>
                </a:gridCol>
                <a:gridCol w="1354667">
                  <a:extLst>
                    <a:ext uri="{9D8B030D-6E8A-4147-A177-3AD203B41FA5}">
                      <a16:colId xmlns:a16="http://schemas.microsoft.com/office/drawing/2014/main" val="1097665896"/>
                    </a:ext>
                  </a:extLst>
                </a:gridCol>
                <a:gridCol w="1354667">
                  <a:extLst>
                    <a:ext uri="{9D8B030D-6E8A-4147-A177-3AD203B41FA5}">
                      <a16:colId xmlns:a16="http://schemas.microsoft.com/office/drawing/2014/main" val="3314635668"/>
                    </a:ext>
                  </a:extLst>
                </a:gridCol>
                <a:gridCol w="2184652">
                  <a:extLst>
                    <a:ext uri="{9D8B030D-6E8A-4147-A177-3AD203B41FA5}">
                      <a16:colId xmlns:a16="http://schemas.microsoft.com/office/drawing/2014/main" val="4006116272"/>
                    </a:ext>
                  </a:extLst>
                </a:gridCol>
              </a:tblGrid>
              <a:tr h="370840">
                <a:tc>
                  <a:txBody>
                    <a:bodyPr/>
                    <a:lstStyle/>
                    <a:p>
                      <a:r>
                        <a:rPr lang="en-US" dirty="0"/>
                        <a:t>X</a:t>
                      </a:r>
                    </a:p>
                  </a:txBody>
                  <a:tcPr/>
                </a:tc>
                <a:tc>
                  <a:txBody>
                    <a:bodyPr/>
                    <a:lstStyle/>
                    <a:p>
                      <a:r>
                        <a:rPr lang="en-US" dirty="0"/>
                        <a:t>T</a:t>
                      </a:r>
                    </a:p>
                  </a:txBody>
                  <a:tcPr/>
                </a:tc>
                <a:tc>
                  <a:txBody>
                    <a:bodyPr/>
                    <a:lstStyle/>
                    <a:p>
                      <a:r>
                        <a:rPr lang="en-US" dirty="0"/>
                        <a:t>Y(T=A)</a:t>
                      </a:r>
                    </a:p>
                  </a:txBody>
                  <a:tcPr/>
                </a:tc>
                <a:tc>
                  <a:txBody>
                    <a:bodyPr/>
                    <a:lstStyle/>
                    <a:p>
                      <a:r>
                        <a:rPr lang="en-US" dirty="0"/>
                        <a:t>Y(T=B)</a:t>
                      </a:r>
                    </a:p>
                  </a:txBody>
                  <a:tcPr/>
                </a:tc>
                <a:tc>
                  <a:txBody>
                    <a:bodyPr/>
                    <a:lstStyle/>
                    <a:p>
                      <a:r>
                        <a:rPr lang="en-US" dirty="0"/>
                        <a:t>Y* = Y(T=B) – Y(T=A)</a:t>
                      </a:r>
                    </a:p>
                  </a:txBody>
                  <a:tcPr/>
                </a:tc>
                <a:extLst>
                  <a:ext uri="{0D108BD9-81ED-4DB2-BD59-A6C34878D82A}">
                    <a16:rowId xmlns:a16="http://schemas.microsoft.com/office/drawing/2014/main" val="3088374026"/>
                  </a:ext>
                </a:extLst>
              </a:tr>
              <a:tr h="370840">
                <a:tc>
                  <a:txBody>
                    <a:bodyPr/>
                    <a:lstStyle/>
                    <a:p>
                      <a:r>
                        <a:rPr lang="en-US" dirty="0"/>
                        <a:t>Small</a:t>
                      </a:r>
                    </a:p>
                  </a:txBody>
                  <a:tcPr/>
                </a:tc>
                <a:tc>
                  <a:txBody>
                    <a:bodyPr/>
                    <a:lstStyle/>
                    <a:p>
                      <a:r>
                        <a:rPr lang="en-US" dirty="0"/>
                        <a:t>A</a:t>
                      </a:r>
                    </a:p>
                  </a:txBody>
                  <a:tcPr/>
                </a:tc>
                <a:tc>
                  <a:txBody>
                    <a:bodyPr/>
                    <a:lstStyle/>
                    <a:p>
                      <a:r>
                        <a:rPr lang="en-US" dirty="0"/>
                        <a:t>Cured</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75672261"/>
                  </a:ext>
                </a:extLst>
              </a:tr>
              <a:tr h="370840">
                <a:tc>
                  <a:txBody>
                    <a:bodyPr/>
                    <a:lstStyle/>
                    <a:p>
                      <a:r>
                        <a:rPr lang="en-US" dirty="0"/>
                        <a:t>Large</a:t>
                      </a:r>
                    </a:p>
                  </a:txBody>
                  <a:tcPr/>
                </a:tc>
                <a:tc>
                  <a:txBody>
                    <a:bodyPr/>
                    <a:lstStyle/>
                    <a:p>
                      <a:r>
                        <a:rPr lang="en-US" dirty="0"/>
                        <a:t>B</a:t>
                      </a:r>
                    </a:p>
                  </a:txBody>
                  <a:tcPr/>
                </a:tc>
                <a:tc>
                  <a:txBody>
                    <a:bodyPr/>
                    <a:lstStyle/>
                    <a:p>
                      <a:r>
                        <a:rPr lang="en-US" dirty="0"/>
                        <a:t>??</a:t>
                      </a:r>
                    </a:p>
                  </a:txBody>
                  <a:tcPr/>
                </a:tc>
                <a:tc>
                  <a:txBody>
                    <a:bodyPr/>
                    <a:lstStyle/>
                    <a:p>
                      <a:r>
                        <a:rPr lang="en-US" dirty="0"/>
                        <a:t>Not Cured</a:t>
                      </a:r>
                    </a:p>
                  </a:txBody>
                  <a:tcPr/>
                </a:tc>
                <a:tc>
                  <a:txBody>
                    <a:bodyPr/>
                    <a:lstStyle/>
                    <a:p>
                      <a:r>
                        <a:rPr lang="en-US" dirty="0"/>
                        <a:t>??</a:t>
                      </a:r>
                    </a:p>
                  </a:txBody>
                  <a:tcPr/>
                </a:tc>
                <a:extLst>
                  <a:ext uri="{0D108BD9-81ED-4DB2-BD59-A6C34878D82A}">
                    <a16:rowId xmlns:a16="http://schemas.microsoft.com/office/drawing/2014/main" val="2944254690"/>
                  </a:ext>
                </a:extLst>
              </a:tr>
              <a:tr h="370840">
                <a:tc>
                  <a:txBody>
                    <a:bodyPr/>
                    <a:lstStyle/>
                    <a:p>
                      <a:r>
                        <a:rPr lang="en-US" dirty="0"/>
                        <a:t>Large</a:t>
                      </a:r>
                    </a:p>
                  </a:txBody>
                  <a:tcPr/>
                </a:tc>
                <a:tc>
                  <a:txBody>
                    <a:bodyPr/>
                    <a:lstStyle/>
                    <a:p>
                      <a:r>
                        <a:rPr lang="en-US" dirty="0"/>
                        <a:t>B</a:t>
                      </a:r>
                    </a:p>
                  </a:txBody>
                  <a:tcPr/>
                </a:tc>
                <a:tc>
                  <a:txBody>
                    <a:bodyPr/>
                    <a:lstStyle/>
                    <a:p>
                      <a:r>
                        <a:rPr lang="en-US" dirty="0"/>
                        <a:t>??</a:t>
                      </a:r>
                    </a:p>
                  </a:txBody>
                  <a:tcPr/>
                </a:tc>
                <a:tc>
                  <a:txBody>
                    <a:bodyPr/>
                    <a:lstStyle/>
                    <a:p>
                      <a:r>
                        <a:rPr lang="en-US" dirty="0"/>
                        <a:t>Cured</a:t>
                      </a:r>
                    </a:p>
                  </a:txBody>
                  <a:tcPr/>
                </a:tc>
                <a:tc>
                  <a:txBody>
                    <a:bodyPr/>
                    <a:lstStyle/>
                    <a:p>
                      <a:r>
                        <a:rPr lang="en-US" dirty="0"/>
                        <a:t>??</a:t>
                      </a:r>
                    </a:p>
                  </a:txBody>
                  <a:tcPr/>
                </a:tc>
                <a:extLst>
                  <a:ext uri="{0D108BD9-81ED-4DB2-BD59-A6C34878D82A}">
                    <a16:rowId xmlns:a16="http://schemas.microsoft.com/office/drawing/2014/main" val="1601515171"/>
                  </a:ext>
                </a:extLst>
              </a:tr>
              <a:tr h="370840">
                <a:tc>
                  <a:txBody>
                    <a:bodyPr/>
                    <a:lstStyle/>
                    <a:p>
                      <a:r>
                        <a:rPr lang="en-US" dirty="0"/>
                        <a:t>Small</a:t>
                      </a:r>
                    </a:p>
                  </a:txBody>
                  <a:tcPr/>
                </a:tc>
                <a:tc>
                  <a:txBody>
                    <a:bodyPr/>
                    <a:lstStyle/>
                    <a:p>
                      <a:r>
                        <a:rPr lang="en-US" dirty="0"/>
                        <a:t>B</a:t>
                      </a:r>
                    </a:p>
                  </a:txBody>
                  <a:tcPr/>
                </a:tc>
                <a:tc>
                  <a:txBody>
                    <a:bodyPr/>
                    <a:lstStyle/>
                    <a:p>
                      <a:r>
                        <a:rPr lang="en-US" dirty="0"/>
                        <a:t>??</a:t>
                      </a:r>
                    </a:p>
                  </a:txBody>
                  <a:tcPr/>
                </a:tc>
                <a:tc>
                  <a:txBody>
                    <a:bodyPr/>
                    <a:lstStyle/>
                    <a:p>
                      <a:r>
                        <a:rPr lang="en-US" dirty="0"/>
                        <a:t>Not Cured</a:t>
                      </a:r>
                    </a:p>
                  </a:txBody>
                  <a:tcPr/>
                </a:tc>
                <a:tc>
                  <a:txBody>
                    <a:bodyPr/>
                    <a:lstStyle/>
                    <a:p>
                      <a:r>
                        <a:rPr lang="en-US" dirty="0"/>
                        <a:t>??</a:t>
                      </a:r>
                    </a:p>
                  </a:txBody>
                  <a:tcPr/>
                </a:tc>
                <a:extLst>
                  <a:ext uri="{0D108BD9-81ED-4DB2-BD59-A6C34878D82A}">
                    <a16:rowId xmlns:a16="http://schemas.microsoft.com/office/drawing/2014/main" val="4268714454"/>
                  </a:ext>
                </a:extLst>
              </a:tr>
            </a:tbl>
          </a:graphicData>
        </a:graphic>
      </p:graphicFrame>
      <p:sp>
        <p:nvSpPr>
          <p:cNvPr id="8" name="Thought Bubble: Cloud 7">
            <a:extLst>
              <a:ext uri="{FF2B5EF4-FFF2-40B4-BE49-F238E27FC236}">
                <a16:creationId xmlns:a16="http://schemas.microsoft.com/office/drawing/2014/main" id="{4F3CB8EF-96B5-432D-A35A-7B0D9D27897E}"/>
              </a:ext>
            </a:extLst>
          </p:cNvPr>
          <p:cNvSpPr/>
          <p:nvPr/>
        </p:nvSpPr>
        <p:spPr>
          <a:xfrm>
            <a:off x="10139519" y="2954759"/>
            <a:ext cx="1798750" cy="1325563"/>
          </a:xfrm>
          <a:prstGeom prst="cloudCallout">
            <a:avLst>
              <a:gd name="adj1" fmla="val -122842"/>
              <a:gd name="adj2" fmla="val 3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Difference labels are missing</a:t>
            </a:r>
          </a:p>
        </p:txBody>
      </p:sp>
    </p:spTree>
    <p:extLst>
      <p:ext uri="{BB962C8B-B14F-4D97-AF65-F5344CB8AC3E}">
        <p14:creationId xmlns:p14="http://schemas.microsoft.com/office/powerpoint/2010/main" val="364430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2DAB-DB7A-479A-8619-E54A4D8DE809}"/>
              </a:ext>
            </a:extLst>
          </p:cNvPr>
          <p:cNvSpPr>
            <a:spLocks noGrp="1"/>
          </p:cNvSpPr>
          <p:nvPr>
            <p:ph type="title"/>
          </p:nvPr>
        </p:nvSpPr>
        <p:spPr/>
        <p:txBody>
          <a:bodyPr/>
          <a:lstStyle/>
          <a:p>
            <a:r>
              <a:rPr lang="en-US" dirty="0"/>
              <a:t>Individual Treatment Effect Estimation</a:t>
            </a:r>
          </a:p>
        </p:txBody>
      </p:sp>
      <p:pic>
        <p:nvPicPr>
          <p:cNvPr id="1026" name="Picture 2" descr="Red Pill or Blue &quot; Sticker for Sale by progarhomikr | Redbubble">
            <a:extLst>
              <a:ext uri="{FF2B5EF4-FFF2-40B4-BE49-F238E27FC236}">
                <a16:creationId xmlns:a16="http://schemas.microsoft.com/office/drawing/2014/main" id="{2146621C-58D1-48B1-80B9-CC63C64CC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102" y="2228653"/>
            <a:ext cx="3831603" cy="3831603"/>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7527CBB5-15E2-4E03-AB14-6FA24707D0D5}"/>
              </a:ext>
            </a:extLst>
          </p:cNvPr>
          <p:cNvSpPr/>
          <p:nvPr/>
        </p:nvSpPr>
        <p:spPr>
          <a:xfrm>
            <a:off x="7032396" y="1989056"/>
            <a:ext cx="3921550" cy="1904214"/>
          </a:xfrm>
          <a:prstGeom prst="wedgeRectCallout">
            <a:avLst>
              <a:gd name="adj1" fmla="val -111218"/>
              <a:gd name="adj2" fmla="val 54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Determine the effect of treatment at an individual level</a:t>
            </a:r>
          </a:p>
        </p:txBody>
      </p:sp>
    </p:spTree>
    <p:extLst>
      <p:ext uri="{BB962C8B-B14F-4D97-AF65-F5344CB8AC3E}">
        <p14:creationId xmlns:p14="http://schemas.microsoft.com/office/powerpoint/2010/main" val="1569163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24C1-003F-4C8E-B4FF-F1C58711C4C4}"/>
              </a:ext>
            </a:extLst>
          </p:cNvPr>
          <p:cNvSpPr>
            <a:spLocks noGrp="1"/>
          </p:cNvSpPr>
          <p:nvPr>
            <p:ph type="title"/>
          </p:nvPr>
        </p:nvSpPr>
        <p:spPr/>
        <p:txBody>
          <a:bodyPr/>
          <a:lstStyle/>
          <a:p>
            <a:r>
              <a:rPr lang="en-US" dirty="0"/>
              <a:t>Selection Bias</a:t>
            </a:r>
          </a:p>
        </p:txBody>
      </p:sp>
      <p:pic>
        <p:nvPicPr>
          <p:cNvPr id="1026" name="Picture 2" descr="Doctor icon color outline vector 19191700 Vector Art at Vecteezy">
            <a:extLst>
              <a:ext uri="{FF2B5EF4-FFF2-40B4-BE49-F238E27FC236}">
                <a16:creationId xmlns:a16="http://schemas.microsoft.com/office/drawing/2014/main" id="{DB3505FF-13B6-4654-90DE-A535FDCE6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972" y="2463931"/>
            <a:ext cx="2234938" cy="22349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ill Reminder and Med Tracker - Apps on Google Play">
            <a:extLst>
              <a:ext uri="{FF2B5EF4-FFF2-40B4-BE49-F238E27FC236}">
                <a16:creationId xmlns:a16="http://schemas.microsoft.com/office/drawing/2014/main" id="{4F32D487-D071-4FCD-9AD0-B5270BDE4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864" y="1921857"/>
            <a:ext cx="793474" cy="79347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Blue pill Stock Photos, Royalty Free Blue pill Images | Depositphotos">
            <a:extLst>
              <a:ext uri="{FF2B5EF4-FFF2-40B4-BE49-F238E27FC236}">
                <a16:creationId xmlns:a16="http://schemas.microsoft.com/office/drawing/2014/main" id="{DCCCF284-8F1D-4F21-BCDF-8314B10B9F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Blue pill Stock Photos, Royalty Free Blue pill Images | Depositphotos">
            <a:extLst>
              <a:ext uri="{FF2B5EF4-FFF2-40B4-BE49-F238E27FC236}">
                <a16:creationId xmlns:a16="http://schemas.microsoft.com/office/drawing/2014/main" id="{0A917FBF-0DE9-470E-B253-7BF6D465121F}"/>
              </a:ext>
            </a:extLst>
          </p:cNvPr>
          <p:cNvSpPr>
            <a:spLocks noChangeAspect="1" noChangeArrowheads="1"/>
          </p:cNvSpPr>
          <p:nvPr/>
        </p:nvSpPr>
        <p:spPr bwMode="auto">
          <a:xfrm>
            <a:off x="8566825" y="3788923"/>
            <a:ext cx="2234937" cy="22349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Blue pill Stock Photos, Royalty Free Blue pill Images | Depositphotos">
            <a:extLst>
              <a:ext uri="{FF2B5EF4-FFF2-40B4-BE49-F238E27FC236}">
                <a16:creationId xmlns:a16="http://schemas.microsoft.com/office/drawing/2014/main" id="{6589BE65-01AA-45DD-846D-562AF9B841CD}"/>
              </a:ext>
            </a:extLst>
          </p:cNvPr>
          <p:cNvSpPr>
            <a:spLocks noChangeAspect="1" noChangeArrowheads="1"/>
          </p:cNvSpPr>
          <p:nvPr/>
        </p:nvSpPr>
        <p:spPr bwMode="auto">
          <a:xfrm>
            <a:off x="4343793"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A0E40FCE-D967-4BD8-A03E-95E9211A6A77}"/>
              </a:ext>
            </a:extLst>
          </p:cNvPr>
          <p:cNvPicPr>
            <a:picLocks noChangeAspect="1"/>
          </p:cNvPicPr>
          <p:nvPr/>
        </p:nvPicPr>
        <p:blipFill>
          <a:blip r:embed="rId5"/>
          <a:stretch>
            <a:fillRect/>
          </a:stretch>
        </p:blipFill>
        <p:spPr>
          <a:xfrm rot="2111826">
            <a:off x="1397150" y="4437478"/>
            <a:ext cx="1002901" cy="752176"/>
          </a:xfrm>
          <a:prstGeom prst="rect">
            <a:avLst/>
          </a:prstGeom>
        </p:spPr>
      </p:pic>
      <p:pic>
        <p:nvPicPr>
          <p:cNvPr id="1038" name="Picture 14" descr="80+ Kidney Stone Patient Stock Illustrations, Royalty-Free Vector Graphics  &amp; Clip Art - iStock">
            <a:extLst>
              <a:ext uri="{FF2B5EF4-FFF2-40B4-BE49-F238E27FC236}">
                <a16:creationId xmlns:a16="http://schemas.microsoft.com/office/drawing/2014/main" id="{D9492761-4DC3-44A6-B36A-2A18DFEF63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7473" y="2715331"/>
            <a:ext cx="1703556" cy="170355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ock waves used to break a kidney stone into small pieces that can more easily travel through the urinary tract and pass from the body. Imaged Credit: Neokryuger / Shutterstock">
            <a:extLst>
              <a:ext uri="{FF2B5EF4-FFF2-40B4-BE49-F238E27FC236}">
                <a16:creationId xmlns:a16="http://schemas.microsoft.com/office/drawing/2014/main" id="{63E2F8BC-E7A4-41DA-8026-FD1D147995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5578" t="30340" r="1324" b="22135"/>
          <a:stretch/>
        </p:blipFill>
        <p:spPr bwMode="auto">
          <a:xfrm>
            <a:off x="8868498" y="861069"/>
            <a:ext cx="1568187" cy="2208008"/>
          </a:xfrm>
          <a:prstGeom prst="rect">
            <a:avLst/>
          </a:prstGeom>
          <a:extLst>
            <a:ext uri="{909E8E84-426E-40DD-AFC4-6F175D3DCCD1}">
              <a14:hiddenFill xmlns:a14="http://schemas.microsoft.com/office/drawing/2010/main">
                <a:solidFill>
                  <a:srgbClr val="FFFFFF"/>
                </a:solidFill>
              </a14:hiddenFill>
            </a:ext>
          </a:extLst>
        </p:spPr>
      </p:pic>
      <p:pic>
        <p:nvPicPr>
          <p:cNvPr id="16" name="Picture 18" descr="Shock waves used to break a kidney stone into small pieces that can more easily travel through the urinary tract and pass from the body. Imaged Credit: Neokryuger / Shutterstock">
            <a:extLst>
              <a:ext uri="{FF2B5EF4-FFF2-40B4-BE49-F238E27FC236}">
                <a16:creationId xmlns:a16="http://schemas.microsoft.com/office/drawing/2014/main" id="{D2DC3659-4C97-4C73-A713-63F77EB0560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132" r="68099" b="39112"/>
          <a:stretch/>
        </p:blipFill>
        <p:spPr bwMode="auto">
          <a:xfrm>
            <a:off x="8949462" y="3621867"/>
            <a:ext cx="1469662" cy="215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18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5E-6 2.96296E-6 L 0.19662 0.04051 C 0.23763 0.04977 0.29935 0.05486 0.36367 0.05486 C 0.43737 0.05486 0.49623 0.04977 0.53711 0.04051 L 0.73438 2.96296E-6 " pathEditMode="relative" rAng="0" ptsTypes="AAAAA">
                                      <p:cBhvr>
                                        <p:cTn id="6" dur="2000" fill="hold"/>
                                        <p:tgtEl>
                                          <p:spTgt spid="5"/>
                                        </p:tgtEl>
                                        <p:attrNameLst>
                                          <p:attrName>ppt_x</p:attrName>
                                          <p:attrName>ppt_y</p:attrName>
                                        </p:attrNameLst>
                                      </p:cBhvr>
                                      <p:rCtr x="36719" y="2731"/>
                                    </p:animMotion>
                                  </p:childTnLst>
                                </p:cTn>
                              </p:par>
                              <p:par>
                                <p:cTn id="7" presetID="37" presetClass="path" presetSubtype="0" accel="50000" decel="50000" fill="hold" nodeType="withEffect">
                                  <p:stCondLst>
                                    <p:cond delay="0"/>
                                  </p:stCondLst>
                                  <p:childTnLst>
                                    <p:animMotion origin="layout" path="M -1.25E-6 -1.85185E-6 L 0.19935 0.07709 C 0.24076 0.09445 0.30326 0.10486 0.36888 0.10486 C 0.44336 0.10486 0.503 0.09445 0.54453 0.07709 L 0.74453 -1.85185E-6 " pathEditMode="relative" rAng="0" ptsTypes="AAAAA">
                                      <p:cBhvr>
                                        <p:cTn id="8" dur="2000" fill="hold"/>
                                        <p:tgtEl>
                                          <p:spTgt spid="10"/>
                                        </p:tgtEl>
                                        <p:attrNameLst>
                                          <p:attrName>ppt_x</p:attrName>
                                          <p:attrName>ppt_y</p:attrName>
                                        </p:attrNameLst>
                                      </p:cBhvr>
                                      <p:rCtr x="37227"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A72D-42CD-40FF-9571-A26D48A186BF}"/>
              </a:ext>
            </a:extLst>
          </p:cNvPr>
          <p:cNvSpPr>
            <a:spLocks noGrp="1"/>
          </p:cNvSpPr>
          <p:nvPr>
            <p:ph type="title"/>
          </p:nvPr>
        </p:nvSpPr>
        <p:spPr/>
        <p:txBody>
          <a:bodyPr/>
          <a:lstStyle/>
          <a:p>
            <a:r>
              <a:rPr lang="en-US" dirty="0"/>
              <a:t>Conditional Average Treatment Effect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A168B4-0FAE-4086-A4F1-7DFF5A8588BC}"/>
                  </a:ext>
                </a:extLst>
              </p:cNvPr>
              <p:cNvSpPr>
                <a:spLocks noGrp="1"/>
              </p:cNvSpPr>
              <p:nvPr>
                <p:ph idx="1"/>
              </p:nvPr>
            </p:nvSpPr>
            <p:spPr/>
            <p:txBody>
              <a:bodyPr/>
              <a:lstStyle/>
              <a:p>
                <a:r>
                  <a:rPr lang="en-US" dirty="0"/>
                  <a:t>Address confounding by conditioning on X (Size of the stone)</a:t>
                </a:r>
              </a:p>
              <a:p>
                <a:endParaRPr lang="en-US" dirty="0"/>
              </a:p>
              <a:p>
                <a:pPr marL="0" indent="0">
                  <a:buNone/>
                </a:pPr>
                <a14:m>
                  <m:oMathPara xmlns:m="http://schemas.openxmlformats.org/officeDocument/2006/math">
                    <m:oMathParaPr>
                      <m:jc m:val="centerGroup"/>
                    </m:oMathParaPr>
                    <m:oMath xmlns:m="http://schemas.openxmlformats.org/officeDocument/2006/math">
                      <m:r>
                        <m:rPr>
                          <m:nor/>
                        </m:rPr>
                        <a:rPr lang="en-US" dirty="0"/>
                        <m:t>Effect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𝑇</m:t>
                          </m:r>
                          <m:r>
                            <a:rPr lang="en-US" b="0" i="1" smtClean="0">
                              <a:latin typeface="Cambria Math" panose="02040503050406030204" pitchFamily="18" charset="0"/>
                            </a:rPr>
                            <m:t>=1, </m:t>
                          </m:r>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𝑇</m:t>
                          </m:r>
                          <m:r>
                            <a:rPr lang="en-US" b="0" i="1" smtClean="0">
                              <a:latin typeface="Cambria Math" panose="02040503050406030204" pitchFamily="18" charset="0"/>
                            </a:rPr>
                            <m:t>=0, </m:t>
                          </m:r>
                          <m:r>
                            <a:rPr lang="en-US" b="0" i="1" smtClean="0">
                              <a:latin typeface="Cambria Math" panose="02040503050406030204" pitchFamily="18" charset="0"/>
                            </a:rPr>
                            <m:t>𝑋</m:t>
                          </m:r>
                        </m:e>
                      </m:d>
                    </m:oMath>
                  </m:oMathPara>
                </a14:m>
                <a:endParaRPr lang="en-US" b="0" dirty="0"/>
              </a:p>
              <a:p>
                <a:pPr marL="0" indent="0">
                  <a:buNone/>
                </a:pPr>
                <a:endParaRPr lang="en-US" dirty="0"/>
              </a:p>
              <a:p>
                <a:r>
                  <a:rPr lang="en-US" dirty="0"/>
                  <a:t>The above estimate computed on observational datasets is valid under certain assumptions</a:t>
                </a:r>
              </a:p>
              <a:p>
                <a:pPr lvl="1"/>
                <a:r>
                  <a:rPr lang="en-US" dirty="0"/>
                  <a:t>Overlap: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e>
                        <m:r>
                          <a:rPr lang="en-US" b="0" i="1" smtClean="0">
                            <a:latin typeface="Cambria Math" panose="02040503050406030204" pitchFamily="18" charset="0"/>
                          </a:rPr>
                          <m:t>𝑋</m:t>
                        </m:r>
                      </m:e>
                    </m:d>
                    <m:r>
                      <a:rPr lang="en-US" b="0" i="1" smtClean="0">
                        <a:latin typeface="Cambria Math" panose="02040503050406030204" pitchFamily="18" charset="0"/>
                      </a:rPr>
                      <m:t>&gt;0</m:t>
                    </m:r>
                  </m:oMath>
                </a14:m>
                <a:endParaRPr lang="en-US" b="0" dirty="0"/>
              </a:p>
              <a:p>
                <a:pPr lvl="1"/>
                <a:r>
                  <a:rPr lang="en-US" dirty="0"/>
                  <a:t>Conditional </a:t>
                </a:r>
                <a:r>
                  <a:rPr lang="en-US" dirty="0" err="1"/>
                  <a:t>Ignorability</a:t>
                </a:r>
                <a:r>
                  <a:rPr lang="en-US" dirty="0"/>
                  <a:t>: </a:t>
                </a:r>
                <a14:m>
                  <m:oMath xmlns:m="http://schemas.openxmlformats.org/officeDocument/2006/math">
                    <m:r>
                      <a:rPr lang="en-US" b="0" i="1" smtClean="0">
                        <a:latin typeface="Cambria Math" panose="02040503050406030204" pitchFamily="18" charset="0"/>
                      </a:rPr>
                      <m:t>𝑌</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 </m:t>
                    </m:r>
                    <m:r>
                      <a:rPr lang="en-US" b="0" i="1" smtClean="0">
                        <a:latin typeface="Cambria Math" panose="02040503050406030204" pitchFamily="18" charset="0"/>
                      </a:rPr>
                      <m:t>𝑌</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 | </m:t>
                    </m:r>
                    <m:r>
                      <a:rPr lang="en-US" b="0" i="1" smtClean="0">
                        <a:latin typeface="Cambria Math" panose="02040503050406030204" pitchFamily="18" charset="0"/>
                      </a:rPr>
                      <m:t>𝑋</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74A168B4-0FAE-4086-A4F1-7DFF5A8588BC}"/>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5EB4C2B-3E59-4B1B-A117-60B550C2C662}"/>
              </a:ext>
            </a:extLst>
          </p:cNvPr>
          <p:cNvSpPr/>
          <p:nvPr/>
        </p:nvSpPr>
        <p:spPr>
          <a:xfrm>
            <a:off x="1261281" y="4900802"/>
            <a:ext cx="6381466" cy="51281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Thought Bubble: Cloud 4">
            <a:extLst>
              <a:ext uri="{FF2B5EF4-FFF2-40B4-BE49-F238E27FC236}">
                <a16:creationId xmlns:a16="http://schemas.microsoft.com/office/drawing/2014/main" id="{15AE001C-8B75-42E6-A923-F35683DA6626}"/>
              </a:ext>
            </a:extLst>
          </p:cNvPr>
          <p:cNvSpPr/>
          <p:nvPr/>
        </p:nvSpPr>
        <p:spPr>
          <a:xfrm>
            <a:off x="8580788" y="1450924"/>
            <a:ext cx="3322750" cy="2277415"/>
          </a:xfrm>
          <a:prstGeom prst="cloudCallout">
            <a:avLst>
              <a:gd name="adj1" fmla="val -79504"/>
              <a:gd name="adj2" fmla="val 104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 us understand this assumption further!</a:t>
            </a:r>
          </a:p>
        </p:txBody>
      </p:sp>
    </p:spTree>
    <p:extLst>
      <p:ext uri="{BB962C8B-B14F-4D97-AF65-F5344CB8AC3E}">
        <p14:creationId xmlns:p14="http://schemas.microsoft.com/office/powerpoint/2010/main" val="380209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8EFA-5BB4-4761-A768-607EEEAAE3FD}"/>
              </a:ext>
            </a:extLst>
          </p:cNvPr>
          <p:cNvSpPr>
            <a:spLocks noGrp="1"/>
          </p:cNvSpPr>
          <p:nvPr>
            <p:ph type="title"/>
          </p:nvPr>
        </p:nvSpPr>
        <p:spPr/>
        <p:txBody>
          <a:bodyPr/>
          <a:lstStyle/>
          <a:p>
            <a:r>
              <a:rPr lang="en-US" dirty="0"/>
              <a:t>The treatment and control group within each stratum is exchangeable.</a:t>
            </a:r>
          </a:p>
        </p:txBody>
      </p:sp>
      <p:sp>
        <p:nvSpPr>
          <p:cNvPr id="6" name="Rectangle: Rounded Corners 5">
            <a:extLst>
              <a:ext uri="{FF2B5EF4-FFF2-40B4-BE49-F238E27FC236}">
                <a16:creationId xmlns:a16="http://schemas.microsoft.com/office/drawing/2014/main" id="{9E1D5673-9A03-46A8-A7AB-E362BBE7908D}"/>
              </a:ext>
            </a:extLst>
          </p:cNvPr>
          <p:cNvSpPr/>
          <p:nvPr/>
        </p:nvSpPr>
        <p:spPr>
          <a:xfrm>
            <a:off x="3395854" y="2522786"/>
            <a:ext cx="5108812" cy="295701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7" name="Picture 2" descr="Free vector set of healthy elderly man">
            <a:extLst>
              <a:ext uri="{FF2B5EF4-FFF2-40B4-BE49-F238E27FC236}">
                <a16:creationId xmlns:a16="http://schemas.microsoft.com/office/drawing/2014/main" id="{B8F91447-FB15-4A05-82E8-EF3257790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296" y="3661215"/>
            <a:ext cx="1999439" cy="9997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ree vector collection of elderly people characters">
            <a:extLst>
              <a:ext uri="{FF2B5EF4-FFF2-40B4-BE49-F238E27FC236}">
                <a16:creationId xmlns:a16="http://schemas.microsoft.com/office/drawing/2014/main" id="{9A7F3172-78AC-498F-8761-DC4CD2699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335" y="3661215"/>
            <a:ext cx="1532071" cy="999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D085ACD-1D2D-4654-9E21-608EC000E7EC}"/>
              </a:ext>
            </a:extLst>
          </p:cNvPr>
          <p:cNvSpPr txBox="1"/>
          <p:nvPr/>
        </p:nvSpPr>
        <p:spPr>
          <a:xfrm>
            <a:off x="4515465" y="3278940"/>
            <a:ext cx="895310" cy="369332"/>
          </a:xfrm>
          <a:prstGeom prst="rect">
            <a:avLst/>
          </a:prstGeom>
          <a:solidFill>
            <a:srgbClr val="FFFF00"/>
          </a:solidFill>
        </p:spPr>
        <p:txBody>
          <a:bodyPr wrap="none" rtlCol="0">
            <a:spAutoFit/>
          </a:bodyPr>
          <a:lstStyle/>
          <a:p>
            <a:r>
              <a:rPr lang="en-US" dirty="0"/>
              <a:t>Treated</a:t>
            </a:r>
          </a:p>
        </p:txBody>
      </p:sp>
      <p:sp>
        <p:nvSpPr>
          <p:cNvPr id="10" name="TextBox 9">
            <a:extLst>
              <a:ext uri="{FF2B5EF4-FFF2-40B4-BE49-F238E27FC236}">
                <a16:creationId xmlns:a16="http://schemas.microsoft.com/office/drawing/2014/main" id="{706BBCE8-CB90-4B43-84E6-07516A9B5DE0}"/>
              </a:ext>
            </a:extLst>
          </p:cNvPr>
          <p:cNvSpPr txBox="1"/>
          <p:nvPr/>
        </p:nvSpPr>
        <p:spPr>
          <a:xfrm>
            <a:off x="6536725" y="3278941"/>
            <a:ext cx="877741" cy="369332"/>
          </a:xfrm>
          <a:prstGeom prst="rect">
            <a:avLst/>
          </a:prstGeom>
          <a:solidFill>
            <a:srgbClr val="FFFF00"/>
          </a:solidFill>
        </p:spPr>
        <p:txBody>
          <a:bodyPr wrap="none" rtlCol="0">
            <a:spAutoFit/>
          </a:bodyPr>
          <a:lstStyle/>
          <a:p>
            <a:r>
              <a:rPr lang="en-US" dirty="0"/>
              <a:t>Control</a:t>
            </a:r>
          </a:p>
        </p:txBody>
      </p:sp>
      <p:pic>
        <p:nvPicPr>
          <p:cNvPr id="11" name="Picture 8" descr="Free vector pink capsule medicine drug icon">
            <a:extLst>
              <a:ext uri="{FF2B5EF4-FFF2-40B4-BE49-F238E27FC236}">
                <a16:creationId xmlns:a16="http://schemas.microsoft.com/office/drawing/2014/main" id="{951CA058-4665-402B-8D77-ECDFD8373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10775" y="3278940"/>
            <a:ext cx="234754" cy="3693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Vector template blue pill on white background medical and healthcare concept 3d realistic medical capsule">
            <a:extLst>
              <a:ext uri="{FF2B5EF4-FFF2-40B4-BE49-F238E27FC236}">
                <a16:creationId xmlns:a16="http://schemas.microsoft.com/office/drawing/2014/main" id="{5D2C810E-5980-4A3C-9125-E1FED548CE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7360638" y="3332767"/>
            <a:ext cx="369330" cy="2616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8765D1C-21B2-422E-9138-BB2FED4ECC42}"/>
              </a:ext>
            </a:extLst>
          </p:cNvPr>
          <p:cNvSpPr txBox="1"/>
          <p:nvPr/>
        </p:nvSpPr>
        <p:spPr>
          <a:xfrm>
            <a:off x="3818546" y="2527610"/>
            <a:ext cx="2404248" cy="369332"/>
          </a:xfrm>
          <a:prstGeom prst="rect">
            <a:avLst/>
          </a:prstGeom>
          <a:solidFill>
            <a:srgbClr val="FFFF00"/>
          </a:solidFill>
        </p:spPr>
        <p:txBody>
          <a:bodyPr wrap="none" rtlCol="0">
            <a:spAutoFit/>
          </a:bodyPr>
          <a:lstStyle/>
          <a:p>
            <a:r>
              <a:rPr lang="en-US" dirty="0"/>
              <a:t>Stratum of Aged People</a:t>
            </a:r>
          </a:p>
        </p:txBody>
      </p:sp>
    </p:spTree>
    <p:extLst>
      <p:ext uri="{BB962C8B-B14F-4D97-AF65-F5344CB8AC3E}">
        <p14:creationId xmlns:p14="http://schemas.microsoft.com/office/powerpoint/2010/main" val="187612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104 -2.96296E-6 L 0.04675 0.04005 C 0.05638 0.04908 0.0707 0.05394 0.08568 0.05394 C 0.10273 0.05394 0.11641 0.04908 0.12604 0.04005 L 0.17188 -2.96296E-6 " pathEditMode="relative" rAng="0" ptsTypes="AAAAA">
                                      <p:cBhvr>
                                        <p:cTn id="6" dur="2000" fill="hold"/>
                                        <p:tgtEl>
                                          <p:spTgt spid="7"/>
                                        </p:tgtEl>
                                        <p:attrNameLst>
                                          <p:attrName>ppt_x</p:attrName>
                                          <p:attrName>ppt_y</p:attrName>
                                        </p:attrNameLst>
                                      </p:cBhvr>
                                      <p:rCtr x="8542" y="2685"/>
                                    </p:animMotion>
                                  </p:childTnLst>
                                </p:cTn>
                              </p:par>
                              <p:par>
                                <p:cTn id="7" presetID="37" presetClass="path" presetSubtype="0" accel="50000" decel="50000" fill="hold" nodeType="withEffect">
                                  <p:stCondLst>
                                    <p:cond delay="0"/>
                                  </p:stCondLst>
                                  <p:childTnLst>
                                    <p:animMotion origin="layout" path="M 3.125E-6 -2.96296E-6 L -0.04623 0.04005 C -0.05586 0.04908 -0.07032 0.05394 -0.08542 0.05394 C -0.10261 0.05394 -0.11641 0.04908 -0.12604 0.04005 L -0.17214 -2.96296E-6 " pathEditMode="relative" rAng="0" ptsTypes="AAAAA">
                                      <p:cBhvr>
                                        <p:cTn id="8" dur="2000" fill="hold"/>
                                        <p:tgtEl>
                                          <p:spTgt spid="8"/>
                                        </p:tgtEl>
                                        <p:attrNameLst>
                                          <p:attrName>ppt_x</p:attrName>
                                          <p:attrName>ppt_y</p:attrName>
                                        </p:attrNameLst>
                                      </p:cBhvr>
                                      <p:rCtr x="-8607"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D7F1-009F-40C7-BDA1-33B44FD7F62F}"/>
              </a:ext>
            </a:extLst>
          </p:cNvPr>
          <p:cNvSpPr>
            <a:spLocks noGrp="1"/>
          </p:cNvSpPr>
          <p:nvPr>
            <p:ph type="title"/>
          </p:nvPr>
        </p:nvSpPr>
        <p:spPr/>
        <p:txBody>
          <a:bodyPr/>
          <a:lstStyle/>
          <a:p>
            <a:r>
              <a:rPr lang="en-US" dirty="0"/>
              <a:t>Conditional </a:t>
            </a:r>
            <a:r>
              <a:rPr lang="en-US" dirty="0" err="1"/>
              <a:t>Ignorability</a:t>
            </a:r>
            <a:r>
              <a:rPr lang="en-US" dirty="0"/>
              <a:t> </a:t>
            </a:r>
            <a:r>
              <a:rPr lang="es-ES" dirty="0"/>
              <a:t>{Y(0),Y(1)} 丄 T | X</a:t>
            </a:r>
            <a:endParaRPr lang="en-US" dirty="0"/>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7C67DA5C-3D3B-488F-9A08-F74BA388D83E}"/>
                  </a:ext>
                </a:extLst>
              </p:cNvPr>
              <p:cNvSpPr>
                <a:spLocks noGrp="1"/>
              </p:cNvSpPr>
              <p:nvPr>
                <p:ph idx="1"/>
              </p:nvPr>
            </p:nvSpPr>
            <p:spPr>
              <a:xfrm>
                <a:off x="838200" y="1677561"/>
                <a:ext cx="10515600" cy="1278183"/>
              </a:xfrm>
              <a:solidFill>
                <a:schemeClr val="bg1"/>
              </a:solidFill>
            </p:spPr>
            <p:txBody>
              <a:bodyPr>
                <a:normAutofit fontScale="85000" lnSpcReduction="20000"/>
              </a:bodyPr>
              <a:lstStyle/>
              <a:p>
                <a:pPr marL="0" indent="0">
                  <a:buNone/>
                </a:pPr>
                <a:r>
                  <a:rPr lang="en-US" dirty="0"/>
                  <a:t>Within strata of </a:t>
                </a:r>
                <a14:m>
                  <m:oMath xmlns:m="http://schemas.openxmlformats.org/officeDocument/2006/math">
                    <m:r>
                      <a:rPr lang="en-US" i="1" dirty="0" smtClean="0">
                        <a:latin typeface="Cambria Math" panose="02040503050406030204" pitchFamily="18" charset="0"/>
                      </a:rPr>
                      <m:t>𝑥</m:t>
                    </m:r>
                  </m:oMath>
                </a14:m>
                <a:r>
                  <a:rPr lang="en-US" dirty="0"/>
                  <a:t>, treatment gives no information on the distribution of the potential outcomes.</a:t>
                </a:r>
              </a:p>
              <a:p>
                <a:pPr marL="0" indent="0">
                  <a:buNone/>
                </a:pPr>
                <a:r>
                  <a:rPr lang="en-US" dirty="0"/>
                  <a:t>Two observations with the same </a:t>
                </a:r>
                <a14:m>
                  <m:oMath xmlns:m="http://schemas.openxmlformats.org/officeDocument/2006/math">
                    <m:r>
                      <a:rPr lang="en-US" b="0" i="1" smtClean="0">
                        <a:latin typeface="Cambria Math" panose="02040503050406030204" pitchFamily="18" charset="0"/>
                      </a:rPr>
                      <m:t>𝑥</m:t>
                    </m:r>
                  </m:oMath>
                </a14:m>
                <a:r>
                  <a:rPr lang="en-US" dirty="0"/>
                  <a:t> but different </a:t>
                </a:r>
                <a14:m>
                  <m:oMath xmlns:m="http://schemas.openxmlformats.org/officeDocument/2006/math">
                    <m:r>
                      <a:rPr lang="en-US" i="1" dirty="0" smtClean="0">
                        <a:latin typeface="Cambria Math" panose="02040503050406030204" pitchFamily="18" charset="0"/>
                      </a:rPr>
                      <m:t>𝑇</m:t>
                    </m:r>
                  </m:oMath>
                </a14:m>
                <a:r>
                  <a:rPr lang="en-US" dirty="0"/>
                  <a:t> can be compared to estimate the causal effect as a difference of their outcomes.</a:t>
                </a:r>
              </a:p>
              <a:p>
                <a:endParaRPr lang="en-US" dirty="0"/>
              </a:p>
            </p:txBody>
          </p:sp>
        </mc:Choice>
        <mc:Fallback xmlns="">
          <p:sp>
            <p:nvSpPr>
              <p:cNvPr id="13" name="Content Placeholder 12">
                <a:extLst>
                  <a:ext uri="{FF2B5EF4-FFF2-40B4-BE49-F238E27FC236}">
                    <a16:creationId xmlns:a16="http://schemas.microsoft.com/office/drawing/2014/main" id="{7C67DA5C-3D3B-488F-9A08-F74BA388D83E}"/>
                  </a:ext>
                </a:extLst>
              </p:cNvPr>
              <p:cNvSpPr>
                <a:spLocks noGrp="1" noRot="1" noChangeAspect="1" noMove="1" noResize="1" noEditPoints="1" noAdjustHandles="1" noChangeArrowheads="1" noChangeShapeType="1" noTextEdit="1"/>
              </p:cNvSpPr>
              <p:nvPr>
                <p:ph idx="1"/>
              </p:nvPr>
            </p:nvSpPr>
            <p:spPr>
              <a:xfrm>
                <a:off x="838200" y="1677561"/>
                <a:ext cx="10515600" cy="1278183"/>
              </a:xfrm>
              <a:blipFill>
                <a:blip r:embed="rId3"/>
                <a:stretch>
                  <a:fillRect l="-928" t="-10952" r="-986" b="-9048"/>
                </a:stretch>
              </a:blipFill>
            </p:spPr>
            <p:txBody>
              <a:bodyPr/>
              <a:lstStyle/>
              <a:p>
                <a:r>
                  <a:rPr lang="en-US">
                    <a:noFill/>
                  </a:rPr>
                  <a:t> </a:t>
                </a:r>
              </a:p>
            </p:txBody>
          </p:sp>
        </mc:Fallback>
      </mc:AlternateContent>
      <p:grpSp>
        <p:nvGrpSpPr>
          <p:cNvPr id="1033" name="Group 1032">
            <a:extLst>
              <a:ext uri="{FF2B5EF4-FFF2-40B4-BE49-F238E27FC236}">
                <a16:creationId xmlns:a16="http://schemas.microsoft.com/office/drawing/2014/main" id="{F3302F8D-1BB5-4F69-9A88-347B5D9D2B91}"/>
              </a:ext>
            </a:extLst>
          </p:cNvPr>
          <p:cNvGrpSpPr/>
          <p:nvPr/>
        </p:nvGrpSpPr>
        <p:grpSpPr>
          <a:xfrm>
            <a:off x="4534626" y="3429000"/>
            <a:ext cx="3980744" cy="1702406"/>
            <a:chOff x="4818844" y="3381029"/>
            <a:chExt cx="4859628" cy="2267593"/>
          </a:xfrm>
        </p:grpSpPr>
        <p:sp>
          <p:nvSpPr>
            <p:cNvPr id="8" name="Oval 7">
              <a:extLst>
                <a:ext uri="{FF2B5EF4-FFF2-40B4-BE49-F238E27FC236}">
                  <a16:creationId xmlns:a16="http://schemas.microsoft.com/office/drawing/2014/main" id="{054B6A7D-0D86-4F17-B733-99F236F0912F}"/>
                </a:ext>
              </a:extLst>
            </p:cNvPr>
            <p:cNvSpPr/>
            <p:nvPr/>
          </p:nvSpPr>
          <p:spPr>
            <a:xfrm>
              <a:off x="8596647" y="4541347"/>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p>
          </p:txBody>
        </p:sp>
        <p:sp>
          <p:nvSpPr>
            <p:cNvPr id="9" name="Oval 8">
              <a:extLst>
                <a:ext uri="{FF2B5EF4-FFF2-40B4-BE49-F238E27FC236}">
                  <a16:creationId xmlns:a16="http://schemas.microsoft.com/office/drawing/2014/main" id="{7310411C-9E33-4E89-BCD0-019AB532036E}"/>
                </a:ext>
              </a:extLst>
            </p:cNvPr>
            <p:cNvSpPr/>
            <p:nvPr/>
          </p:nvSpPr>
          <p:spPr>
            <a:xfrm>
              <a:off x="4818844" y="4541347"/>
              <a:ext cx="1081824"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cxnSp>
          <p:nvCxnSpPr>
            <p:cNvPr id="10" name="Straight Arrow Connector 9">
              <a:extLst>
                <a:ext uri="{FF2B5EF4-FFF2-40B4-BE49-F238E27FC236}">
                  <a16:creationId xmlns:a16="http://schemas.microsoft.com/office/drawing/2014/main" id="{E549956A-E3F8-418D-ABEB-AD163C07DCFE}"/>
                </a:ext>
              </a:extLst>
            </p:cNvPr>
            <p:cNvCxnSpPr>
              <a:cxnSpLocks/>
              <a:stCxn id="9" idx="6"/>
              <a:endCxn id="31" idx="2"/>
            </p:cNvCxnSpPr>
            <p:nvPr/>
          </p:nvCxnSpPr>
          <p:spPr>
            <a:xfrm>
              <a:off x="5900668" y="5092992"/>
              <a:ext cx="923395" cy="39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Oval 30">
              <a:extLst>
                <a:ext uri="{FF2B5EF4-FFF2-40B4-BE49-F238E27FC236}">
                  <a16:creationId xmlns:a16="http://schemas.microsoft.com/office/drawing/2014/main" id="{E096DB08-F22F-415E-928E-4D267B29B252}"/>
                </a:ext>
              </a:extLst>
            </p:cNvPr>
            <p:cNvSpPr/>
            <p:nvPr/>
          </p:nvSpPr>
          <p:spPr>
            <a:xfrm>
              <a:off x="6824063" y="4545332"/>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cxnSp>
          <p:nvCxnSpPr>
            <p:cNvPr id="35" name="Straight Arrow Connector 34">
              <a:extLst>
                <a:ext uri="{FF2B5EF4-FFF2-40B4-BE49-F238E27FC236}">
                  <a16:creationId xmlns:a16="http://schemas.microsoft.com/office/drawing/2014/main" id="{BDC707FC-E398-4055-9348-28A392C67026}"/>
                </a:ext>
              </a:extLst>
            </p:cNvPr>
            <p:cNvCxnSpPr>
              <a:cxnSpLocks/>
              <a:stCxn id="31" idx="6"/>
              <a:endCxn id="8" idx="2"/>
            </p:cNvCxnSpPr>
            <p:nvPr/>
          </p:nvCxnSpPr>
          <p:spPr>
            <a:xfrm flipV="1">
              <a:off x="7905888" y="5092992"/>
              <a:ext cx="690759" cy="39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2" name="Connector: Curved 61">
              <a:extLst>
                <a:ext uri="{FF2B5EF4-FFF2-40B4-BE49-F238E27FC236}">
                  <a16:creationId xmlns:a16="http://schemas.microsoft.com/office/drawing/2014/main" id="{E1461F36-D1B4-42DF-BD42-39D1328D6899}"/>
                </a:ext>
              </a:extLst>
            </p:cNvPr>
            <p:cNvCxnSpPr>
              <a:cxnSpLocks/>
              <a:stCxn id="9" idx="0"/>
              <a:endCxn id="8" idx="0"/>
            </p:cNvCxnSpPr>
            <p:nvPr/>
          </p:nvCxnSpPr>
          <p:spPr>
            <a:xfrm rot="5400000" flipH="1" flipV="1">
              <a:off x="7247952" y="2652445"/>
              <a:ext cx="16916" cy="3777804"/>
            </a:xfrm>
            <a:prstGeom prst="curvedConnector3">
              <a:avLst>
                <a:gd name="adj1" fmla="val 9322386"/>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7" name="Oval 66">
                  <a:extLst>
                    <a:ext uri="{FF2B5EF4-FFF2-40B4-BE49-F238E27FC236}">
                      <a16:creationId xmlns:a16="http://schemas.microsoft.com/office/drawing/2014/main" id="{E48C2852-DFD4-4ED1-9DF7-B2E434C0C967}"/>
                    </a:ext>
                  </a:extLst>
                </p:cNvPr>
                <p:cNvSpPr/>
                <p:nvPr/>
              </p:nvSpPr>
              <p:spPr>
                <a:xfrm>
                  <a:off x="7013156" y="3381029"/>
                  <a:ext cx="703638" cy="73503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𝑇</m:t>
                            </m:r>
                          </m:sub>
                        </m:sSub>
                      </m:oMath>
                    </m:oMathPara>
                  </a14:m>
                  <a:endParaRPr lang="en-US" dirty="0"/>
                </a:p>
              </p:txBody>
            </p:sp>
          </mc:Choice>
          <mc:Fallback xmlns="">
            <p:sp>
              <p:nvSpPr>
                <p:cNvPr id="67" name="Oval 66">
                  <a:extLst>
                    <a:ext uri="{FF2B5EF4-FFF2-40B4-BE49-F238E27FC236}">
                      <a16:creationId xmlns:a16="http://schemas.microsoft.com/office/drawing/2014/main" id="{E48C2852-DFD4-4ED1-9DF7-B2E434C0C967}"/>
                    </a:ext>
                  </a:extLst>
                </p:cNvPr>
                <p:cNvSpPr>
                  <a:spLocks noRot="1" noChangeAspect="1" noMove="1" noResize="1" noEditPoints="1" noAdjustHandles="1" noChangeArrowheads="1" noChangeShapeType="1" noTextEdit="1"/>
                </p:cNvSpPr>
                <p:nvPr/>
              </p:nvSpPr>
              <p:spPr>
                <a:xfrm>
                  <a:off x="7013156" y="3381029"/>
                  <a:ext cx="703638" cy="735031"/>
                </a:xfrm>
                <a:prstGeom prst="ellipse">
                  <a:avLst/>
                </a:prstGeom>
                <a:blipFill>
                  <a:blip r:embed="rId4"/>
                  <a:stretch>
                    <a:fillRect/>
                  </a:stretch>
                </a:blipFill>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6DD2D799-B811-4276-9EE5-6DDA2E6BC80F}"/>
                </a:ext>
              </a:extLst>
            </p:cNvPr>
            <p:cNvCxnSpPr>
              <a:cxnSpLocks/>
              <a:stCxn id="67" idx="4"/>
              <a:endCxn id="31" idx="0"/>
            </p:cNvCxnSpPr>
            <p:nvPr/>
          </p:nvCxnSpPr>
          <p:spPr>
            <a:xfrm>
              <a:off x="7364975" y="4116060"/>
              <a:ext cx="1" cy="4292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2" name="Straight Arrow Connector 71">
              <a:extLst>
                <a:ext uri="{FF2B5EF4-FFF2-40B4-BE49-F238E27FC236}">
                  <a16:creationId xmlns:a16="http://schemas.microsoft.com/office/drawing/2014/main" id="{9BF71EDC-E527-4AA3-B368-5617D3985B76}"/>
                </a:ext>
              </a:extLst>
            </p:cNvPr>
            <p:cNvCxnSpPr>
              <a:cxnSpLocks/>
              <a:stCxn id="67" idx="5"/>
              <a:endCxn id="8" idx="1"/>
            </p:cNvCxnSpPr>
            <p:nvPr/>
          </p:nvCxnSpPr>
          <p:spPr>
            <a:xfrm>
              <a:off x="7613749" y="4008417"/>
              <a:ext cx="1141328" cy="6945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32" name="Cross 1031">
              <a:extLst>
                <a:ext uri="{FF2B5EF4-FFF2-40B4-BE49-F238E27FC236}">
                  <a16:creationId xmlns:a16="http://schemas.microsoft.com/office/drawing/2014/main" id="{5DDD2B9F-B83D-4182-B7C3-B7ABED0C3B33}"/>
                </a:ext>
              </a:extLst>
            </p:cNvPr>
            <p:cNvSpPr/>
            <p:nvPr/>
          </p:nvSpPr>
          <p:spPr>
            <a:xfrm rot="3542094">
              <a:off x="7990204" y="4145374"/>
              <a:ext cx="470485" cy="463036"/>
            </a:xfrm>
            <a:prstGeom prst="plus">
              <a:avLst>
                <a:gd name="adj" fmla="val 37537"/>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
        <p:nvSpPr>
          <p:cNvPr id="76" name="Content Placeholder 12">
            <a:extLst>
              <a:ext uri="{FF2B5EF4-FFF2-40B4-BE49-F238E27FC236}">
                <a16:creationId xmlns:a16="http://schemas.microsoft.com/office/drawing/2014/main" id="{7DCD3924-DE81-4FDA-B53E-9A931995C773}"/>
              </a:ext>
            </a:extLst>
          </p:cNvPr>
          <p:cNvSpPr txBox="1">
            <a:spLocks/>
          </p:cNvSpPr>
          <p:nvPr/>
        </p:nvSpPr>
        <p:spPr>
          <a:xfrm>
            <a:off x="441101" y="5591122"/>
            <a:ext cx="11639282" cy="574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Any unobserved variable that affects T does not affect the potential outcome</a:t>
            </a:r>
          </a:p>
          <a:p>
            <a:endParaRPr lang="en-US"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DC5BC0A-F1CF-4798-9C90-AA97869CEE52}"/>
                  </a:ext>
                </a:extLst>
              </p:cNvPr>
              <p:cNvSpPr/>
              <p:nvPr/>
            </p:nvSpPr>
            <p:spPr>
              <a:xfrm>
                <a:off x="989814" y="3035431"/>
                <a:ext cx="10363986" cy="24603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t>What do we get with conditional </a:t>
                </a:r>
                <a:r>
                  <a:rPr lang="en-US" sz="2800" b="1" dirty="0" err="1"/>
                  <a:t>Ignorability</a:t>
                </a:r>
                <a:r>
                  <a:rPr lang="en-US" sz="2800" b="1" dirty="0"/>
                  <a:t>?</a:t>
                </a:r>
              </a:p>
              <a:p>
                <a:pPr algn="ct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rPr>
                        <m:t>𝐸</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r>
                            <a:rPr lang="en-US" sz="2800" b="0" i="1" smtClean="0">
                              <a:latin typeface="Cambria Math" panose="02040503050406030204" pitchFamily="18" charset="0"/>
                            </a:rPr>
                            <m:t> </m:t>
                          </m:r>
                        </m:e>
                      </m:d>
                      <m:r>
                        <a:rPr lang="en-US" sz="2800" b="0" i="1" smtClean="0">
                          <a:latin typeface="Cambria Math" panose="02040503050406030204" pitchFamily="18" charset="0"/>
                        </a:rPr>
                        <m:t>𝑑𝑜</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𝑇</m:t>
                          </m:r>
                          <m:r>
                            <a:rPr lang="en-US" sz="2800" b="0" i="1" smtClean="0">
                              <a:latin typeface="Cambria Math" panose="02040503050406030204" pitchFamily="18" charset="0"/>
                            </a:rPr>
                            <m:t>=1</m:t>
                          </m:r>
                        </m:e>
                      </m:d>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𝐸</m:t>
                      </m:r>
                      <m:r>
                        <a:rPr lang="en-US" sz="2800" b="0" i="1" smtClean="0">
                          <a:latin typeface="Cambria Math" panose="02040503050406030204" pitchFamily="18" charset="0"/>
                        </a:rPr>
                        <m:t>[</m:t>
                      </m:r>
                      <m:r>
                        <a:rPr lang="en-US" sz="2800" b="0" i="1" smtClean="0">
                          <a:latin typeface="Cambria Math" panose="02040503050406030204" pitchFamily="18" charset="0"/>
                        </a:rPr>
                        <m:t>𝑌</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𝑑𝑜</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𝑇</m:t>
                              </m:r>
                              <m:r>
                                <a:rPr lang="en-US" sz="2800" b="0" i="1" smtClean="0">
                                  <a:latin typeface="Cambria Math" panose="02040503050406030204" pitchFamily="18" charset="0"/>
                                </a:rPr>
                                <m:t>=1</m:t>
                              </m:r>
                            </m:e>
                          </m:d>
                          <m:r>
                            <a:rPr lang="en-US" sz="2800" b="0" i="1" smtClean="0">
                              <a:latin typeface="Cambria Math" panose="02040503050406030204" pitchFamily="18" charset="0"/>
                            </a:rPr>
                            <m:t>, </m:t>
                          </m:r>
                          <m:r>
                            <a:rPr lang="en-US" sz="2800" b="0" i="1" smtClean="0">
                              <a:latin typeface="Cambria Math" panose="02040503050406030204" pitchFamily="18" charset="0"/>
                            </a:rPr>
                            <m:t>𝑇</m:t>
                          </m:r>
                          <m:r>
                            <a:rPr lang="en-US" sz="2800" b="0" i="1" smtClean="0">
                              <a:latin typeface="Cambria Math" panose="02040503050406030204" pitchFamily="18" charset="0"/>
                            </a:rPr>
                            <m:t>=1, </m:t>
                          </m:r>
                          <m:r>
                            <a:rPr lang="en-US" sz="2800" b="0" i="1" smtClean="0">
                              <a:latin typeface="Cambria Math" panose="02040503050406030204" pitchFamily="18" charset="0"/>
                            </a:rPr>
                            <m:t>𝑥</m:t>
                          </m:r>
                        </m:e>
                      </m:d>
                      <m:r>
                        <a:rPr lang="en-US" sz="2800" b="0" i="1" smtClean="0">
                          <a:latin typeface="Cambria Math" panose="02040503050406030204" pitchFamily="18" charset="0"/>
                        </a:rPr>
                        <m:t>  </m:t>
                      </m:r>
                      <m:d>
                        <m:dPr>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𝑎𝑠</m:t>
                          </m:r>
                          <m:r>
                            <a:rPr lang="en-US" sz="2800" b="0" i="1" smtClean="0">
                              <a:latin typeface="Cambria Math" panose="02040503050406030204" pitchFamily="18" charset="0"/>
                            </a:rPr>
                            <m:t> </m:t>
                          </m:r>
                          <m:r>
                            <a:rPr lang="en-US" sz="2800" b="0" i="1" smtClean="0">
                              <a:latin typeface="Cambria Math" panose="02040503050406030204" pitchFamily="18" charset="0"/>
                            </a:rPr>
                            <m:t>𝑇</m:t>
                          </m:r>
                          <m:r>
                            <a:rPr lang="en-US" sz="2800" b="0" i="1" smtClean="0">
                              <a:latin typeface="Cambria Math" panose="02040503050406030204" pitchFamily="18" charset="0"/>
                            </a:rPr>
                            <m:t>⊥</m:t>
                          </m:r>
                          <m:r>
                            <a:rPr lang="en-US" sz="2800" b="0" i="1" smtClean="0">
                              <a:latin typeface="Cambria Math" panose="02040503050406030204" pitchFamily="18" charset="0"/>
                            </a:rPr>
                            <m:t>𝑌</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e>
                      </m:d>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𝐸</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𝑑𝑜</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𝑇</m:t>
                              </m:r>
                              <m:r>
                                <a:rPr lang="en-US" sz="2800" b="0" i="1" smtClean="0">
                                  <a:latin typeface="Cambria Math" panose="02040503050406030204" pitchFamily="18" charset="0"/>
                                </a:rPr>
                                <m:t>=1</m:t>
                              </m:r>
                            </m:e>
                          </m:d>
                          <m:r>
                            <a:rPr lang="en-US" sz="2800" b="0" i="1" smtClean="0">
                              <a:latin typeface="Cambria Math" panose="02040503050406030204" pitchFamily="18" charset="0"/>
                            </a:rPr>
                            <m:t>, </m:t>
                          </m:r>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𝐸</m:t>
                      </m:r>
                      <m:r>
                        <a:rPr lang="en-US" sz="2800" b="0" i="1" smtClean="0">
                          <a:latin typeface="Cambria Math" panose="02040503050406030204" pitchFamily="18" charset="0"/>
                        </a:rPr>
                        <m:t>[</m:t>
                      </m:r>
                      <m:r>
                        <a:rPr lang="en-US" sz="2800" b="0" i="1" smtClean="0">
                          <a:latin typeface="Cambria Math" panose="02040503050406030204" pitchFamily="18" charset="0"/>
                        </a:rPr>
                        <m:t>𝑌</m:t>
                      </m:r>
                      <m:r>
                        <a:rPr lang="en-US" sz="2800" b="0" i="1" smtClean="0">
                          <a:latin typeface="Cambria Math" panose="02040503050406030204" pitchFamily="18" charset="0"/>
                        </a:rPr>
                        <m:t>|</m:t>
                      </m:r>
                      <m:r>
                        <a:rPr lang="en-US" sz="2800" b="0" i="1" smtClean="0">
                          <a:latin typeface="Cambria Math" panose="02040503050406030204" pitchFamily="18" charset="0"/>
                        </a:rPr>
                        <m:t>𝑇</m:t>
                      </m:r>
                      <m:r>
                        <a:rPr lang="en-US" sz="2800" b="0" i="1" smtClean="0">
                          <a:latin typeface="Cambria Math" panose="02040503050406030204" pitchFamily="18" charset="0"/>
                        </a:rPr>
                        <m:t>=1, </m:t>
                      </m:r>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Para>
                </a14:m>
                <a:endParaRPr lang="en-US" sz="2800" dirty="0"/>
              </a:p>
            </p:txBody>
          </p:sp>
        </mc:Choice>
        <mc:Fallback xmlns="">
          <p:sp>
            <p:nvSpPr>
              <p:cNvPr id="3" name="Rectangle 2">
                <a:extLst>
                  <a:ext uri="{FF2B5EF4-FFF2-40B4-BE49-F238E27FC236}">
                    <a16:creationId xmlns:a16="http://schemas.microsoft.com/office/drawing/2014/main" id="{3DC5BC0A-F1CF-4798-9C90-AA97869CEE52}"/>
                  </a:ext>
                </a:extLst>
              </p:cNvPr>
              <p:cNvSpPr>
                <a:spLocks noRot="1" noChangeAspect="1" noMove="1" noResize="1" noEditPoints="1" noAdjustHandles="1" noChangeArrowheads="1" noChangeShapeType="1" noTextEdit="1"/>
              </p:cNvSpPr>
              <p:nvPr/>
            </p:nvSpPr>
            <p:spPr>
              <a:xfrm>
                <a:off x="989814" y="3035431"/>
                <a:ext cx="10363986" cy="246039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612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e challenge of managing street dogs">
            <a:extLst>
              <a:ext uri="{FF2B5EF4-FFF2-40B4-BE49-F238E27FC236}">
                <a16:creationId xmlns:a16="http://schemas.microsoft.com/office/drawing/2014/main" id="{50944FE6-F837-4265-9986-3FB129A68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540" y="792853"/>
            <a:ext cx="9263553" cy="556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03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485E-ACD3-4E5A-8DBD-63E03E83B4AC}"/>
              </a:ext>
            </a:extLst>
          </p:cNvPr>
          <p:cNvSpPr>
            <a:spLocks noGrp="1"/>
          </p:cNvSpPr>
          <p:nvPr>
            <p:ph type="title"/>
          </p:nvPr>
        </p:nvSpPr>
        <p:spPr>
          <a:xfrm>
            <a:off x="838200" y="2766218"/>
            <a:ext cx="10515600" cy="1325563"/>
          </a:xfrm>
        </p:spPr>
        <p:txBody>
          <a:bodyPr>
            <a:normAutofit fontScale="90000"/>
          </a:bodyPr>
          <a:lstStyle/>
          <a:p>
            <a:pPr algn="ctr"/>
            <a:r>
              <a:rPr lang="en-US" dirty="0"/>
              <a:t>Space of CATE for binary treatments was too crowded and so we focused on continuous treatments.</a:t>
            </a:r>
          </a:p>
        </p:txBody>
      </p:sp>
    </p:spTree>
    <p:extLst>
      <p:ext uri="{BB962C8B-B14F-4D97-AF65-F5344CB8AC3E}">
        <p14:creationId xmlns:p14="http://schemas.microsoft.com/office/powerpoint/2010/main" val="137655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57D3-AC9C-4F2C-8991-2F73A9062E97}"/>
              </a:ext>
            </a:extLst>
          </p:cNvPr>
          <p:cNvSpPr>
            <a:spLocks noGrp="1"/>
          </p:cNvSpPr>
          <p:nvPr>
            <p:ph type="title"/>
          </p:nvPr>
        </p:nvSpPr>
        <p:spPr/>
        <p:txBody>
          <a:bodyPr/>
          <a:lstStyle/>
          <a:p>
            <a:r>
              <a:rPr lang="en-US" dirty="0"/>
              <a:t>Counterfactuals</a:t>
            </a:r>
          </a:p>
        </p:txBody>
      </p:sp>
      <p:pic>
        <p:nvPicPr>
          <p:cNvPr id="4098" name="Picture 2" descr="Camels, cows share precious hay">
            <a:extLst>
              <a:ext uri="{FF2B5EF4-FFF2-40B4-BE49-F238E27FC236}">
                <a16:creationId xmlns:a16="http://schemas.microsoft.com/office/drawing/2014/main" id="{24311034-9604-40D4-B8A8-209F6CFFB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995" y="2131391"/>
            <a:ext cx="59055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342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BDCF-FC3C-4376-B96C-5DC556919DD2}"/>
              </a:ext>
            </a:extLst>
          </p:cNvPr>
          <p:cNvSpPr>
            <a:spLocks noGrp="1"/>
          </p:cNvSpPr>
          <p:nvPr>
            <p:ph type="title"/>
          </p:nvPr>
        </p:nvSpPr>
        <p:spPr/>
        <p:txBody>
          <a:bodyPr/>
          <a:lstStyle/>
          <a:p>
            <a:r>
              <a:rPr lang="en-US" dirty="0"/>
              <a:t>Continuous Treatments?</a:t>
            </a:r>
          </a:p>
        </p:txBody>
      </p:sp>
      <p:sp>
        <p:nvSpPr>
          <p:cNvPr id="3" name="Content Placeholder 2">
            <a:extLst>
              <a:ext uri="{FF2B5EF4-FFF2-40B4-BE49-F238E27FC236}">
                <a16:creationId xmlns:a16="http://schemas.microsoft.com/office/drawing/2014/main" id="{44B91F54-629D-4CDB-8860-DBCCF9E490E6}"/>
              </a:ext>
            </a:extLst>
          </p:cNvPr>
          <p:cNvSpPr>
            <a:spLocks noGrp="1"/>
          </p:cNvSpPr>
          <p:nvPr>
            <p:ph idx="1"/>
          </p:nvPr>
        </p:nvSpPr>
        <p:spPr/>
        <p:txBody>
          <a:bodyPr/>
          <a:lstStyle/>
          <a:p>
            <a:r>
              <a:rPr lang="en-US" dirty="0"/>
              <a:t>We deal with continuous treatments, which exacerbates the problem even more.</a:t>
            </a:r>
          </a:p>
          <a:p>
            <a:pPr marL="0" indent="0">
              <a:buNone/>
            </a:pPr>
            <a:endParaRPr lang="en-US" dirty="0"/>
          </a:p>
        </p:txBody>
      </p:sp>
      <p:pic>
        <p:nvPicPr>
          <p:cNvPr id="2056" name="Picture 8" descr="Free Vectors | syringe">
            <a:extLst>
              <a:ext uri="{FF2B5EF4-FFF2-40B4-BE49-F238E27FC236}">
                <a16:creationId xmlns:a16="http://schemas.microsoft.com/office/drawing/2014/main" id="{4E874FC6-2AC2-4114-981B-4F44989F3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3254375"/>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233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9879-7712-48DB-B945-D7B5057E9EF7}"/>
              </a:ext>
            </a:extLst>
          </p:cNvPr>
          <p:cNvSpPr>
            <a:spLocks noGrp="1"/>
          </p:cNvSpPr>
          <p:nvPr>
            <p:ph type="title"/>
          </p:nvPr>
        </p:nvSpPr>
        <p:spPr/>
        <p:txBody>
          <a:bodyPr/>
          <a:lstStyle/>
          <a:p>
            <a:r>
              <a:rPr lang="en-US" dirty="0"/>
              <a:t>Recipe to Treatment Effect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9D196C-F3F6-4174-8FC9-777011BA085F}"/>
                  </a:ext>
                </a:extLst>
              </p:cNvPr>
              <p:cNvSpPr>
                <a:spLocks noGrp="1"/>
              </p:cNvSpPr>
              <p:nvPr>
                <p:ph idx="1"/>
              </p:nvPr>
            </p:nvSpPr>
            <p:spPr>
              <a:xfrm>
                <a:off x="3478472" y="3231345"/>
                <a:ext cx="5689979" cy="1131390"/>
              </a:xfrm>
            </p:spPr>
            <p:txBody>
              <a:bodyPr/>
              <a:lstStyle/>
              <a:p>
                <a:pPr marL="0" indent="0" algn="ctr">
                  <a:buNone/>
                </a:pPr>
                <a:r>
                  <a:rPr lang="en-US" dirty="0"/>
                  <a:t>     Predict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𝜃</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𝑡</m:t>
                        </m:r>
                      </m:e>
                    </m:d>
                    <m:r>
                      <a:rPr lang="en-US" b="0" i="1" smtClean="0">
                        <a:latin typeface="Cambria Math" panose="02040503050406030204" pitchFamily="18" charset="0"/>
                      </a:rPr>
                      <m:t>  </m:t>
                    </m:r>
                  </m:oMath>
                </a14:m>
                <a:br>
                  <a:rPr lang="en-US"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nor/>
                        </m:rPr>
                        <a:rPr lang="en-US" dirty="0"/>
                        <m:t>Effect</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1</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,0)</m:t>
                      </m:r>
                    </m:oMath>
                  </m:oMathPara>
                </a14:m>
                <a:endParaRPr lang="en-US" dirty="0"/>
              </a:p>
            </p:txBody>
          </p:sp>
        </mc:Choice>
        <mc:Fallback xmlns="">
          <p:sp>
            <p:nvSpPr>
              <p:cNvPr id="3" name="Content Placeholder 2">
                <a:extLst>
                  <a:ext uri="{FF2B5EF4-FFF2-40B4-BE49-F238E27FC236}">
                    <a16:creationId xmlns:a16="http://schemas.microsoft.com/office/drawing/2014/main" id="{769D196C-F3F6-4174-8FC9-777011BA085F}"/>
                  </a:ext>
                </a:extLst>
              </p:cNvPr>
              <p:cNvSpPr>
                <a:spLocks noGrp="1" noRot="1" noChangeAspect="1" noMove="1" noResize="1" noEditPoints="1" noAdjustHandles="1" noChangeArrowheads="1" noChangeShapeType="1" noTextEdit="1"/>
              </p:cNvSpPr>
              <p:nvPr>
                <p:ph idx="1"/>
              </p:nvPr>
            </p:nvSpPr>
            <p:spPr>
              <a:xfrm>
                <a:off x="3478472" y="3231345"/>
                <a:ext cx="5689979" cy="1131390"/>
              </a:xfrm>
              <a:blipFill>
                <a:blip r:embed="rId2"/>
                <a:stretch>
                  <a:fillRect t="-8602"/>
                </a:stretch>
              </a:blipFill>
            </p:spPr>
            <p:txBody>
              <a:bodyPr/>
              <a:lstStyle/>
              <a:p>
                <a:r>
                  <a:rPr lang="en-US">
                    <a:noFill/>
                  </a:rPr>
                  <a:t> </a:t>
                </a:r>
              </a:p>
            </p:txBody>
          </p:sp>
        </mc:Fallback>
      </mc:AlternateContent>
    </p:spTree>
    <p:extLst>
      <p:ext uri="{BB962C8B-B14F-4D97-AF65-F5344CB8AC3E}">
        <p14:creationId xmlns:p14="http://schemas.microsoft.com/office/powerpoint/2010/main" val="2166291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71D1-0784-4C7B-998F-9FDA023EB021}"/>
              </a:ext>
            </a:extLst>
          </p:cNvPr>
          <p:cNvSpPr>
            <a:spLocks noGrp="1"/>
          </p:cNvSpPr>
          <p:nvPr>
            <p:ph type="title"/>
          </p:nvPr>
        </p:nvSpPr>
        <p:spPr/>
        <p:txBody>
          <a:bodyPr/>
          <a:lstStyle/>
          <a:p>
            <a:r>
              <a:rPr lang="en-US" dirty="0"/>
              <a:t>One additional assumption</a:t>
            </a:r>
          </a:p>
        </p:txBody>
      </p:sp>
      <p:sp>
        <p:nvSpPr>
          <p:cNvPr id="3" name="Content Placeholder 2">
            <a:extLst>
              <a:ext uri="{FF2B5EF4-FFF2-40B4-BE49-F238E27FC236}">
                <a16:creationId xmlns:a16="http://schemas.microsoft.com/office/drawing/2014/main" id="{34393AEF-7AD0-409C-885B-62CDFD08F945}"/>
              </a:ext>
            </a:extLst>
          </p:cNvPr>
          <p:cNvSpPr>
            <a:spLocks noGrp="1"/>
          </p:cNvSpPr>
          <p:nvPr>
            <p:ph idx="1"/>
          </p:nvPr>
        </p:nvSpPr>
        <p:spPr/>
        <p:txBody>
          <a:bodyPr/>
          <a:lstStyle/>
          <a:p>
            <a:pPr marL="0" indent="0">
              <a:buNone/>
            </a:pPr>
            <a:r>
              <a:rPr lang="en-US" dirty="0"/>
              <a:t>We assume that the response (y) is differentiable </a:t>
            </a:r>
            <a:r>
              <a:rPr lang="en-US" dirty="0" err="1"/>
              <a:t>w.r.t.the</a:t>
            </a:r>
            <a:r>
              <a:rPr lang="en-US" dirty="0"/>
              <a:t> dosage of treatment T</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987F24EB-3D28-41FF-9277-463B5DB63DCF}"/>
              </a:ext>
            </a:extLst>
          </p:cNvPr>
          <p:cNvSpPr txBox="1"/>
          <p:nvPr/>
        </p:nvSpPr>
        <p:spPr>
          <a:xfrm>
            <a:off x="8700018" y="6492875"/>
            <a:ext cx="3676327" cy="369332"/>
          </a:xfrm>
          <a:prstGeom prst="rect">
            <a:avLst/>
          </a:prstGeom>
          <a:noFill/>
        </p:spPr>
        <p:txBody>
          <a:bodyPr wrap="none" rtlCol="0">
            <a:spAutoFit/>
          </a:bodyPr>
          <a:lstStyle/>
          <a:p>
            <a:r>
              <a:rPr lang="en-US" dirty="0"/>
              <a:t>Images borrowed from google search</a:t>
            </a:r>
          </a:p>
        </p:txBody>
      </p:sp>
      <p:pic>
        <p:nvPicPr>
          <p:cNvPr id="14338" name="Picture 2" descr="Frontiers | Airway smooth muscle function in asthma">
            <a:extLst>
              <a:ext uri="{FF2B5EF4-FFF2-40B4-BE49-F238E27FC236}">
                <a16:creationId xmlns:a16="http://schemas.microsoft.com/office/drawing/2014/main" id="{F35AD672-C684-401E-9F1C-026507B74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178" y="3243263"/>
            <a:ext cx="474345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21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8096-3275-46F9-8872-9518321EB70F}"/>
              </a:ext>
            </a:extLst>
          </p:cNvPr>
          <p:cNvSpPr>
            <a:spLocks noGrp="1"/>
          </p:cNvSpPr>
          <p:nvPr>
            <p:ph type="title"/>
          </p:nvPr>
        </p:nvSpPr>
        <p:spPr/>
        <p:txBody>
          <a:bodyPr/>
          <a:lstStyle/>
          <a:p>
            <a:r>
              <a:rPr lang="en-US" dirty="0"/>
              <a:t>Our Approach – GIKS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0C1B52-03EE-423A-AB4E-58D039E7717F}"/>
                  </a:ext>
                </a:extLst>
              </p:cNvPr>
              <p:cNvSpPr>
                <a:spLocks noGrp="1"/>
              </p:cNvSpPr>
              <p:nvPr>
                <p:ph idx="1"/>
              </p:nvPr>
            </p:nvSpPr>
            <p:spPr/>
            <p:txBody>
              <a:bodyPr>
                <a:normAutofit/>
              </a:bodyPr>
              <a:lstStyle/>
              <a:p>
                <a:r>
                  <a:rPr lang="en-US" dirty="0"/>
                  <a:t>GIKS – Gradient Interpolation and Kernel Smoothing</a:t>
                </a:r>
              </a:p>
              <a:p>
                <a:r>
                  <a:rPr lang="en-US" dirty="0"/>
                  <a:t>Our main idea:</a:t>
                </a:r>
              </a:p>
              <a:p>
                <a:pPr lvl="1"/>
                <a:r>
                  <a:rPr lang="en-US" sz="2800" dirty="0"/>
                  <a:t>Reduce confounding using data augmentation</a:t>
                </a:r>
              </a:p>
              <a:p>
                <a:pPr lvl="1"/>
                <a:r>
                  <a:rPr lang="en-US" sz="2800" dirty="0"/>
                  <a:t>For each sample </a:t>
                </a: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 </m:t>
                        </m:r>
                        <m:r>
                          <a:rPr lang="en-US" sz="2800" b="0" i="1" smtClean="0">
                            <a:latin typeface="Cambria Math" panose="02040503050406030204" pitchFamily="18" charset="0"/>
                          </a:rPr>
                          <m:t>𝑦</m:t>
                        </m:r>
                      </m:e>
                    </m:d>
                    <m:r>
                      <a:rPr lang="en-US" sz="2800" b="0" i="1" smtClean="0">
                        <a:latin typeface="Cambria Math" panose="02040503050406030204" pitchFamily="18" charset="0"/>
                      </a:rPr>
                      <m:t>∈</m:t>
                    </m:r>
                  </m:oMath>
                </a14:m>
                <a:r>
                  <a:rPr lang="en-US" sz="2800" dirty="0"/>
                  <a:t> observational data</a:t>
                </a:r>
              </a:p>
              <a:p>
                <a:pPr lvl="2"/>
                <a:r>
                  <a:rPr lang="en-US" sz="2800" dirty="0"/>
                  <a:t>Sample new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oMath>
                </a14:m>
                <a:endParaRPr lang="en-US" sz="2800" b="0" dirty="0"/>
              </a:p>
              <a:p>
                <a:pPr lvl="2"/>
                <a:r>
                  <a:rPr lang="en-US" sz="2800" dirty="0"/>
                  <a:t>Hallucinate outcome </a:t>
                </a:r>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d>
                      <m:dPr>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𝑥</m:t>
                        </m:r>
                        <m:r>
                          <a:rPr lang="en-US" sz="2800" b="0" i="1" dirty="0" smtClean="0">
                            <a:latin typeface="Cambria Math" panose="02040503050406030204" pitchFamily="18" charset="0"/>
                          </a:rPr>
                          <m:t>, </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𝑡</m:t>
                            </m:r>
                          </m:e>
                          <m:sup>
                            <m:r>
                              <a:rPr lang="en-US" sz="2800" b="0" i="1" dirty="0" smtClean="0">
                                <a:latin typeface="Cambria Math" panose="02040503050406030204" pitchFamily="18" charset="0"/>
                              </a:rPr>
                              <m:t>′</m:t>
                            </m:r>
                          </m:sup>
                        </m:sSup>
                      </m:e>
                    </m:d>
                  </m:oMath>
                </a14:m>
                <a:endParaRPr lang="en-US" sz="2800" b="0" dirty="0"/>
              </a:p>
              <a:p>
                <a:pPr lvl="2"/>
                <a:r>
                  <a:rPr lang="en-US" sz="2800" dirty="0"/>
                  <a:t>Add </a:t>
                </a: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𝑦</m:t>
                            </m:r>
                          </m:e>
                        </m:acc>
                        <m:d>
                          <m:dPr>
                            <m:ctrlPr>
                              <a:rPr lang="en-US" sz="2800" i="1" dirty="0">
                                <a:latin typeface="Cambria Math" panose="02040503050406030204" pitchFamily="18" charset="0"/>
                              </a:rPr>
                            </m:ctrlPr>
                          </m:dPr>
                          <m:e>
                            <m:r>
                              <a:rPr lang="en-US" sz="2800" i="1" dirty="0">
                                <a:latin typeface="Cambria Math" panose="02040503050406030204" pitchFamily="18" charset="0"/>
                              </a:rPr>
                              <m:t>𝑥</m:t>
                            </m:r>
                            <m:r>
                              <a:rPr lang="en-US" sz="2800" i="1" dirty="0">
                                <a:latin typeface="Cambria Math" panose="02040503050406030204" pitchFamily="18" charset="0"/>
                              </a:rPr>
                              <m:t>, </m:t>
                            </m:r>
                            <m:sSup>
                              <m:sSupPr>
                                <m:ctrlPr>
                                  <a:rPr lang="en-US" sz="2800" i="1" dirty="0">
                                    <a:latin typeface="Cambria Math" panose="02040503050406030204" pitchFamily="18" charset="0"/>
                                  </a:rPr>
                                </m:ctrlPr>
                              </m:sSupPr>
                              <m:e>
                                <m:r>
                                  <a:rPr lang="en-US" sz="2800" i="1" dirty="0">
                                    <a:latin typeface="Cambria Math" panose="02040503050406030204" pitchFamily="18" charset="0"/>
                                  </a:rPr>
                                  <m:t>𝑡</m:t>
                                </m:r>
                              </m:e>
                              <m:sup>
                                <m:r>
                                  <a:rPr lang="en-US" sz="2800" i="1" dirty="0">
                                    <a:latin typeface="Cambria Math" panose="02040503050406030204" pitchFamily="18" charset="0"/>
                                  </a:rPr>
                                  <m:t>′</m:t>
                                </m:r>
                              </m:sup>
                            </m:sSup>
                          </m:e>
                        </m:d>
                      </m:e>
                    </m:d>
                    <m:r>
                      <a:rPr lang="en-US" sz="2800" b="0" i="1" smtClean="0">
                        <a:latin typeface="Cambria Math" panose="02040503050406030204" pitchFamily="18" charset="0"/>
                      </a:rPr>
                      <m:t> </m:t>
                    </m:r>
                  </m:oMath>
                </a14:m>
                <a:r>
                  <a:rPr lang="en-US" sz="2800" dirty="0"/>
                  <a:t> to observational data</a:t>
                </a:r>
              </a:p>
            </p:txBody>
          </p:sp>
        </mc:Choice>
        <mc:Fallback xmlns="">
          <p:sp>
            <p:nvSpPr>
              <p:cNvPr id="3" name="Content Placeholder 2">
                <a:extLst>
                  <a:ext uri="{FF2B5EF4-FFF2-40B4-BE49-F238E27FC236}">
                    <a16:creationId xmlns:a16="http://schemas.microsoft.com/office/drawing/2014/main" id="{200C1B52-03EE-423A-AB4E-58D039E7717F}"/>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57A0196-32E8-469C-8B98-BFBF60451157}"/>
              </a:ext>
            </a:extLst>
          </p:cNvPr>
          <p:cNvSpPr/>
          <p:nvPr/>
        </p:nvSpPr>
        <p:spPr>
          <a:xfrm>
            <a:off x="10086680" y="565608"/>
            <a:ext cx="1743959" cy="6693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AAAI-24</a:t>
            </a:r>
          </a:p>
        </p:txBody>
      </p:sp>
    </p:spTree>
    <p:extLst>
      <p:ext uri="{BB962C8B-B14F-4D97-AF65-F5344CB8AC3E}">
        <p14:creationId xmlns:p14="http://schemas.microsoft.com/office/powerpoint/2010/main" val="422806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2F047C1-2F1C-4710-AA9C-D2C176875974}"/>
                  </a:ext>
                </a:extLst>
              </p:cNvPr>
              <p:cNvSpPr>
                <a:spLocks noGrp="1"/>
              </p:cNvSpPr>
              <p:nvPr>
                <p:ph type="title"/>
              </p:nvPr>
            </p:nvSpPr>
            <p:spPr/>
            <p:txBody>
              <a:bodyPr/>
              <a:lstStyle/>
              <a:p>
                <a:r>
                  <a:rPr lang="en-US" dirty="0"/>
                  <a:t>Augmenting new treatments for </a:t>
                </a:r>
                <a14:m>
                  <m:oMath xmlns:m="http://schemas.openxmlformats.org/officeDocument/2006/math">
                    <m:d>
                      <m:dPr>
                        <m:ctrlPr>
                          <a:rPr lang="en-US" sz="4400" b="0" i="1" smtClean="0">
                            <a:latin typeface="Cambria Math" panose="02040503050406030204" pitchFamily="18" charset="0"/>
                          </a:rPr>
                        </m:ctrlPr>
                      </m:dPr>
                      <m:e>
                        <m:r>
                          <a:rPr lang="en-US" sz="4400" b="0" i="1" smtClean="0">
                            <a:latin typeface="Cambria Math" panose="02040503050406030204" pitchFamily="18" charset="0"/>
                          </a:rPr>
                          <m:t>𝑥</m:t>
                        </m:r>
                        <m:r>
                          <a:rPr lang="en-US" sz="4400" b="0" i="1" smtClean="0">
                            <a:latin typeface="Cambria Math" panose="02040503050406030204" pitchFamily="18" charset="0"/>
                          </a:rPr>
                          <m:t>, </m:t>
                        </m:r>
                        <m:r>
                          <a:rPr lang="en-US" sz="4400" b="0" i="1" smtClean="0">
                            <a:latin typeface="Cambria Math" panose="02040503050406030204" pitchFamily="18" charset="0"/>
                          </a:rPr>
                          <m:t>𝑡</m:t>
                        </m:r>
                        <m:r>
                          <a:rPr lang="en-US" sz="4400" b="0" i="1" smtClean="0">
                            <a:latin typeface="Cambria Math" panose="02040503050406030204" pitchFamily="18" charset="0"/>
                          </a:rPr>
                          <m:t>, </m:t>
                        </m:r>
                        <m:r>
                          <a:rPr lang="en-US" sz="4400" b="0" i="1" smtClean="0">
                            <a:latin typeface="Cambria Math" panose="02040503050406030204" pitchFamily="18" charset="0"/>
                          </a:rPr>
                          <m:t>𝑦</m:t>
                        </m:r>
                      </m:e>
                    </m:d>
                  </m:oMath>
                </a14:m>
                <a:endParaRPr lang="en-US" dirty="0"/>
              </a:p>
            </p:txBody>
          </p:sp>
        </mc:Choice>
        <mc:Fallback xmlns="">
          <p:sp>
            <p:nvSpPr>
              <p:cNvPr id="2" name="Title 1">
                <a:extLst>
                  <a:ext uri="{FF2B5EF4-FFF2-40B4-BE49-F238E27FC236}">
                    <a16:creationId xmlns:a16="http://schemas.microsoft.com/office/drawing/2014/main" id="{B2F047C1-2F1C-4710-AA9C-D2C176875974}"/>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8DFDB9-2793-403D-A5D8-DD6AE2C21099}"/>
                  </a:ext>
                </a:extLst>
              </p:cNvPr>
              <p:cNvSpPr>
                <a:spLocks noGrp="1"/>
              </p:cNvSpPr>
              <p:nvPr>
                <p:ph idx="1"/>
              </p:nvPr>
            </p:nvSpPr>
            <p:spPr/>
            <p:txBody>
              <a:bodyPr>
                <a:normAutofit/>
              </a:bodyPr>
              <a:lstStyle/>
              <a:p>
                <a:r>
                  <a:rPr lang="en-US" dirty="0"/>
                  <a:t>For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𝑦</m:t>
                        </m:r>
                      </m:e>
                    </m:d>
                  </m:oMath>
                </a14:m>
                <a:r>
                  <a:rPr lang="en-US" dirty="0"/>
                  <a:t> and a new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a:p>
              <a:p>
                <a:pPr lvl="1"/>
                <a:r>
                  <a:rPr lang="en-US" sz="2800" dirty="0"/>
                  <a:t>If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e>
                    </m:d>
                    <m:r>
                      <a:rPr lang="en-US" sz="2800" b="0" i="1" smtClean="0">
                        <a:latin typeface="Cambria Math" panose="02040503050406030204" pitchFamily="18" charset="0"/>
                      </a:rPr>
                      <m:t>&lt;</m:t>
                    </m:r>
                    <m:r>
                      <a:rPr lang="en-US" sz="2800" b="0" i="1" smtClean="0">
                        <a:latin typeface="Cambria Math" panose="02040503050406030204" pitchFamily="18" charset="0"/>
                      </a:rPr>
                      <m:t>𝛿</m:t>
                    </m:r>
                    <m:r>
                      <a:rPr lang="en-US" sz="2800" b="0" i="1" smtClean="0">
                        <a:latin typeface="Cambria Math" panose="02040503050406030204" pitchFamily="18" charset="0"/>
                      </a:rPr>
                      <m:t> </m:t>
                    </m:r>
                  </m:oMath>
                </a14:m>
                <a:r>
                  <a:rPr lang="en-US" sz="2800" dirty="0"/>
                  <a:t>, obtain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𝑦</m:t>
                        </m:r>
                      </m:e>
                    </m:acc>
                    <m:d>
                      <m:dPr>
                        <m:ctrlPr>
                          <a:rPr lang="en-US" sz="2800" i="1" dirty="0">
                            <a:latin typeface="Cambria Math" panose="02040503050406030204" pitchFamily="18" charset="0"/>
                          </a:rPr>
                        </m:ctrlPr>
                      </m:dPr>
                      <m:e>
                        <m:r>
                          <a:rPr lang="en-US" sz="2800" i="1" dirty="0">
                            <a:latin typeface="Cambria Math" panose="02040503050406030204" pitchFamily="18" charset="0"/>
                          </a:rPr>
                          <m:t>𝑥</m:t>
                        </m:r>
                        <m:r>
                          <a:rPr lang="en-US" sz="2800" i="1" dirty="0">
                            <a:latin typeface="Cambria Math" panose="02040503050406030204" pitchFamily="18" charset="0"/>
                          </a:rPr>
                          <m:t>, </m:t>
                        </m:r>
                        <m:sSup>
                          <m:sSupPr>
                            <m:ctrlPr>
                              <a:rPr lang="en-US" sz="2800" i="1" dirty="0">
                                <a:latin typeface="Cambria Math" panose="02040503050406030204" pitchFamily="18" charset="0"/>
                              </a:rPr>
                            </m:ctrlPr>
                          </m:sSupPr>
                          <m:e>
                            <m:r>
                              <a:rPr lang="en-US" sz="2800" i="1" dirty="0">
                                <a:latin typeface="Cambria Math" panose="02040503050406030204" pitchFamily="18" charset="0"/>
                              </a:rPr>
                              <m:t>𝑡</m:t>
                            </m:r>
                          </m:e>
                          <m:sup>
                            <m:r>
                              <a:rPr lang="en-US" sz="2800" i="1" dirty="0">
                                <a:latin typeface="Cambria Math" panose="02040503050406030204" pitchFamily="18" charset="0"/>
                              </a:rPr>
                              <m:t>′</m:t>
                            </m:r>
                          </m:sup>
                        </m:sSup>
                      </m:e>
                    </m:d>
                  </m:oMath>
                </a14:m>
                <a:r>
                  <a:rPr lang="en-US" sz="2800" dirty="0"/>
                  <a:t> using gradient interpolation</a:t>
                </a:r>
              </a:p>
              <a:p>
                <a:pPr lvl="1"/>
                <a:r>
                  <a:rPr lang="en-US" sz="2800" dirty="0"/>
                  <a:t>If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e>
                    </m:d>
                    <m:r>
                      <a:rPr lang="en-US" sz="2800" b="0" i="1" smtClean="0">
                        <a:latin typeface="Cambria Math" panose="02040503050406030204" pitchFamily="18" charset="0"/>
                      </a:rPr>
                      <m:t>&gt;</m:t>
                    </m:r>
                    <m:r>
                      <a:rPr lang="en-US" sz="2800" b="0" i="1" smtClean="0">
                        <a:latin typeface="Cambria Math" panose="02040503050406030204" pitchFamily="18" charset="0"/>
                      </a:rPr>
                      <m:t>𝛿</m:t>
                    </m:r>
                    <m:r>
                      <a:rPr lang="en-US" sz="2800" b="0" i="1" smtClean="0">
                        <a:latin typeface="Cambria Math" panose="02040503050406030204" pitchFamily="18" charset="0"/>
                      </a:rPr>
                      <m:t> </m:t>
                    </m:r>
                  </m:oMath>
                </a14:m>
                <a:r>
                  <a:rPr lang="en-US" sz="2800" dirty="0"/>
                  <a:t>, obtain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𝑦</m:t>
                        </m:r>
                      </m:e>
                    </m:acc>
                    <m:d>
                      <m:dPr>
                        <m:ctrlPr>
                          <a:rPr lang="en-US" sz="2800" i="1" dirty="0">
                            <a:latin typeface="Cambria Math" panose="02040503050406030204" pitchFamily="18" charset="0"/>
                          </a:rPr>
                        </m:ctrlPr>
                      </m:dPr>
                      <m:e>
                        <m:r>
                          <a:rPr lang="en-US" sz="2800" i="1" dirty="0">
                            <a:latin typeface="Cambria Math" panose="02040503050406030204" pitchFamily="18" charset="0"/>
                          </a:rPr>
                          <m:t>𝑥</m:t>
                        </m:r>
                        <m:r>
                          <a:rPr lang="en-US" sz="2800" i="1" dirty="0">
                            <a:latin typeface="Cambria Math" panose="02040503050406030204" pitchFamily="18" charset="0"/>
                          </a:rPr>
                          <m:t>, </m:t>
                        </m:r>
                        <m:sSup>
                          <m:sSupPr>
                            <m:ctrlPr>
                              <a:rPr lang="en-US" sz="2800" i="1" dirty="0">
                                <a:latin typeface="Cambria Math" panose="02040503050406030204" pitchFamily="18" charset="0"/>
                              </a:rPr>
                            </m:ctrlPr>
                          </m:sSupPr>
                          <m:e>
                            <m:r>
                              <a:rPr lang="en-US" sz="2800" i="1" dirty="0">
                                <a:latin typeface="Cambria Math" panose="02040503050406030204" pitchFamily="18" charset="0"/>
                              </a:rPr>
                              <m:t>𝑡</m:t>
                            </m:r>
                          </m:e>
                          <m:sup>
                            <m:r>
                              <a:rPr lang="en-US" sz="2800" i="1" dirty="0">
                                <a:latin typeface="Cambria Math" panose="02040503050406030204" pitchFamily="18" charset="0"/>
                              </a:rPr>
                              <m:t>′</m:t>
                            </m:r>
                          </m:sup>
                        </m:sSup>
                      </m:e>
                    </m:d>
                  </m:oMath>
                </a14:m>
                <a:r>
                  <a:rPr lang="en-US" sz="2800" dirty="0"/>
                  <a:t> using kernel smoothing (Gaussian Process)</a:t>
                </a:r>
              </a:p>
              <a:p>
                <a:pPr lvl="1"/>
                <a:endParaRPr lang="en-US" sz="2800" dirty="0"/>
              </a:p>
            </p:txBody>
          </p:sp>
        </mc:Choice>
        <mc:Fallback xmlns="">
          <p:sp>
            <p:nvSpPr>
              <p:cNvPr id="3" name="Content Placeholder 2">
                <a:extLst>
                  <a:ext uri="{FF2B5EF4-FFF2-40B4-BE49-F238E27FC236}">
                    <a16:creationId xmlns:a16="http://schemas.microsoft.com/office/drawing/2014/main" id="{D68DFDB9-2793-403D-A5D8-DD6AE2C21099}"/>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141270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A474-D7D2-4DAB-85D0-6E93E3A5C8AB}"/>
              </a:ext>
            </a:extLst>
          </p:cNvPr>
          <p:cNvSpPr>
            <a:spLocks noGrp="1"/>
          </p:cNvSpPr>
          <p:nvPr>
            <p:ph type="title"/>
          </p:nvPr>
        </p:nvSpPr>
        <p:spPr/>
        <p:txBody>
          <a:bodyPr/>
          <a:lstStyle/>
          <a:p>
            <a:r>
              <a:rPr lang="en-US" dirty="0"/>
              <a:t>Gradient Interpolation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A07901-1493-4A32-96A0-A3B374FF3463}"/>
                  </a:ext>
                </a:extLst>
              </p:cNvPr>
              <p:cNvSpPr>
                <a:spLocks noGrp="1"/>
              </p:cNvSpPr>
              <p:nvPr>
                <p:ph idx="1"/>
              </p:nvPr>
            </p:nvSpPr>
            <p:spPr/>
            <p:txBody>
              <a:bodyPr>
                <a:normAutofit lnSpcReduction="10000"/>
              </a:bodyPr>
              <a:lstStyle/>
              <a:p>
                <a:r>
                  <a:rPr lang="en-US" dirty="0"/>
                  <a:t>Since the response function is differentiable, we can obtain </a:t>
                </a:r>
                <a14:m>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𝑦</m:t>
                        </m:r>
                      </m:e>
                    </m:acc>
                    <m:d>
                      <m:dPr>
                        <m:ctrlPr>
                          <a:rPr lang="en-US" sz="2800" i="1" dirty="0">
                            <a:latin typeface="Cambria Math" panose="02040503050406030204" pitchFamily="18" charset="0"/>
                          </a:rPr>
                        </m:ctrlPr>
                      </m:dPr>
                      <m:e>
                        <m:r>
                          <a:rPr lang="en-US" sz="2800" i="1" dirty="0">
                            <a:latin typeface="Cambria Math" panose="02040503050406030204" pitchFamily="18" charset="0"/>
                          </a:rPr>
                          <m:t>𝑥</m:t>
                        </m:r>
                        <m:r>
                          <a:rPr lang="en-US" sz="2800" i="1" dirty="0">
                            <a:latin typeface="Cambria Math" panose="02040503050406030204" pitchFamily="18" charset="0"/>
                          </a:rPr>
                          <m:t>, </m:t>
                        </m:r>
                        <m:sSup>
                          <m:sSupPr>
                            <m:ctrlPr>
                              <a:rPr lang="en-US" sz="2800" i="1" dirty="0">
                                <a:latin typeface="Cambria Math" panose="02040503050406030204" pitchFamily="18" charset="0"/>
                              </a:rPr>
                            </m:ctrlPr>
                          </m:sSupPr>
                          <m:e>
                            <m:r>
                              <a:rPr lang="en-US" sz="2800" i="1" dirty="0">
                                <a:latin typeface="Cambria Math" panose="02040503050406030204" pitchFamily="18" charset="0"/>
                              </a:rPr>
                              <m:t>𝑡</m:t>
                            </m:r>
                          </m:e>
                          <m:sup>
                            <m:r>
                              <a:rPr lang="en-US" sz="2800" i="1" dirty="0">
                                <a:latin typeface="Cambria Math" panose="02040503050406030204" pitchFamily="18" charset="0"/>
                              </a:rPr>
                              <m:t>′</m:t>
                            </m:r>
                          </m:sup>
                        </m:sSup>
                      </m:e>
                    </m:d>
                  </m:oMath>
                </a14:m>
                <a:r>
                  <a:rPr lang="en-US" dirty="0"/>
                  <a:t> using a first order Taylor’s expansion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oMath>
                </a14:m>
                <a:r>
                  <a:rPr lang="en-US" dirty="0"/>
                  <a:t> that is close to </a:t>
                </a:r>
                <a14:m>
                  <m:oMath xmlns:m="http://schemas.openxmlformats.org/officeDocument/2006/math">
                    <m:r>
                      <a:rPr lang="en-US" b="0" i="1" smtClean="0">
                        <a:latin typeface="Cambria Math" panose="02040503050406030204" pitchFamily="18" charset="0"/>
                      </a:rPr>
                      <m:t>𝑡</m:t>
                    </m:r>
                  </m:oMath>
                </a14:m>
                <a:endParaRPr lang="en-US" dirty="0"/>
              </a:p>
              <a:p>
                <a:endParaRPr lang="en-US" dirty="0"/>
              </a:p>
              <a:p>
                <a:endParaRPr lang="en-US" dirty="0"/>
              </a:p>
              <a:p>
                <a:endParaRPr lang="en-US" dirty="0"/>
              </a:p>
              <a:p>
                <a:endParaRPr lang="en-US" dirty="0"/>
              </a:p>
              <a:p>
                <a:endParaRPr lang="en-US" dirty="0"/>
              </a:p>
              <a:p>
                <a14:m>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𝑡</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e>
                    </m:d>
                    <m:f>
                      <m:fPr>
                        <m:ctrlPr>
                          <a:rPr lang="en-US" b="0" i="1" smtClean="0">
                            <a:latin typeface="Cambria Math" panose="02040503050406030204" pitchFamily="18" charset="0"/>
                          </a:rPr>
                        </m:ctrlPr>
                      </m:fPr>
                      <m:num>
                        <m:r>
                          <a:rPr lang="en-US" b="0" i="1" smtClean="0">
                            <a:latin typeface="Cambria Math" panose="02040503050406030204" pitchFamily="18" charset="0"/>
                          </a:rPr>
                          <m:t>𝜕𝜂</m:t>
                        </m:r>
                        <m:r>
                          <a:rPr lang="en-US" b="0" i="1" smtClean="0">
                            <a:latin typeface="Cambria Math" panose="02040503050406030204" pitchFamily="18" charset="0"/>
                          </a:rPr>
                          <m:t>(</m:t>
                        </m:r>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den>
                    </m:f>
                  </m:oMath>
                </a14:m>
                <a:endParaRPr lang="en-US" dirty="0"/>
              </a:p>
              <a:p>
                <a:r>
                  <a:rPr lang="en-US" dirty="0"/>
                  <a:t>GI Loss = </a:t>
                </a:r>
                <a14:m>
                  <m:oMath xmlns:m="http://schemas.openxmlformats.org/officeDocument/2006/math">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𝜂</m:t>
                        </m:r>
                        <m:d>
                          <m:dPr>
                            <m:ctrlPr>
                              <a:rPr lang="en-US" b="0" i="1" smtClean="0">
                                <a:latin typeface="Cambria Math" panose="02040503050406030204" pitchFamily="18" charset="0"/>
                              </a:rPr>
                            </m:ctrlPr>
                          </m:dPr>
                          <m:e>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e>
                        </m:d>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m:t>
                        </m:r>
                      </m:e>
                    </m:nary>
                  </m:oMath>
                </a14:m>
                <a:endParaRPr lang="en-US" dirty="0"/>
              </a:p>
            </p:txBody>
          </p:sp>
        </mc:Choice>
        <mc:Fallback xmlns="">
          <p:sp>
            <p:nvSpPr>
              <p:cNvPr id="3" name="Content Placeholder 2">
                <a:extLst>
                  <a:ext uri="{FF2B5EF4-FFF2-40B4-BE49-F238E27FC236}">
                    <a16:creationId xmlns:a16="http://schemas.microsoft.com/office/drawing/2014/main" id="{C2A07901-1493-4A32-96A0-A3B374FF3463}"/>
                  </a:ext>
                </a:extLst>
              </p:cNvPr>
              <p:cNvSpPr>
                <a:spLocks noGrp="1" noRot="1" noChangeAspect="1" noMove="1" noResize="1" noEditPoints="1" noAdjustHandles="1" noChangeArrowheads="1" noChangeShapeType="1" noTextEdit="1"/>
              </p:cNvSpPr>
              <p:nvPr>
                <p:ph idx="1"/>
              </p:nvPr>
            </p:nvSpPr>
            <p:spPr>
              <a:blipFill>
                <a:blip r:embed="rId3"/>
                <a:stretch>
                  <a:fillRect l="-1043" t="-3081" b="-2661"/>
                </a:stretch>
              </a:blipFill>
            </p:spPr>
            <p:txBody>
              <a:bodyPr/>
              <a:lstStyle/>
              <a:p>
                <a:r>
                  <a:rPr lang="en-US">
                    <a:noFill/>
                  </a:rPr>
                  <a:t> </a:t>
                </a:r>
              </a:p>
            </p:txBody>
          </p:sp>
        </mc:Fallback>
      </mc:AlternateContent>
      <p:pic>
        <p:nvPicPr>
          <p:cNvPr id="6146" name="Picture 2" descr="Introduction to Taylor's theorem for multivariable functions - Math Insight">
            <a:extLst>
              <a:ext uri="{FF2B5EF4-FFF2-40B4-BE49-F238E27FC236}">
                <a16:creationId xmlns:a16="http://schemas.microsoft.com/office/drawing/2014/main" id="{08D96D14-16AA-4888-9683-76BFB2F02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2806700"/>
            <a:ext cx="3581400" cy="177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97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9812-8F63-48AD-94A6-2C3EB1757ECE}"/>
              </a:ext>
            </a:extLst>
          </p:cNvPr>
          <p:cNvSpPr>
            <a:spLocks noGrp="1"/>
          </p:cNvSpPr>
          <p:nvPr>
            <p:ph type="title"/>
          </p:nvPr>
        </p:nvSpPr>
        <p:spPr/>
        <p:txBody>
          <a:bodyPr/>
          <a:lstStyle/>
          <a:p>
            <a:r>
              <a:rPr lang="en-US" dirty="0"/>
              <a:t>Predicted Response curve with GI Loss</a:t>
            </a:r>
          </a:p>
        </p:txBody>
      </p:sp>
      <p:pic>
        <p:nvPicPr>
          <p:cNvPr id="5" name="Picture 4">
            <a:extLst>
              <a:ext uri="{FF2B5EF4-FFF2-40B4-BE49-F238E27FC236}">
                <a16:creationId xmlns:a16="http://schemas.microsoft.com/office/drawing/2014/main" id="{F8772176-2B75-4346-9BC0-D975BFF2D3AB}"/>
              </a:ext>
            </a:extLst>
          </p:cNvPr>
          <p:cNvPicPr>
            <a:picLocks noChangeAspect="1"/>
          </p:cNvPicPr>
          <p:nvPr/>
        </p:nvPicPr>
        <p:blipFill>
          <a:blip r:embed="rId3"/>
          <a:stretch>
            <a:fillRect/>
          </a:stretch>
        </p:blipFill>
        <p:spPr>
          <a:xfrm>
            <a:off x="1060283" y="1550786"/>
            <a:ext cx="5861217" cy="4723794"/>
          </a:xfrm>
          <a:prstGeom prst="rect">
            <a:avLst/>
          </a:prstGeom>
        </p:spPr>
      </p:pic>
      <p:sp>
        <p:nvSpPr>
          <p:cNvPr id="6" name="Speech Bubble: Rectangle with Corners Rounded 5">
            <a:extLst>
              <a:ext uri="{FF2B5EF4-FFF2-40B4-BE49-F238E27FC236}">
                <a16:creationId xmlns:a16="http://schemas.microsoft.com/office/drawing/2014/main" id="{173CD061-EF18-4AC3-B447-B86A2AA65A00}"/>
              </a:ext>
            </a:extLst>
          </p:cNvPr>
          <p:cNvSpPr/>
          <p:nvPr/>
        </p:nvSpPr>
        <p:spPr>
          <a:xfrm>
            <a:off x="7874000" y="1588886"/>
            <a:ext cx="3924300" cy="2348114"/>
          </a:xfrm>
          <a:prstGeom prst="wedgeRoundRectCallout">
            <a:avLst>
              <a:gd name="adj1" fmla="val -189724"/>
              <a:gd name="adj2" fmla="val 459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 the observational dataset, it so happened that the likelihood of observing lower dosages was very loss and so factual baseline suffers</a:t>
            </a:r>
          </a:p>
        </p:txBody>
      </p:sp>
    </p:spTree>
    <p:extLst>
      <p:ext uri="{BB962C8B-B14F-4D97-AF65-F5344CB8AC3E}">
        <p14:creationId xmlns:p14="http://schemas.microsoft.com/office/powerpoint/2010/main" val="420647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C104-1B1D-4B7D-8FB2-5A13125E54A6}"/>
              </a:ext>
            </a:extLst>
          </p:cNvPr>
          <p:cNvSpPr>
            <a:spLocks noGrp="1"/>
          </p:cNvSpPr>
          <p:nvPr>
            <p:ph type="title"/>
          </p:nvPr>
        </p:nvSpPr>
        <p:spPr/>
        <p:txBody>
          <a:bodyPr/>
          <a:lstStyle/>
          <a:p>
            <a:r>
              <a:rPr lang="en-US" dirty="0"/>
              <a:t>Kernel smoothing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D122B5-3C08-45D7-A003-4BAD535A63C0}"/>
                  </a:ext>
                </a:extLst>
              </p:cNvPr>
              <p:cNvSpPr>
                <a:spLocks noGrp="1"/>
              </p:cNvSpPr>
              <p:nvPr>
                <p:ph idx="1"/>
              </p:nvPr>
            </p:nvSpPr>
            <p:spPr/>
            <p:txBody>
              <a:bodyPr/>
              <a:lstStyle/>
              <a:p>
                <a:r>
                  <a:rPr lang="en-US" dirty="0"/>
                  <a:t>If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oMath>
                </a14:m>
                <a:r>
                  <a:rPr lang="en-US" dirty="0"/>
                  <a:t> is far from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 </m:t>
                    </m:r>
                  </m:oMath>
                </a14:m>
                <a:r>
                  <a:rPr lang="en-US" dirty="0"/>
                  <a:t>then first order Taylor’s expansion fails</a:t>
                </a:r>
              </a:p>
              <a:p>
                <a:r>
                  <a:rPr lang="en-US" dirty="0"/>
                  <a:t>Moreover, hallucinated outcomes for far away treatments can be </a:t>
                </a:r>
                <a:r>
                  <a:rPr lang="en-US" b="1" dirty="0">
                    <a:solidFill>
                      <a:srgbClr val="FF0000"/>
                    </a:solidFill>
                  </a:rPr>
                  <a:t>unreliable</a:t>
                </a:r>
              </a:p>
              <a:p>
                <a:r>
                  <a:rPr lang="en-US" dirty="0"/>
                  <a:t>We capture uncertainty through a Gaussian Process</a:t>
                </a:r>
              </a:p>
              <a:p>
                <a:r>
                  <a:rPr lang="en-US" dirty="0"/>
                  <a:t>Then we impose uncertainty aware loss using the hallucinated outcomes</a:t>
                </a:r>
              </a:p>
            </p:txBody>
          </p:sp>
        </mc:Choice>
        <mc:Fallback xmlns="">
          <p:sp>
            <p:nvSpPr>
              <p:cNvPr id="3" name="Content Placeholder 2">
                <a:extLst>
                  <a:ext uri="{FF2B5EF4-FFF2-40B4-BE49-F238E27FC236}">
                    <a16:creationId xmlns:a16="http://schemas.microsoft.com/office/drawing/2014/main" id="{BFD122B5-3C08-45D7-A003-4BAD535A63C0}"/>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54037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Free Vectors | syringe">
            <a:extLst>
              <a:ext uri="{FF2B5EF4-FFF2-40B4-BE49-F238E27FC236}">
                <a16:creationId xmlns:a16="http://schemas.microsoft.com/office/drawing/2014/main" id="{28B0E737-7666-424F-BBD2-9A9F97512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47642">
            <a:off x="5478016" y="-12614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Woman Face Stock Illustrations – 547,710 Woman Face Stock Illustrations,  Vectors &amp; Clipart - Dreamstime">
            <a:extLst>
              <a:ext uri="{FF2B5EF4-FFF2-40B4-BE49-F238E27FC236}">
                <a16:creationId xmlns:a16="http://schemas.microsoft.com/office/drawing/2014/main" id="{86DC63BF-CA6C-48B7-B875-14524D831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609037"/>
            <a:ext cx="106680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umber Line (0-1) with Intervals Changed using Input Box – GeoGebra">
            <a:extLst>
              <a:ext uri="{FF2B5EF4-FFF2-40B4-BE49-F238E27FC236}">
                <a16:creationId xmlns:a16="http://schemas.microsoft.com/office/drawing/2014/main" id="{480F901E-959B-4661-B46E-2E5FED4DFC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0754"/>
          <a:stretch/>
        </p:blipFill>
        <p:spPr bwMode="auto">
          <a:xfrm>
            <a:off x="3105150" y="939237"/>
            <a:ext cx="3854450" cy="1383439"/>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Connector 3">
            <a:extLst>
              <a:ext uri="{FF2B5EF4-FFF2-40B4-BE49-F238E27FC236}">
                <a16:creationId xmlns:a16="http://schemas.microsoft.com/office/drawing/2014/main" id="{64B81905-6DE9-4902-98C6-7048B2D2AE8E}"/>
              </a:ext>
            </a:extLst>
          </p:cNvPr>
          <p:cNvSpPr/>
          <p:nvPr/>
        </p:nvSpPr>
        <p:spPr>
          <a:xfrm>
            <a:off x="3683000" y="1180537"/>
            <a:ext cx="457200" cy="45720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t>
            </a: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1D15E1FE-33F9-4659-97ED-E29D7AB05AE7}"/>
                  </a:ext>
                </a:extLst>
              </p:cNvPr>
              <p:cNvSpPr/>
              <p:nvPr/>
            </p:nvSpPr>
            <p:spPr>
              <a:xfrm>
                <a:off x="8864600" y="1155138"/>
                <a:ext cx="1066800" cy="7239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 </m:t>
                      </m:r>
                      <m:r>
                        <a:rPr lang="en-US" sz="2400" i="1">
                          <a:latin typeface="Cambria Math" panose="02040503050406030204" pitchFamily="18" charset="0"/>
                        </a:rPr>
                        <m:t>𝑡</m:t>
                      </m:r>
                      <m:r>
                        <a:rPr lang="en-US" sz="2400" i="1">
                          <a:latin typeface="Cambria Math" panose="02040503050406030204" pitchFamily="18" charset="0"/>
                        </a:rPr>
                        <m:t>)</m:t>
                      </m:r>
                    </m:oMath>
                  </m:oMathPara>
                </a14:m>
                <a:endParaRPr lang="en-US" sz="2400" dirty="0"/>
              </a:p>
            </p:txBody>
          </p:sp>
        </mc:Choice>
        <mc:Fallback xmlns="">
          <p:sp>
            <p:nvSpPr>
              <p:cNvPr id="5" name="Rectangle: Rounded Corners 4">
                <a:extLst>
                  <a:ext uri="{FF2B5EF4-FFF2-40B4-BE49-F238E27FC236}">
                    <a16:creationId xmlns:a16="http://schemas.microsoft.com/office/drawing/2014/main" id="{1D15E1FE-33F9-4659-97ED-E29D7AB05AE7}"/>
                  </a:ext>
                </a:extLst>
              </p:cNvPr>
              <p:cNvSpPr>
                <a:spLocks noRot="1" noChangeAspect="1" noMove="1" noResize="1" noEditPoints="1" noAdjustHandles="1" noChangeArrowheads="1" noChangeShapeType="1" noTextEdit="1"/>
              </p:cNvSpPr>
              <p:nvPr/>
            </p:nvSpPr>
            <p:spPr>
              <a:xfrm>
                <a:off x="8864600" y="1155138"/>
                <a:ext cx="1066800" cy="723900"/>
              </a:xfrm>
              <a:prstGeom prst="roundRect">
                <a:avLst/>
              </a:prstGeom>
              <a:blipFill>
                <a:blip r:embed="rId6"/>
                <a:stretch>
                  <a:fillRect l="-22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64B4823-2F56-44BE-9D4F-88A3C265B78F}"/>
                  </a:ext>
                </a:extLst>
              </p:cNvPr>
              <p:cNvSpPr txBox="1"/>
              <p:nvPr/>
            </p:nvSpPr>
            <p:spPr>
              <a:xfrm>
                <a:off x="1784507" y="2096438"/>
                <a:ext cx="42639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13" name="TextBox 12">
                <a:extLst>
                  <a:ext uri="{FF2B5EF4-FFF2-40B4-BE49-F238E27FC236}">
                    <a16:creationId xmlns:a16="http://schemas.microsoft.com/office/drawing/2014/main" id="{364B4823-2F56-44BE-9D4F-88A3C265B78F}"/>
                  </a:ext>
                </a:extLst>
              </p:cNvPr>
              <p:cNvSpPr txBox="1">
                <a:spLocks noRot="1" noChangeAspect="1" noMove="1" noResize="1" noEditPoints="1" noAdjustHandles="1" noChangeArrowheads="1" noChangeShapeType="1" noTextEdit="1"/>
              </p:cNvSpPr>
              <p:nvPr/>
            </p:nvSpPr>
            <p:spPr>
              <a:xfrm>
                <a:off x="1784507" y="2096438"/>
                <a:ext cx="426399"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ED74246-BF9F-4181-B4E8-F8D7934BB4F8}"/>
                  </a:ext>
                </a:extLst>
              </p:cNvPr>
              <p:cNvSpPr txBox="1"/>
              <p:nvPr/>
            </p:nvSpPr>
            <p:spPr>
              <a:xfrm>
                <a:off x="706213" y="4045504"/>
                <a:ext cx="10610405" cy="1200329"/>
              </a:xfrm>
              <a:prstGeom prst="rect">
                <a:avLst/>
              </a:prstGeom>
              <a:solidFill>
                <a:srgbClr val="FFFF00"/>
              </a:solidFill>
            </p:spPr>
            <p:txBody>
              <a:bodyPr wrap="none" rtlCol="0">
                <a:spAutoFit/>
              </a:bodyPr>
              <a:lstStyle/>
              <a:p>
                <a:r>
                  <a:rPr lang="en-US" sz="2400" dirty="0"/>
                  <a:t>Step 1: Collect all instances from training whose observed treatments are close to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endParaRPr lang="en-US" sz="2400" dirty="0"/>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𝑁𝑁</m:t>
                          </m:r>
                        </m:sub>
                      </m:sSub>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𝑜𝑏𝑠</m:t>
                              </m:r>
                            </m:sub>
                          </m:sSub>
                          <m:r>
                            <a:rPr lang="en-US" sz="2400" b="0" i="1" smtClean="0">
                              <a:latin typeface="Cambria Math" panose="02040503050406030204" pitchFamily="18" charset="0"/>
                            </a:rPr>
                            <m:t> </m:t>
                          </m:r>
                        </m:e>
                      </m:d>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&lt;</m:t>
                      </m:r>
                      <m:r>
                        <a:rPr lang="en-US" sz="2400" b="0" i="1" smtClean="0">
                          <a:latin typeface="Cambria Math" panose="02040503050406030204" pitchFamily="18" charset="0"/>
                        </a:rPr>
                        <m:t>𝜖</m:t>
                      </m:r>
                      <m:r>
                        <a:rPr lang="en-US" sz="2400" b="0" i="1" smtClean="0">
                          <a:latin typeface="Cambria Math" panose="02040503050406030204" pitchFamily="18" charset="0"/>
                        </a:rPr>
                        <m:t>}</m:t>
                      </m:r>
                    </m:oMath>
                  </m:oMathPara>
                </a14:m>
                <a:endParaRPr lang="en-US" sz="2400" dirty="0"/>
              </a:p>
              <a:p>
                <a:endParaRPr lang="en-US" sz="2400" dirty="0"/>
              </a:p>
            </p:txBody>
          </p:sp>
        </mc:Choice>
        <mc:Fallback xmlns="">
          <p:sp>
            <p:nvSpPr>
              <p:cNvPr id="8" name="TextBox 7">
                <a:extLst>
                  <a:ext uri="{FF2B5EF4-FFF2-40B4-BE49-F238E27FC236}">
                    <a16:creationId xmlns:a16="http://schemas.microsoft.com/office/drawing/2014/main" id="{EED74246-BF9F-4181-B4E8-F8D7934BB4F8}"/>
                  </a:ext>
                </a:extLst>
              </p:cNvPr>
              <p:cNvSpPr txBox="1">
                <a:spLocks noRot="1" noChangeAspect="1" noMove="1" noResize="1" noEditPoints="1" noAdjustHandles="1" noChangeArrowheads="1" noChangeShapeType="1" noTextEdit="1"/>
              </p:cNvSpPr>
              <p:nvPr/>
            </p:nvSpPr>
            <p:spPr>
              <a:xfrm>
                <a:off x="706213" y="4045504"/>
                <a:ext cx="10610405" cy="1200329"/>
              </a:xfrm>
              <a:prstGeom prst="rect">
                <a:avLst/>
              </a:prstGeom>
              <a:blipFill>
                <a:blip r:embed="rId8"/>
                <a:stretch>
                  <a:fillRect l="-920" t="-4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E09884A-B9DE-421E-877E-7B2C5106B627}"/>
                  </a:ext>
                </a:extLst>
              </p:cNvPr>
              <p:cNvSpPr txBox="1"/>
              <p:nvPr/>
            </p:nvSpPr>
            <p:spPr>
              <a:xfrm>
                <a:off x="693513" y="5707766"/>
                <a:ext cx="8203079" cy="830997"/>
              </a:xfrm>
              <a:prstGeom prst="rect">
                <a:avLst/>
              </a:prstGeom>
              <a:solidFill>
                <a:srgbClr val="FFFF00"/>
              </a:solidFill>
            </p:spPr>
            <p:txBody>
              <a:bodyPr wrap="none" rtlCol="0">
                <a:spAutoFit/>
              </a:bodyPr>
              <a:lstStyle/>
              <a:p>
                <a:pPr algn="just"/>
                <a:r>
                  <a:rPr lang="en-US" sz="2400" dirty="0"/>
                  <a:t>Step 2: Fit a Gaussian Process on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𝑁𝑁</m:t>
                        </m:r>
                      </m:sub>
                    </m:sSub>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m:t>
                            </m:r>
                          </m:sup>
                        </m:sSup>
                      </m:e>
                    </m:d>
                  </m:oMath>
                </a14:m>
                <a:endParaRPr lang="en-US" sz="2400" dirty="0"/>
              </a:p>
              <a:p>
                <a:pPr algn="just"/>
                <a:r>
                  <a:rPr lang="en-US" sz="2400" dirty="0"/>
                  <a:t>Then infer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as posterior mean, variance </a:t>
                </a:r>
                <a14:m>
                  <m:oMath xmlns:m="http://schemas.openxmlformats.org/officeDocument/2006/math">
                    <m:r>
                      <a:rPr lang="en-US" sz="2400" b="0" i="1" smtClean="0">
                        <a:latin typeface="Cambria Math" panose="02040503050406030204" pitchFamily="18" charset="0"/>
                      </a:rPr>
                      <m:t>𝐺𝑃</m:t>
                    </m:r>
                    <m:d>
                      <m:dPr>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m:t>
                        </m:r>
                      </m:e>
                    </m:d>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𝑁𝑁</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𝑡</m:t>
                            </m:r>
                          </m:e>
                          <m:sup>
                            <m:r>
                              <a:rPr lang="en-US" sz="2400" i="1">
                                <a:latin typeface="Cambria Math" panose="02040503050406030204" pitchFamily="18" charset="0"/>
                              </a:rPr>
                              <m:t>′</m:t>
                            </m:r>
                          </m:sup>
                        </m:sSup>
                      </m:e>
                    </m:d>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endParaRPr lang="en-US" sz="2400" dirty="0"/>
              </a:p>
            </p:txBody>
          </p:sp>
        </mc:Choice>
        <mc:Fallback xmlns="">
          <p:sp>
            <p:nvSpPr>
              <p:cNvPr id="16" name="TextBox 15">
                <a:extLst>
                  <a:ext uri="{FF2B5EF4-FFF2-40B4-BE49-F238E27FC236}">
                    <a16:creationId xmlns:a16="http://schemas.microsoft.com/office/drawing/2014/main" id="{AE09884A-B9DE-421E-877E-7B2C5106B627}"/>
                  </a:ext>
                </a:extLst>
              </p:cNvPr>
              <p:cNvSpPr txBox="1">
                <a:spLocks noRot="1" noChangeAspect="1" noMove="1" noResize="1" noEditPoints="1" noAdjustHandles="1" noChangeArrowheads="1" noChangeShapeType="1" noTextEdit="1"/>
              </p:cNvSpPr>
              <p:nvPr/>
            </p:nvSpPr>
            <p:spPr>
              <a:xfrm>
                <a:off x="693513" y="5707766"/>
                <a:ext cx="8203079" cy="830997"/>
              </a:xfrm>
              <a:prstGeom prst="rect">
                <a:avLst/>
              </a:prstGeom>
              <a:blipFill>
                <a:blip r:embed="rId9"/>
                <a:stretch>
                  <a:fillRect l="-1190" t="-5839" b="-15328"/>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986CF259-1122-44FF-BC53-0459AE0817AA}"/>
              </a:ext>
            </a:extLst>
          </p:cNvPr>
          <p:cNvGrpSpPr/>
          <p:nvPr/>
        </p:nvGrpSpPr>
        <p:grpSpPr>
          <a:xfrm>
            <a:off x="856607" y="1180537"/>
            <a:ext cx="8146279" cy="2326280"/>
            <a:chOff x="856607" y="1180537"/>
            <a:chExt cx="8146279" cy="2326280"/>
          </a:xfrm>
        </p:grpSpPr>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06DA855C-CE77-4625-BB7F-12B6A0409FD8}"/>
                    </a:ext>
                  </a:extLst>
                </p:cNvPr>
                <p:cNvSpPr/>
                <p:nvPr/>
              </p:nvSpPr>
              <p:spPr>
                <a:xfrm>
                  <a:off x="3375268" y="2782917"/>
                  <a:ext cx="1529864" cy="7239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9" name="Rectangle: Rounded Corners 8">
                  <a:extLst>
                    <a:ext uri="{FF2B5EF4-FFF2-40B4-BE49-F238E27FC236}">
                      <a16:creationId xmlns:a16="http://schemas.microsoft.com/office/drawing/2014/main" id="{06DA855C-CE77-4625-BB7F-12B6A0409FD8}"/>
                    </a:ext>
                  </a:extLst>
                </p:cNvPr>
                <p:cNvSpPr>
                  <a:spLocks noRot="1" noChangeAspect="1" noMove="1" noResize="1" noEditPoints="1" noAdjustHandles="1" noChangeArrowheads="1" noChangeShapeType="1" noTextEdit="1"/>
                </p:cNvSpPr>
                <p:nvPr/>
              </p:nvSpPr>
              <p:spPr>
                <a:xfrm>
                  <a:off x="3375268" y="2782917"/>
                  <a:ext cx="1529864" cy="723900"/>
                </a:xfrm>
                <a:prstGeom prst="round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Flowchart: Connector 10">
                  <a:extLst>
                    <a:ext uri="{FF2B5EF4-FFF2-40B4-BE49-F238E27FC236}">
                      <a16:creationId xmlns:a16="http://schemas.microsoft.com/office/drawing/2014/main" id="{E529E6B9-663A-4C98-9A38-8A9C145FAF02}"/>
                    </a:ext>
                  </a:extLst>
                </p:cNvPr>
                <p:cNvSpPr/>
                <p:nvPr/>
              </p:nvSpPr>
              <p:spPr>
                <a:xfrm>
                  <a:off x="5321300" y="1180537"/>
                  <a:ext cx="457200" cy="45720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1" name="Flowchart: Connector 10">
                  <a:extLst>
                    <a:ext uri="{FF2B5EF4-FFF2-40B4-BE49-F238E27FC236}">
                      <a16:creationId xmlns:a16="http://schemas.microsoft.com/office/drawing/2014/main" id="{E529E6B9-663A-4C98-9A38-8A9C145FAF02}"/>
                    </a:ext>
                  </a:extLst>
                </p:cNvPr>
                <p:cNvSpPr>
                  <a:spLocks noRot="1" noChangeAspect="1" noMove="1" noResize="1" noEditPoints="1" noAdjustHandles="1" noChangeArrowheads="1" noChangeShapeType="1" noTextEdit="1"/>
                </p:cNvSpPr>
                <p:nvPr/>
              </p:nvSpPr>
              <p:spPr>
                <a:xfrm>
                  <a:off x="5321300" y="1180537"/>
                  <a:ext cx="457200" cy="457200"/>
                </a:xfrm>
                <a:prstGeom prst="flowChartConnector">
                  <a:avLst/>
                </a:prstGeom>
                <a:blipFill>
                  <a:blip r:embed="rId11"/>
                  <a:stretch>
                    <a:fillRect l="-389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CE84596-A4E3-410D-B8AF-D887B1C146AB}"/>
                </a:ext>
              </a:extLst>
            </p:cNvPr>
            <p:cNvSpPr txBox="1"/>
            <p:nvPr/>
          </p:nvSpPr>
          <p:spPr>
            <a:xfrm>
              <a:off x="856607" y="2914035"/>
              <a:ext cx="2312043" cy="461665"/>
            </a:xfrm>
            <a:prstGeom prst="rect">
              <a:avLst/>
            </a:prstGeom>
            <a:solidFill>
              <a:srgbClr val="FFFF00"/>
            </a:solidFill>
          </p:spPr>
          <p:txBody>
            <a:bodyPr wrap="none" rtlCol="0">
              <a:spAutoFit/>
            </a:bodyPr>
            <a:lstStyle/>
            <a:p>
              <a:r>
                <a:rPr lang="en-US" sz="2400" dirty="0"/>
                <a:t>Goal: Hallucinate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0094BA7-4ED0-4D15-9187-E8B4A4A20058}"/>
                    </a:ext>
                  </a:extLst>
                </p:cNvPr>
                <p:cNvSpPr txBox="1"/>
                <p:nvPr/>
              </p:nvSpPr>
              <p:spPr>
                <a:xfrm>
                  <a:off x="5032375" y="2914035"/>
                  <a:ext cx="3970511" cy="461665"/>
                </a:xfrm>
                <a:prstGeom prst="rect">
                  <a:avLst/>
                </a:prstGeom>
                <a:solidFill>
                  <a:srgbClr val="FFFF00"/>
                </a:solidFill>
              </p:spPr>
              <p:txBody>
                <a:bodyPr wrap="none" rtlCol="0">
                  <a:spAutoFit/>
                </a:bodyPr>
                <a:lstStyle/>
                <a:p>
                  <a:r>
                    <a:rPr lang="en-US" sz="2400" dirty="0"/>
                    <a:t>as well as capture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𝜎</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𝑡</m:t>
                              </m:r>
                            </m:e>
                            <m:sup>
                              <m:r>
                                <a:rPr lang="en-US" sz="2400" i="1">
                                  <a:latin typeface="Cambria Math" panose="02040503050406030204" pitchFamily="18" charset="0"/>
                                </a:rPr>
                                <m:t>′</m:t>
                              </m:r>
                            </m:sup>
                          </m:sSup>
                        </m:e>
                      </m:d>
                      <m:r>
                        <a:rPr lang="en-US" sz="2400" b="0" i="1" smtClean="0">
                          <a:latin typeface="Cambria Math" panose="02040503050406030204" pitchFamily="18" charset="0"/>
                        </a:rPr>
                        <m:t>]</m:t>
                      </m:r>
                    </m:oMath>
                  </a14:m>
                  <a:endParaRPr lang="en-US" sz="2400" dirty="0"/>
                </a:p>
              </p:txBody>
            </p:sp>
          </mc:Choice>
          <mc:Fallback xmlns="">
            <p:sp>
              <p:nvSpPr>
                <p:cNvPr id="12" name="TextBox 11">
                  <a:extLst>
                    <a:ext uri="{FF2B5EF4-FFF2-40B4-BE49-F238E27FC236}">
                      <a16:creationId xmlns:a16="http://schemas.microsoft.com/office/drawing/2014/main" id="{50094BA7-4ED0-4D15-9187-E8B4A4A20058}"/>
                    </a:ext>
                  </a:extLst>
                </p:cNvPr>
                <p:cNvSpPr txBox="1">
                  <a:spLocks noRot="1" noChangeAspect="1" noMove="1" noResize="1" noEditPoints="1" noAdjustHandles="1" noChangeArrowheads="1" noChangeShapeType="1" noTextEdit="1"/>
                </p:cNvSpPr>
                <p:nvPr/>
              </p:nvSpPr>
              <p:spPr>
                <a:xfrm>
                  <a:off x="5032375" y="2914035"/>
                  <a:ext cx="3970511" cy="461665"/>
                </a:xfrm>
                <a:prstGeom prst="rect">
                  <a:avLst/>
                </a:prstGeom>
                <a:blipFill>
                  <a:blip r:embed="rId12"/>
                  <a:stretch>
                    <a:fillRect l="-2458" t="-10526" r="-461" b="-28947"/>
                  </a:stretch>
                </a:blipFill>
              </p:spPr>
              <p:txBody>
                <a:bodyPr/>
                <a:lstStyle/>
                <a:p>
                  <a:r>
                    <a:rPr lang="en-US">
                      <a:noFill/>
                    </a:rPr>
                    <a:t> </a:t>
                  </a:r>
                </a:p>
              </p:txBody>
            </p:sp>
          </mc:Fallback>
        </mc:AlternateContent>
      </p:grpSp>
    </p:spTree>
    <p:extLst>
      <p:ext uri="{BB962C8B-B14F-4D97-AF65-F5344CB8AC3E}">
        <p14:creationId xmlns:p14="http://schemas.microsoft.com/office/powerpoint/2010/main" val="35776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16AE6-77A8-4C45-90D2-914D0BA0FEAD}"/>
              </a:ext>
            </a:extLst>
          </p:cNvPr>
          <p:cNvSpPr>
            <a:spLocks noGrp="1"/>
          </p:cNvSpPr>
          <p:nvPr>
            <p:ph type="title"/>
          </p:nvPr>
        </p:nvSpPr>
        <p:spPr/>
        <p:txBody>
          <a:bodyPr/>
          <a:lstStyle/>
          <a:p>
            <a:r>
              <a:rPr lang="en-US" dirty="0"/>
              <a:t>KS Loss</a:t>
            </a:r>
          </a:p>
        </p:txBody>
      </p:sp>
      <p:sp>
        <p:nvSpPr>
          <p:cNvPr id="3" name="Content Placeholder 2">
            <a:extLst>
              <a:ext uri="{FF2B5EF4-FFF2-40B4-BE49-F238E27FC236}">
                <a16:creationId xmlns:a16="http://schemas.microsoft.com/office/drawing/2014/main" id="{C365F70F-C0F9-4DE5-A250-4C3D3BDB830E}"/>
              </a:ext>
            </a:extLst>
          </p:cNvPr>
          <p:cNvSpPr>
            <a:spLocks noGrp="1"/>
          </p:cNvSpPr>
          <p:nvPr>
            <p:ph idx="1"/>
          </p:nvPr>
        </p:nvSpPr>
        <p:spPr/>
        <p:txBody>
          <a:bodyPr/>
          <a:lstStyle/>
          <a:p>
            <a:r>
              <a:rPr lang="en-US" dirty="0"/>
              <a:t>Interesting part is how we process the variance estimates from the GP</a:t>
            </a:r>
          </a:p>
          <a:p>
            <a:endParaRPr lang="en-US" dirty="0"/>
          </a:p>
        </p:txBody>
      </p:sp>
      <p:pic>
        <p:nvPicPr>
          <p:cNvPr id="5" name="Picture 4">
            <a:extLst>
              <a:ext uri="{FF2B5EF4-FFF2-40B4-BE49-F238E27FC236}">
                <a16:creationId xmlns:a16="http://schemas.microsoft.com/office/drawing/2014/main" id="{455D466A-D995-4553-B13E-AB02E6E61687}"/>
              </a:ext>
            </a:extLst>
          </p:cNvPr>
          <p:cNvPicPr>
            <a:picLocks noChangeAspect="1"/>
          </p:cNvPicPr>
          <p:nvPr/>
        </p:nvPicPr>
        <p:blipFill>
          <a:blip r:embed="rId3"/>
          <a:stretch>
            <a:fillRect/>
          </a:stretch>
        </p:blipFill>
        <p:spPr>
          <a:xfrm>
            <a:off x="2510509" y="2418924"/>
            <a:ext cx="8386092" cy="2020151"/>
          </a:xfrm>
          <a:prstGeom prst="rect">
            <a:avLst/>
          </a:prstGeom>
        </p:spPr>
      </p:pic>
      <p:sp>
        <p:nvSpPr>
          <p:cNvPr id="6" name="Rectangle: Rounded Corners 5">
            <a:extLst>
              <a:ext uri="{FF2B5EF4-FFF2-40B4-BE49-F238E27FC236}">
                <a16:creationId xmlns:a16="http://schemas.microsoft.com/office/drawing/2014/main" id="{2F33B96F-297E-4024-84A5-91E3C68FE70B}"/>
              </a:ext>
            </a:extLst>
          </p:cNvPr>
          <p:cNvSpPr/>
          <p:nvPr/>
        </p:nvSpPr>
        <p:spPr>
          <a:xfrm>
            <a:off x="5016500" y="2418924"/>
            <a:ext cx="2247900" cy="158157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B3EA88-F45B-4420-9380-1A4220EB2998}"/>
              </a:ext>
            </a:extLst>
          </p:cNvPr>
          <p:cNvSpPr/>
          <p:nvPr/>
        </p:nvSpPr>
        <p:spPr>
          <a:xfrm>
            <a:off x="1435100" y="4826000"/>
            <a:ext cx="8953500" cy="18415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This is SoftMax over the negative variances</a:t>
            </a:r>
          </a:p>
          <a:p>
            <a:pPr algn="ctr"/>
            <a:r>
              <a:rPr lang="en-US" sz="2400" dirty="0"/>
              <a:t>Essentially we downplay the loss contributions corresponding to the hallucinated outcomes with large uncertainty</a:t>
            </a:r>
          </a:p>
        </p:txBody>
      </p:sp>
    </p:spTree>
    <p:extLst>
      <p:ext uri="{BB962C8B-B14F-4D97-AF65-F5344CB8AC3E}">
        <p14:creationId xmlns:p14="http://schemas.microsoft.com/office/powerpoint/2010/main" val="34632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D270-074C-4AA2-877E-E52C8C71BB87}"/>
              </a:ext>
            </a:extLst>
          </p:cNvPr>
          <p:cNvSpPr>
            <a:spLocks noGrp="1"/>
          </p:cNvSpPr>
          <p:nvPr>
            <p:ph type="title"/>
          </p:nvPr>
        </p:nvSpPr>
        <p:spPr/>
        <p:txBody>
          <a:bodyPr/>
          <a:lstStyle/>
          <a:p>
            <a:r>
              <a:rPr lang="en-US" dirty="0"/>
              <a:t>An Xray Example</a:t>
            </a:r>
          </a:p>
        </p:txBody>
      </p:sp>
      <p:grpSp>
        <p:nvGrpSpPr>
          <p:cNvPr id="21" name="Group 20">
            <a:extLst>
              <a:ext uri="{FF2B5EF4-FFF2-40B4-BE49-F238E27FC236}">
                <a16:creationId xmlns:a16="http://schemas.microsoft.com/office/drawing/2014/main" id="{7513945C-9F40-4616-905E-60B770B94D29}"/>
              </a:ext>
            </a:extLst>
          </p:cNvPr>
          <p:cNvGrpSpPr/>
          <p:nvPr/>
        </p:nvGrpSpPr>
        <p:grpSpPr>
          <a:xfrm>
            <a:off x="1557241" y="2507623"/>
            <a:ext cx="8534852" cy="3176601"/>
            <a:chOff x="1658309" y="2679509"/>
            <a:chExt cx="8534852" cy="3176601"/>
          </a:xfrm>
        </p:grpSpPr>
        <p:sp>
          <p:nvSpPr>
            <p:cNvPr id="5" name="Oval 4">
              <a:extLst>
                <a:ext uri="{FF2B5EF4-FFF2-40B4-BE49-F238E27FC236}">
                  <a16:creationId xmlns:a16="http://schemas.microsoft.com/office/drawing/2014/main" id="{FB3958B8-240F-4C16-A5AC-CF44508EA620}"/>
                </a:ext>
              </a:extLst>
            </p:cNvPr>
            <p:cNvSpPr/>
            <p:nvPr/>
          </p:nvSpPr>
          <p:spPr>
            <a:xfrm>
              <a:off x="3192801" y="2921937"/>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6" name="Oval 5">
              <a:extLst>
                <a:ext uri="{FF2B5EF4-FFF2-40B4-BE49-F238E27FC236}">
                  <a16:creationId xmlns:a16="http://schemas.microsoft.com/office/drawing/2014/main" id="{5E1A5F30-2897-4721-B8A2-3A50D15775A7}"/>
                </a:ext>
              </a:extLst>
            </p:cNvPr>
            <p:cNvSpPr/>
            <p:nvPr/>
          </p:nvSpPr>
          <p:spPr>
            <a:xfrm>
              <a:off x="8781324" y="3849984"/>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p>
          </p:txBody>
        </p:sp>
        <p:sp>
          <p:nvSpPr>
            <p:cNvPr id="7" name="Oval 6">
              <a:extLst>
                <a:ext uri="{FF2B5EF4-FFF2-40B4-BE49-F238E27FC236}">
                  <a16:creationId xmlns:a16="http://schemas.microsoft.com/office/drawing/2014/main" id="{2ABE4D74-122C-4978-9F9A-B6D1427CAAF5}"/>
                </a:ext>
              </a:extLst>
            </p:cNvPr>
            <p:cNvSpPr/>
            <p:nvPr/>
          </p:nvSpPr>
          <p:spPr>
            <a:xfrm>
              <a:off x="6062250" y="3849984"/>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cxnSp>
          <p:nvCxnSpPr>
            <p:cNvPr id="8" name="Straight Arrow Connector 7">
              <a:extLst>
                <a:ext uri="{FF2B5EF4-FFF2-40B4-BE49-F238E27FC236}">
                  <a16:creationId xmlns:a16="http://schemas.microsoft.com/office/drawing/2014/main" id="{45D016A6-0415-4833-9DDD-CEEA9D1933EA}"/>
                </a:ext>
              </a:extLst>
            </p:cNvPr>
            <p:cNvCxnSpPr>
              <a:cxnSpLocks/>
              <a:stCxn id="7" idx="6"/>
              <a:endCxn id="6" idx="2"/>
            </p:cNvCxnSpPr>
            <p:nvPr/>
          </p:nvCxnSpPr>
          <p:spPr>
            <a:xfrm>
              <a:off x="7144075" y="4401629"/>
              <a:ext cx="163724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ED19A5A6-7182-43EA-A8B0-42E94C67BAD7}"/>
                </a:ext>
              </a:extLst>
            </p:cNvPr>
            <p:cNvCxnSpPr>
              <a:cxnSpLocks/>
              <a:stCxn id="5" idx="6"/>
              <a:endCxn id="7" idx="2"/>
            </p:cNvCxnSpPr>
            <p:nvPr/>
          </p:nvCxnSpPr>
          <p:spPr>
            <a:xfrm>
              <a:off x="4274626" y="3473582"/>
              <a:ext cx="1787624" cy="9280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3189D207-D164-4208-8C15-F7E2D6F851A4}"/>
                </a:ext>
              </a:extLst>
            </p:cNvPr>
            <p:cNvSpPr/>
            <p:nvPr/>
          </p:nvSpPr>
          <p:spPr>
            <a:xfrm>
              <a:off x="3192801" y="4652928"/>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cxnSp>
          <p:nvCxnSpPr>
            <p:cNvPr id="16" name="Straight Arrow Connector 15">
              <a:extLst>
                <a:ext uri="{FF2B5EF4-FFF2-40B4-BE49-F238E27FC236}">
                  <a16:creationId xmlns:a16="http://schemas.microsoft.com/office/drawing/2014/main" id="{E67E4F82-E359-4FE4-AAAE-D121991E7B1B}"/>
                </a:ext>
              </a:extLst>
            </p:cNvPr>
            <p:cNvCxnSpPr>
              <a:cxnSpLocks/>
              <a:stCxn id="15" idx="6"/>
              <a:endCxn id="7" idx="2"/>
            </p:cNvCxnSpPr>
            <p:nvPr/>
          </p:nvCxnSpPr>
          <p:spPr>
            <a:xfrm flipV="1">
              <a:off x="4274626" y="4401629"/>
              <a:ext cx="1787624" cy="8029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9" name="Picture 18">
              <a:extLst>
                <a:ext uri="{FF2B5EF4-FFF2-40B4-BE49-F238E27FC236}">
                  <a16:creationId xmlns:a16="http://schemas.microsoft.com/office/drawing/2014/main" id="{FA2057F5-1BC0-431C-AEA5-ACBCE6CAA97A}"/>
                </a:ext>
              </a:extLst>
            </p:cNvPr>
            <p:cNvPicPr>
              <a:picLocks noChangeAspect="1"/>
            </p:cNvPicPr>
            <p:nvPr/>
          </p:nvPicPr>
          <p:blipFill>
            <a:blip r:embed="rId2"/>
            <a:stretch>
              <a:fillRect/>
            </a:stretch>
          </p:blipFill>
          <p:spPr>
            <a:xfrm>
              <a:off x="1658309" y="3064446"/>
              <a:ext cx="1383603" cy="713958"/>
            </a:xfrm>
            <a:prstGeom prst="rect">
              <a:avLst/>
            </a:prstGeom>
          </p:spPr>
        </p:pic>
        <p:pic>
          <p:nvPicPr>
            <p:cNvPr id="3078" name="Picture 6" descr="Chest X-Ray Cliparts - Incorporate Medical Imagery into Your Design Projects">
              <a:extLst>
                <a:ext uri="{FF2B5EF4-FFF2-40B4-BE49-F238E27FC236}">
                  <a16:creationId xmlns:a16="http://schemas.microsoft.com/office/drawing/2014/main" id="{5435AFA3-846B-4455-83F2-9917F538D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4063" y="2679509"/>
              <a:ext cx="1149098" cy="11373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ist 96+ Pictures X-ray Clipart Black And White Sharp">
              <a:extLst>
                <a:ext uri="{FF2B5EF4-FFF2-40B4-BE49-F238E27FC236}">
                  <a16:creationId xmlns:a16="http://schemas.microsoft.com/office/drawing/2014/main" id="{4B44A01E-478F-4B19-B9A8-853C1B848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594" y="3008016"/>
              <a:ext cx="791136" cy="80880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nimated Person Images – Browse 77,115 Stock Photos, Vectors, and Video |  Adobe Stock">
              <a:extLst>
                <a:ext uri="{FF2B5EF4-FFF2-40B4-BE49-F238E27FC236}">
                  <a16:creationId xmlns:a16="http://schemas.microsoft.com/office/drawing/2014/main" id="{9C003FFD-E611-415D-9E3E-0528DD0BC3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764" y="4652928"/>
              <a:ext cx="1042758" cy="120318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igh Frequency Machine Type: Portable (Mobile) 500 Ma X Ray Machine With Cr  System, For Hospital at Rs 750000 in Ahmedabad">
            <a:extLst>
              <a:ext uri="{FF2B5EF4-FFF2-40B4-BE49-F238E27FC236}">
                <a16:creationId xmlns:a16="http://schemas.microsoft.com/office/drawing/2014/main" id="{FFEE4FFB-C1D3-48D3-87D4-630611F2A6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2421" y="3806246"/>
            <a:ext cx="824969" cy="82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87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B720-A177-468E-9D70-5250408D10DD}"/>
              </a:ext>
            </a:extLst>
          </p:cNvPr>
          <p:cNvSpPr>
            <a:spLocks noGrp="1"/>
          </p:cNvSpPr>
          <p:nvPr>
            <p:ph type="title"/>
          </p:nvPr>
        </p:nvSpPr>
        <p:spPr/>
        <p:txBody>
          <a:bodyPr/>
          <a:lstStyle/>
          <a:p>
            <a:r>
              <a:rPr lang="en-US" dirty="0"/>
              <a:t>Results</a:t>
            </a:r>
          </a:p>
        </p:txBody>
      </p:sp>
      <p:pic>
        <p:nvPicPr>
          <p:cNvPr id="5" name="Picture 4">
            <a:extLst>
              <a:ext uri="{FF2B5EF4-FFF2-40B4-BE49-F238E27FC236}">
                <a16:creationId xmlns:a16="http://schemas.microsoft.com/office/drawing/2014/main" id="{995365F5-9632-4D7B-B397-9B4F06F7DFF3}"/>
              </a:ext>
            </a:extLst>
          </p:cNvPr>
          <p:cNvPicPr>
            <a:picLocks noChangeAspect="1"/>
          </p:cNvPicPr>
          <p:nvPr/>
        </p:nvPicPr>
        <p:blipFill>
          <a:blip r:embed="rId3"/>
          <a:stretch>
            <a:fillRect/>
          </a:stretch>
        </p:blipFill>
        <p:spPr>
          <a:xfrm>
            <a:off x="266700" y="1859141"/>
            <a:ext cx="11353800" cy="3006395"/>
          </a:xfrm>
          <a:prstGeom prst="rect">
            <a:avLst/>
          </a:prstGeom>
        </p:spPr>
      </p:pic>
    </p:spTree>
    <p:extLst>
      <p:ext uri="{BB962C8B-B14F-4D97-AF65-F5344CB8AC3E}">
        <p14:creationId xmlns:p14="http://schemas.microsoft.com/office/powerpoint/2010/main" val="1889141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DFBB-3544-47A3-BB69-0879081B870C}"/>
              </a:ext>
            </a:extLst>
          </p:cNvPr>
          <p:cNvSpPr>
            <a:spLocks noGrp="1"/>
          </p:cNvSpPr>
          <p:nvPr>
            <p:ph type="title"/>
          </p:nvPr>
        </p:nvSpPr>
        <p:spPr/>
        <p:txBody>
          <a:bodyPr/>
          <a:lstStyle/>
          <a:p>
            <a:r>
              <a:rPr lang="en-US" dirty="0"/>
              <a:t>Impact of augmented Treatments</a:t>
            </a:r>
          </a:p>
        </p:txBody>
      </p:sp>
      <p:pic>
        <p:nvPicPr>
          <p:cNvPr id="5" name="Picture 4">
            <a:extLst>
              <a:ext uri="{FF2B5EF4-FFF2-40B4-BE49-F238E27FC236}">
                <a16:creationId xmlns:a16="http://schemas.microsoft.com/office/drawing/2014/main" id="{A63B753B-C6B9-4C41-94B5-42258348F473}"/>
              </a:ext>
            </a:extLst>
          </p:cNvPr>
          <p:cNvPicPr>
            <a:picLocks noChangeAspect="1"/>
          </p:cNvPicPr>
          <p:nvPr/>
        </p:nvPicPr>
        <p:blipFill>
          <a:blip r:embed="rId3"/>
          <a:stretch>
            <a:fillRect/>
          </a:stretch>
        </p:blipFill>
        <p:spPr>
          <a:xfrm>
            <a:off x="2451013" y="1690688"/>
            <a:ext cx="7289973" cy="4443412"/>
          </a:xfrm>
          <a:prstGeom prst="rect">
            <a:avLst/>
          </a:prstGeom>
        </p:spPr>
      </p:pic>
    </p:spTree>
    <p:extLst>
      <p:ext uri="{BB962C8B-B14F-4D97-AF65-F5344CB8AC3E}">
        <p14:creationId xmlns:p14="http://schemas.microsoft.com/office/powerpoint/2010/main" val="237946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0990-53E5-45C0-92B6-8425D30D013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4F8F441-166D-4CA3-8703-3A857661D708}"/>
              </a:ext>
            </a:extLst>
          </p:cNvPr>
          <p:cNvSpPr>
            <a:spLocks noGrp="1"/>
          </p:cNvSpPr>
          <p:nvPr>
            <p:ph idx="1"/>
          </p:nvPr>
        </p:nvSpPr>
        <p:spPr/>
        <p:txBody>
          <a:bodyPr/>
          <a:lstStyle/>
          <a:p>
            <a:r>
              <a:rPr lang="en-US" dirty="0"/>
              <a:t>We addressed estimating Individualized Continuous Treatment Effects by augmenting observational dataset with hallucinated outcomes for new treatments.</a:t>
            </a:r>
          </a:p>
          <a:p>
            <a:r>
              <a:rPr lang="en-US" dirty="0"/>
              <a:t> We devised two strategies for synthesizing pseudo targets.</a:t>
            </a:r>
          </a:p>
          <a:p>
            <a:r>
              <a:rPr lang="en-US" dirty="0"/>
              <a:t>Experiments on benchmark ICTE datasets showed statistically significant gains over other baselines. </a:t>
            </a:r>
          </a:p>
          <a:p>
            <a:r>
              <a:rPr lang="en-US" dirty="0"/>
              <a:t>In future, we would like to precisely characterize the cases under which GIKS is more likely to perform better than the factual model.</a:t>
            </a:r>
          </a:p>
        </p:txBody>
      </p:sp>
    </p:spTree>
    <p:extLst>
      <p:ext uri="{BB962C8B-B14F-4D97-AF65-F5344CB8AC3E}">
        <p14:creationId xmlns:p14="http://schemas.microsoft.com/office/powerpoint/2010/main" val="2342935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18AE-75E6-4A17-8D2E-7123759F2049}"/>
              </a:ext>
            </a:extLst>
          </p:cNvPr>
          <p:cNvSpPr>
            <a:spLocks noGrp="1"/>
          </p:cNvSpPr>
          <p:nvPr>
            <p:ph type="title"/>
          </p:nvPr>
        </p:nvSpPr>
        <p:spPr/>
        <p:txBody>
          <a:bodyPr/>
          <a:lstStyle/>
          <a:p>
            <a:r>
              <a:rPr lang="en-US" dirty="0"/>
              <a:t>But is Data Augmentation a good strategy?</a:t>
            </a:r>
          </a:p>
        </p:txBody>
      </p:sp>
      <p:sp>
        <p:nvSpPr>
          <p:cNvPr id="3" name="Content Placeholder 2">
            <a:extLst>
              <a:ext uri="{FF2B5EF4-FFF2-40B4-BE49-F238E27FC236}">
                <a16:creationId xmlns:a16="http://schemas.microsoft.com/office/drawing/2014/main" id="{B3553B5F-A5C1-416F-8620-6A0F8DAE6098}"/>
              </a:ext>
            </a:extLst>
          </p:cNvPr>
          <p:cNvSpPr>
            <a:spLocks noGrp="1"/>
          </p:cNvSpPr>
          <p:nvPr>
            <p:ph idx="1"/>
          </p:nvPr>
        </p:nvSpPr>
        <p:spPr/>
        <p:txBody>
          <a:bodyPr/>
          <a:lstStyle/>
          <a:p>
            <a:r>
              <a:rPr lang="en-US" dirty="0"/>
              <a:t>Sensitive to Hyperparameters</a:t>
            </a:r>
          </a:p>
          <a:p>
            <a:pPr lvl="1"/>
            <a:r>
              <a:rPr lang="en-US" dirty="0"/>
              <a:t>Deciding GI regime vs. GP regime</a:t>
            </a:r>
          </a:p>
          <a:p>
            <a:pPr lvl="1"/>
            <a:r>
              <a:rPr lang="en-US" dirty="0"/>
              <a:t>Kernel Hyperparameters</a:t>
            </a:r>
          </a:p>
          <a:p>
            <a:endParaRPr lang="en-US" dirty="0"/>
          </a:p>
          <a:p>
            <a:r>
              <a:rPr lang="en-US" dirty="0"/>
              <a:t>We took a step back, and thought even for binary treatments, there is a lot of gap to fill</a:t>
            </a:r>
          </a:p>
          <a:p>
            <a:pPr lvl="1"/>
            <a:r>
              <a:rPr lang="en-US" dirty="0"/>
              <a:t>Many, if not most, methods in literature are also too sensitive to hyperparameters</a:t>
            </a:r>
          </a:p>
        </p:txBody>
      </p:sp>
    </p:spTree>
    <p:extLst>
      <p:ext uri="{BB962C8B-B14F-4D97-AF65-F5344CB8AC3E}">
        <p14:creationId xmlns:p14="http://schemas.microsoft.com/office/powerpoint/2010/main" val="2970353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F75F-6256-4650-81C5-69AF5AAB8527}"/>
              </a:ext>
            </a:extLst>
          </p:cNvPr>
          <p:cNvSpPr>
            <a:spLocks noGrp="1"/>
          </p:cNvSpPr>
          <p:nvPr>
            <p:ph type="title"/>
          </p:nvPr>
        </p:nvSpPr>
        <p:spPr/>
        <p:txBody>
          <a:bodyPr/>
          <a:lstStyle/>
          <a:p>
            <a:r>
              <a:rPr lang="en-US" dirty="0"/>
              <a:t>Recipe 1: Meta Learners</a:t>
            </a:r>
          </a:p>
        </p:txBody>
      </p:sp>
      <p:pic>
        <p:nvPicPr>
          <p:cNvPr id="2050" name="Picture 2" descr="21 - Meta Learners — Causal Inference for the Brave and True">
            <a:extLst>
              <a:ext uri="{FF2B5EF4-FFF2-40B4-BE49-F238E27FC236}">
                <a16:creationId xmlns:a16="http://schemas.microsoft.com/office/drawing/2014/main" id="{E0A3231D-DEFF-43F2-AEEB-4DF05C521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840" y="1807210"/>
            <a:ext cx="6948211" cy="37409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AC51FD-D6A6-4FCC-B581-979329B4E5AB}"/>
              </a:ext>
            </a:extLst>
          </p:cNvPr>
          <p:cNvSpPr txBox="1"/>
          <p:nvPr/>
        </p:nvSpPr>
        <p:spPr>
          <a:xfrm>
            <a:off x="7579057" y="6556991"/>
            <a:ext cx="6096000" cy="246221"/>
          </a:xfrm>
          <a:prstGeom prst="rect">
            <a:avLst/>
          </a:prstGeom>
          <a:noFill/>
        </p:spPr>
        <p:txBody>
          <a:bodyPr wrap="square">
            <a:spAutoFit/>
          </a:bodyPr>
          <a:lstStyle/>
          <a:p>
            <a:r>
              <a:rPr lang="en-US" sz="1000" dirty="0"/>
              <a:t>https://matheusfacure.github.io/python-causality-handbook/21-Meta-Learners.html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20637C-A84F-4994-B8D3-27EB87F64B32}"/>
                  </a:ext>
                </a:extLst>
              </p:cNvPr>
              <p:cNvSpPr txBox="1"/>
              <p:nvPr/>
            </p:nvSpPr>
            <p:spPr>
              <a:xfrm>
                <a:off x="603315" y="5764490"/>
                <a:ext cx="3990901" cy="430887"/>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 </m:t>
                          </m:r>
                          <m:r>
                            <a:rPr lang="en-US" sz="2800" b="0" i="1" smtClean="0">
                              <a:latin typeface="Cambria Math" panose="02040503050406030204" pitchFamily="18" charset="0"/>
                            </a:rPr>
                            <m:t>𝑦</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𝑦</m:t>
                              </m:r>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𝑡</m:t>
                                  </m:r>
                                </m:e>
                              </m:d>
                            </m:e>
                          </m:d>
                        </m:e>
                        <m:sup>
                          <m:r>
                            <a:rPr lang="en-US" sz="2800" b="0" i="1" smtClean="0">
                              <a:latin typeface="Cambria Math" panose="02040503050406030204" pitchFamily="18" charset="0"/>
                            </a:rPr>
                            <m:t>2</m:t>
                          </m:r>
                        </m:sup>
                      </m:sSup>
                    </m:oMath>
                  </m:oMathPara>
                </a14:m>
                <a:endParaRPr lang="en-US" sz="2800" dirty="0"/>
              </a:p>
            </p:txBody>
          </p:sp>
        </mc:Choice>
        <mc:Fallback xmlns="">
          <p:sp>
            <p:nvSpPr>
              <p:cNvPr id="4" name="TextBox 3">
                <a:extLst>
                  <a:ext uri="{FF2B5EF4-FFF2-40B4-BE49-F238E27FC236}">
                    <a16:creationId xmlns:a16="http://schemas.microsoft.com/office/drawing/2014/main" id="{5920637C-A84F-4994-B8D3-27EB87F64B32}"/>
                  </a:ext>
                </a:extLst>
              </p:cNvPr>
              <p:cNvSpPr txBox="1">
                <a:spLocks noRot="1" noChangeAspect="1" noMove="1" noResize="1" noEditPoints="1" noAdjustHandles="1" noChangeArrowheads="1" noChangeShapeType="1" noTextEdit="1"/>
              </p:cNvSpPr>
              <p:nvPr/>
            </p:nvSpPr>
            <p:spPr>
              <a:xfrm>
                <a:off x="603315" y="5764490"/>
                <a:ext cx="3990901"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D25970-8CDD-416F-B568-DAE8FA5C2E3E}"/>
                  </a:ext>
                </a:extLst>
              </p:cNvPr>
              <p:cNvSpPr txBox="1"/>
              <p:nvPr/>
            </p:nvSpPr>
            <p:spPr>
              <a:xfrm>
                <a:off x="5915538" y="5764489"/>
                <a:ext cx="6276462" cy="430887"/>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 </m:t>
                          </m:r>
                          <m:r>
                            <a:rPr lang="en-US" sz="2800" b="0" i="1" smtClean="0">
                              <a:latin typeface="Cambria Math" panose="02040503050406030204" pitchFamily="18" charset="0"/>
                            </a:rPr>
                            <m:t>𝑦</m:t>
                          </m:r>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 1−</m:t>
                          </m:r>
                          <m:r>
                            <a:rPr lang="en-US" sz="2800" b="0" i="1" smtClean="0">
                              <a:latin typeface="Cambria Math" panose="02040503050406030204" pitchFamily="18" charset="0"/>
                            </a:rPr>
                            <m:t>𝑡</m:t>
                          </m:r>
                          <m:r>
                            <a:rPr lang="en-US" sz="2800" b="0" i="1" smtClean="0">
                              <a:latin typeface="Cambria Math" panose="02040503050406030204" pitchFamily="18" charset="0"/>
                            </a:rPr>
                            <m:t>)</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𝑦</m:t>
                                  </m:r>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e>
                              </m:d>
                              <m:r>
                                <a:rPr lang="en-US" sz="2800" b="0" i="1" smtClean="0">
                                  <a:latin typeface="Cambria Math" panose="02040503050406030204" pitchFamily="18" charset="0"/>
                                </a:rPr>
                                <m:t>−</m:t>
                              </m:r>
                              <m:r>
                                <a:rPr lang="en-US" sz="2800" b="0" i="1" smtClean="0">
                                  <a:latin typeface="Cambria Math" panose="02040503050406030204" pitchFamily="18" charset="0"/>
                                </a:rPr>
                                <m:t>𝜏</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e>
                          </m:d>
                        </m:e>
                        <m:sup>
                          <m:r>
                            <a:rPr lang="en-US" sz="2800" b="0" i="1" smtClean="0">
                              <a:latin typeface="Cambria Math" panose="02040503050406030204" pitchFamily="18" charset="0"/>
                            </a:rPr>
                            <m:t>2</m:t>
                          </m:r>
                        </m:sup>
                      </m:sSup>
                    </m:oMath>
                  </m:oMathPara>
                </a14:m>
                <a:endParaRPr lang="en-US" sz="2800" dirty="0"/>
              </a:p>
            </p:txBody>
          </p:sp>
        </mc:Choice>
        <mc:Fallback xmlns="">
          <p:sp>
            <p:nvSpPr>
              <p:cNvPr id="7" name="TextBox 6">
                <a:extLst>
                  <a:ext uri="{FF2B5EF4-FFF2-40B4-BE49-F238E27FC236}">
                    <a16:creationId xmlns:a16="http://schemas.microsoft.com/office/drawing/2014/main" id="{25D25970-8CDD-416F-B568-DAE8FA5C2E3E}"/>
                  </a:ext>
                </a:extLst>
              </p:cNvPr>
              <p:cNvSpPr txBox="1">
                <a:spLocks noRot="1" noChangeAspect="1" noMove="1" noResize="1" noEditPoints="1" noAdjustHandles="1" noChangeArrowheads="1" noChangeShapeType="1" noTextEdit="1"/>
              </p:cNvSpPr>
              <p:nvPr/>
            </p:nvSpPr>
            <p:spPr>
              <a:xfrm>
                <a:off x="5915538" y="5764489"/>
                <a:ext cx="6276462"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5">
                <a:extLst>
                  <a:ext uri="{FF2B5EF4-FFF2-40B4-BE49-F238E27FC236}">
                    <a16:creationId xmlns:a16="http://schemas.microsoft.com/office/drawing/2014/main" id="{CCB0A03C-159E-4FDC-B8A9-C22488B738D8}"/>
                  </a:ext>
                </a:extLst>
              </p:cNvPr>
              <p:cNvSpPr/>
              <p:nvPr/>
            </p:nvSpPr>
            <p:spPr>
              <a:xfrm>
                <a:off x="8427563" y="1404594"/>
                <a:ext cx="3365369" cy="2422688"/>
              </a:xfrm>
              <a:prstGeom prst="wedgeRectCallout">
                <a:avLst>
                  <a:gd name="adj1" fmla="val -53326"/>
                  <a:gd name="adj2" fmla="val 130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Second stage fits on predictions from the first stage.</a:t>
                </a:r>
              </a:p>
              <a:p>
                <a:pPr algn="ctr"/>
                <a:r>
                  <a:rPr lang="en-US" dirty="0"/>
                  <a:t>Errors are cascaded across the two stages rendering </a:t>
                </a:r>
                <a14:m>
                  <m:oMath xmlns:m="http://schemas.openxmlformats.org/officeDocument/2006/math">
                    <m:r>
                      <a:rPr lang="en-US" b="0" i="1" smtClean="0">
                        <a:latin typeface="Cambria Math" panose="02040503050406030204" pitchFamily="18" charset="0"/>
                      </a:rPr>
                      <m:t>𝜏</m:t>
                    </m:r>
                  </m:oMath>
                </a14:m>
                <a:r>
                  <a:rPr lang="en-US" dirty="0"/>
                  <a:t> suboptimal.</a:t>
                </a:r>
              </a:p>
            </p:txBody>
          </p:sp>
        </mc:Choice>
        <mc:Fallback xmlns="">
          <p:sp>
            <p:nvSpPr>
              <p:cNvPr id="6" name="Speech Bubble: Rectangle 5">
                <a:extLst>
                  <a:ext uri="{FF2B5EF4-FFF2-40B4-BE49-F238E27FC236}">
                    <a16:creationId xmlns:a16="http://schemas.microsoft.com/office/drawing/2014/main" id="{CCB0A03C-159E-4FDC-B8A9-C22488B738D8}"/>
                  </a:ext>
                </a:extLst>
              </p:cNvPr>
              <p:cNvSpPr>
                <a:spLocks noRot="1" noChangeAspect="1" noMove="1" noResize="1" noEditPoints="1" noAdjustHandles="1" noChangeArrowheads="1" noChangeShapeType="1" noTextEdit="1"/>
              </p:cNvSpPr>
              <p:nvPr/>
            </p:nvSpPr>
            <p:spPr>
              <a:xfrm>
                <a:off x="8427563" y="1404594"/>
                <a:ext cx="3365369" cy="2422688"/>
              </a:xfrm>
              <a:prstGeom prst="wedgeRectCallout">
                <a:avLst>
                  <a:gd name="adj1" fmla="val -53326"/>
                  <a:gd name="adj2" fmla="val 130593"/>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3251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D55E-9D69-4EDC-A319-3DCC693DE9D9}"/>
              </a:ext>
            </a:extLst>
          </p:cNvPr>
          <p:cNvSpPr>
            <a:spLocks noGrp="1"/>
          </p:cNvSpPr>
          <p:nvPr>
            <p:ph type="title"/>
          </p:nvPr>
        </p:nvSpPr>
        <p:spPr/>
        <p:txBody>
          <a:bodyPr/>
          <a:lstStyle/>
          <a:p>
            <a:r>
              <a:rPr lang="en-US" dirty="0"/>
              <a:t>Recipe 2: Representation Learners</a:t>
            </a:r>
          </a:p>
        </p:txBody>
      </p:sp>
      <p:sp>
        <p:nvSpPr>
          <p:cNvPr id="8" name="TextBox 7">
            <a:extLst>
              <a:ext uri="{FF2B5EF4-FFF2-40B4-BE49-F238E27FC236}">
                <a16:creationId xmlns:a16="http://schemas.microsoft.com/office/drawing/2014/main" id="{05895945-C487-4367-A791-D72134C28EC0}"/>
              </a:ext>
            </a:extLst>
          </p:cNvPr>
          <p:cNvSpPr txBox="1"/>
          <p:nvPr/>
        </p:nvSpPr>
        <p:spPr>
          <a:xfrm>
            <a:off x="6669205" y="6534581"/>
            <a:ext cx="5477303" cy="246221"/>
          </a:xfrm>
          <a:prstGeom prst="rect">
            <a:avLst/>
          </a:prstGeom>
          <a:noFill/>
        </p:spPr>
        <p:txBody>
          <a:bodyPr wrap="square">
            <a:spAutoFit/>
          </a:bodyPr>
          <a:lstStyle/>
          <a:p>
            <a:r>
              <a:rPr lang="en-US" sz="1000" dirty="0"/>
              <a:t>https://medium.com/mlearning-ai/quick-introduction-to-counterfactual-regression-cfr-382521eaef21</a:t>
            </a:r>
          </a:p>
        </p:txBody>
      </p:sp>
      <p:pic>
        <p:nvPicPr>
          <p:cNvPr id="3078" name="Picture 6" descr="Quick introduction to CounterFactual Regression (CFR) | by Masa Asami |  MLearning.ai | Medium">
            <a:extLst>
              <a:ext uri="{FF2B5EF4-FFF2-40B4-BE49-F238E27FC236}">
                <a16:creationId xmlns:a16="http://schemas.microsoft.com/office/drawing/2014/main" id="{910AA6D3-666A-4656-8770-7CEEA6850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471" y="2255633"/>
            <a:ext cx="9229058" cy="288047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4">
            <a:extLst>
              <a:ext uri="{FF2B5EF4-FFF2-40B4-BE49-F238E27FC236}">
                <a16:creationId xmlns:a16="http://schemas.microsoft.com/office/drawing/2014/main" id="{986327D2-017B-4FD6-9719-C21E185A4EF7}"/>
              </a:ext>
            </a:extLst>
          </p:cNvPr>
          <p:cNvSpPr/>
          <p:nvPr/>
        </p:nvSpPr>
        <p:spPr>
          <a:xfrm>
            <a:off x="2554663" y="5136107"/>
            <a:ext cx="2677215" cy="1550327"/>
          </a:xfrm>
          <a:prstGeom prst="wedgeRectCallout">
            <a:avLst>
              <a:gd name="adj1" fmla="val 201994"/>
              <a:gd name="adj2" fmla="val -1196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IPM can be:</a:t>
            </a:r>
          </a:p>
          <a:p>
            <a:pPr marL="342900" indent="-342900">
              <a:buAutoNum type="arabicPeriod"/>
            </a:pPr>
            <a:r>
              <a:rPr lang="en-US" dirty="0"/>
              <a:t>Wasserstein distance</a:t>
            </a:r>
          </a:p>
          <a:p>
            <a:pPr marL="342900" indent="-342900">
              <a:buAutoNum type="arabicPeriod"/>
            </a:pPr>
            <a:r>
              <a:rPr lang="en-US" dirty="0"/>
              <a:t>MMD</a:t>
            </a:r>
          </a:p>
          <a:p>
            <a:pPr marL="342900" indent="-342900">
              <a:buAutoNum type="arabicPeriod"/>
            </a:pPr>
            <a:r>
              <a:rPr lang="en-US" dirty="0"/>
              <a:t>HSIC </a:t>
            </a:r>
          </a:p>
          <a:p>
            <a:pPr marL="342900" indent="-342900">
              <a:buAutoNum type="arabicPeriod"/>
            </a:pPr>
            <a:r>
              <a:rPr lang="en-US" dirty="0"/>
              <a:t>Etc.</a:t>
            </a:r>
          </a:p>
        </p:txBody>
      </p:sp>
    </p:spTree>
    <p:extLst>
      <p:ext uri="{BB962C8B-B14F-4D97-AF65-F5344CB8AC3E}">
        <p14:creationId xmlns:p14="http://schemas.microsoft.com/office/powerpoint/2010/main" val="20705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32FB-D2C1-4972-9715-AF448CDF61C4}"/>
              </a:ext>
            </a:extLst>
          </p:cNvPr>
          <p:cNvSpPr>
            <a:spLocks noGrp="1"/>
          </p:cNvSpPr>
          <p:nvPr>
            <p:ph type="title"/>
          </p:nvPr>
        </p:nvSpPr>
        <p:spPr/>
        <p:txBody>
          <a:bodyPr/>
          <a:lstStyle/>
          <a:p>
            <a:r>
              <a:rPr lang="en-US" dirty="0"/>
              <a:t>Recipe 3: Matching Methods</a:t>
            </a:r>
          </a:p>
        </p:txBody>
      </p:sp>
      <p:pic>
        <p:nvPicPr>
          <p:cNvPr id="4100" name="Picture 4" descr="causality - Is Propensity Score Matching a &quot;MUST&quot; for Scientific Studies? -  Cross Validated">
            <a:extLst>
              <a:ext uri="{FF2B5EF4-FFF2-40B4-BE49-F238E27FC236}">
                <a16:creationId xmlns:a16="http://schemas.microsoft.com/office/drawing/2014/main" id="{D227CF21-72A3-4062-9367-0525719F40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61" t="1097" r="56133" b="-1830"/>
          <a:stretch/>
        </p:blipFill>
        <p:spPr bwMode="auto">
          <a:xfrm>
            <a:off x="-2840674" y="1791913"/>
            <a:ext cx="8508605" cy="37541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3633879-A057-4ACE-80AB-ABDFEEC39AA0}"/>
              </a:ext>
            </a:extLst>
          </p:cNvPr>
          <p:cNvSpPr txBox="1"/>
          <p:nvPr/>
        </p:nvSpPr>
        <p:spPr>
          <a:xfrm>
            <a:off x="8534787" y="6369764"/>
            <a:ext cx="6096772" cy="246221"/>
          </a:xfrm>
          <a:prstGeom prst="rect">
            <a:avLst/>
          </a:prstGeom>
          <a:noFill/>
        </p:spPr>
        <p:txBody>
          <a:bodyPr wrap="square">
            <a:spAutoFit/>
          </a:bodyPr>
          <a:lstStyle/>
          <a:p>
            <a:r>
              <a:rPr lang="en-US" sz="1000" dirty="0"/>
              <a:t>https://builtin.com/data-science/propensity-score-matching</a:t>
            </a:r>
          </a:p>
        </p:txBody>
      </p:sp>
      <p:sp>
        <p:nvSpPr>
          <p:cNvPr id="5" name="TextBox 4">
            <a:extLst>
              <a:ext uri="{FF2B5EF4-FFF2-40B4-BE49-F238E27FC236}">
                <a16:creationId xmlns:a16="http://schemas.microsoft.com/office/drawing/2014/main" id="{5E51975C-CF6B-43D9-9CE2-14662B7AF214}"/>
              </a:ext>
            </a:extLst>
          </p:cNvPr>
          <p:cNvSpPr txBox="1"/>
          <p:nvPr/>
        </p:nvSpPr>
        <p:spPr>
          <a:xfrm>
            <a:off x="6205852" y="3221287"/>
            <a:ext cx="5197192" cy="707886"/>
          </a:xfrm>
          <a:prstGeom prst="rect">
            <a:avLst/>
          </a:prstGeom>
          <a:noFill/>
        </p:spPr>
        <p:txBody>
          <a:bodyPr wrap="none" rtlCol="0">
            <a:spAutoFit/>
          </a:bodyPr>
          <a:lstStyle/>
          <a:p>
            <a:r>
              <a:rPr lang="en-US" sz="4000" b="1" dirty="0"/>
              <a:t>+ Counterfactual Losses</a:t>
            </a:r>
          </a:p>
        </p:txBody>
      </p:sp>
    </p:spTree>
    <p:extLst>
      <p:ext uri="{BB962C8B-B14F-4D97-AF65-F5344CB8AC3E}">
        <p14:creationId xmlns:p14="http://schemas.microsoft.com/office/powerpoint/2010/main" val="3774146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32FB-D2C1-4972-9715-AF448CDF61C4}"/>
              </a:ext>
            </a:extLst>
          </p:cNvPr>
          <p:cNvSpPr>
            <a:spLocks noGrp="1"/>
          </p:cNvSpPr>
          <p:nvPr>
            <p:ph type="title"/>
          </p:nvPr>
        </p:nvSpPr>
        <p:spPr/>
        <p:txBody>
          <a:bodyPr/>
          <a:lstStyle/>
          <a:p>
            <a:r>
              <a:rPr lang="en-US" dirty="0"/>
              <a:t>Our Recipe: </a:t>
            </a:r>
            <a:r>
              <a:rPr lang="en-US" dirty="0" err="1"/>
              <a:t>PairNet</a:t>
            </a:r>
            <a:endParaRPr lang="en-US" dirty="0"/>
          </a:p>
        </p:txBody>
      </p:sp>
      <p:pic>
        <p:nvPicPr>
          <p:cNvPr id="4100" name="Picture 4" descr="causality - Is Propensity Score Matching a &quot;MUST&quot; for Scientific Studies? -  Cross Validated">
            <a:extLst>
              <a:ext uri="{FF2B5EF4-FFF2-40B4-BE49-F238E27FC236}">
                <a16:creationId xmlns:a16="http://schemas.microsoft.com/office/drawing/2014/main" id="{D227CF21-72A3-4062-9367-0525719F40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61" t="1097" r="56133" b="-1830"/>
          <a:stretch/>
        </p:blipFill>
        <p:spPr bwMode="auto">
          <a:xfrm>
            <a:off x="-2367229" y="1842971"/>
            <a:ext cx="8508605" cy="37541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3633879-A057-4ACE-80AB-ABDFEEC39AA0}"/>
              </a:ext>
            </a:extLst>
          </p:cNvPr>
          <p:cNvSpPr txBox="1"/>
          <p:nvPr/>
        </p:nvSpPr>
        <p:spPr>
          <a:xfrm>
            <a:off x="8534787" y="6369764"/>
            <a:ext cx="6096772" cy="246221"/>
          </a:xfrm>
          <a:prstGeom prst="rect">
            <a:avLst/>
          </a:prstGeom>
          <a:noFill/>
        </p:spPr>
        <p:txBody>
          <a:bodyPr wrap="square">
            <a:spAutoFit/>
          </a:bodyPr>
          <a:lstStyle/>
          <a:p>
            <a:r>
              <a:rPr lang="en-US" sz="1000" dirty="0"/>
              <a:t>https://builtin.com/data-science/propensity-score-matching</a:t>
            </a:r>
          </a:p>
        </p:txBody>
      </p:sp>
      <p:sp>
        <p:nvSpPr>
          <p:cNvPr id="5" name="TextBox 4">
            <a:extLst>
              <a:ext uri="{FF2B5EF4-FFF2-40B4-BE49-F238E27FC236}">
                <a16:creationId xmlns:a16="http://schemas.microsoft.com/office/drawing/2014/main" id="{5E51975C-CF6B-43D9-9CE2-14662B7AF214}"/>
              </a:ext>
            </a:extLst>
          </p:cNvPr>
          <p:cNvSpPr txBox="1"/>
          <p:nvPr/>
        </p:nvSpPr>
        <p:spPr>
          <a:xfrm>
            <a:off x="6205852" y="3221287"/>
            <a:ext cx="3559372" cy="707886"/>
          </a:xfrm>
          <a:prstGeom prst="rect">
            <a:avLst/>
          </a:prstGeom>
          <a:noFill/>
        </p:spPr>
        <p:txBody>
          <a:bodyPr wrap="none" rtlCol="0">
            <a:spAutoFit/>
          </a:bodyPr>
          <a:lstStyle/>
          <a:p>
            <a:r>
              <a:rPr lang="en-US" sz="4000" b="1" dirty="0"/>
              <a:t>+ Factual Losses</a:t>
            </a:r>
          </a:p>
        </p:txBody>
      </p:sp>
      <p:sp>
        <p:nvSpPr>
          <p:cNvPr id="6" name="Rectangle 5">
            <a:extLst>
              <a:ext uri="{FF2B5EF4-FFF2-40B4-BE49-F238E27FC236}">
                <a16:creationId xmlns:a16="http://schemas.microsoft.com/office/drawing/2014/main" id="{3B680974-F0DE-46DE-82DA-031EE189B0D5}"/>
              </a:ext>
            </a:extLst>
          </p:cNvPr>
          <p:cNvSpPr/>
          <p:nvPr/>
        </p:nvSpPr>
        <p:spPr>
          <a:xfrm>
            <a:off x="10086680" y="565608"/>
            <a:ext cx="1743959" cy="6693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ICML-24</a:t>
            </a:r>
          </a:p>
        </p:txBody>
      </p:sp>
    </p:spTree>
    <p:extLst>
      <p:ext uri="{BB962C8B-B14F-4D97-AF65-F5344CB8AC3E}">
        <p14:creationId xmlns:p14="http://schemas.microsoft.com/office/powerpoint/2010/main" val="1758025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A253-4613-450D-AB83-21DA387525E4}"/>
              </a:ext>
            </a:extLst>
          </p:cNvPr>
          <p:cNvSpPr>
            <a:spLocks noGrp="1"/>
          </p:cNvSpPr>
          <p:nvPr>
            <p:ph type="title"/>
          </p:nvPr>
        </p:nvSpPr>
        <p:spPr/>
        <p:txBody>
          <a:bodyPr/>
          <a:lstStyle/>
          <a:p>
            <a:r>
              <a:rPr lang="en-US" dirty="0" err="1"/>
              <a:t>PairNet</a:t>
            </a:r>
            <a:r>
              <a:rPr lang="en-US" dirty="0"/>
              <a:t> is very Simple</a:t>
            </a:r>
          </a:p>
        </p:txBody>
      </p:sp>
      <p:pic>
        <p:nvPicPr>
          <p:cNvPr id="5" name="Picture 4">
            <a:extLst>
              <a:ext uri="{FF2B5EF4-FFF2-40B4-BE49-F238E27FC236}">
                <a16:creationId xmlns:a16="http://schemas.microsoft.com/office/drawing/2014/main" id="{E30ED1C5-B88B-4E43-87F3-77474A4B8F0D}"/>
              </a:ext>
            </a:extLst>
          </p:cNvPr>
          <p:cNvPicPr>
            <a:picLocks noChangeAspect="1"/>
          </p:cNvPicPr>
          <p:nvPr/>
        </p:nvPicPr>
        <p:blipFill>
          <a:blip r:embed="rId2"/>
          <a:stretch>
            <a:fillRect/>
          </a:stretch>
        </p:blipFill>
        <p:spPr>
          <a:xfrm>
            <a:off x="256442" y="1611202"/>
            <a:ext cx="6019844" cy="4181506"/>
          </a:xfrm>
          <a:prstGeom prst="rect">
            <a:avLst/>
          </a:prstGeom>
        </p:spPr>
      </p:pic>
      <p:grpSp>
        <p:nvGrpSpPr>
          <p:cNvPr id="13" name="Group 12">
            <a:extLst>
              <a:ext uri="{FF2B5EF4-FFF2-40B4-BE49-F238E27FC236}">
                <a16:creationId xmlns:a16="http://schemas.microsoft.com/office/drawing/2014/main" id="{7AECAAA8-7752-486E-90F7-6B8836E82A8E}"/>
              </a:ext>
            </a:extLst>
          </p:cNvPr>
          <p:cNvGrpSpPr/>
          <p:nvPr/>
        </p:nvGrpSpPr>
        <p:grpSpPr>
          <a:xfrm>
            <a:off x="6125052" y="3429000"/>
            <a:ext cx="6043834" cy="990913"/>
            <a:chOff x="6297027" y="3564947"/>
            <a:chExt cx="6043834" cy="990913"/>
          </a:xfrm>
          <a:solidFill>
            <a:schemeClr val="accent2">
              <a:lumMod val="40000"/>
              <a:lumOff val="60000"/>
            </a:schemeClr>
          </a:solidFill>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46323F5-802D-4FF8-A992-02A1311EC1EB}"/>
                    </a:ext>
                  </a:extLst>
                </p:cNvPr>
                <p:cNvSpPr txBox="1"/>
                <p:nvPr/>
              </p:nvSpPr>
              <p:spPr>
                <a:xfrm>
                  <a:off x="6297027" y="3981792"/>
                  <a:ext cx="6043834" cy="574068"/>
                </a:xfrm>
                <a:prstGeom prst="rect">
                  <a:avLst/>
                </a:prstGeom>
                <a:grpFill/>
              </p:spPr>
              <p:style>
                <a:lnRef idx="1">
                  <a:schemeClr val="accent4"/>
                </a:lnRef>
                <a:fillRef idx="2">
                  <a:schemeClr val="accent4"/>
                </a:fillRef>
                <a:effectRef idx="1">
                  <a:schemeClr val="accent4"/>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𝓛</m:t>
                            </m:r>
                          </m:e>
                          <m:sub>
                            <m:r>
                              <a:rPr lang="en-US" sz="2000" b="1" i="1" smtClean="0">
                                <a:latin typeface="Cambria Math" panose="02040503050406030204" pitchFamily="18" charset="0"/>
                              </a:rPr>
                              <m:t>𝑴</m:t>
                            </m:r>
                          </m:sub>
                        </m:sSub>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𝟒</m:t>
                            </m:r>
                            <m:r>
                              <a:rPr lang="en-US" sz="2000" b="1" i="1" smtClean="0">
                                <a:latin typeface="Cambria Math" panose="02040503050406030204" pitchFamily="18" charset="0"/>
                              </a:rPr>
                              <m:t>, </m:t>
                            </m:r>
                            <m:r>
                              <a:rPr lang="en-US" sz="2000" b="1" i="1" smtClean="0">
                                <a:latin typeface="Cambria Math" panose="02040503050406030204" pitchFamily="18" charset="0"/>
                              </a:rPr>
                              <m:t>𝟕</m:t>
                            </m:r>
                          </m:e>
                        </m:d>
                        <m:r>
                          <a:rPr lang="en-US" sz="2000" b="1" i="1" smtClean="0">
                            <a:latin typeface="Cambria Math" panose="02040503050406030204" pitchFamily="18" charset="0"/>
                          </a:rPr>
                          <m:t>=</m:t>
                        </m:r>
                        <m:sSup>
                          <m:sSupPr>
                            <m:ctrlPr>
                              <a:rPr lang="en-US" sz="2000" b="1" i="1" smtClean="0">
                                <a:latin typeface="Cambria Math" panose="02040503050406030204" pitchFamily="18" charset="0"/>
                              </a:rPr>
                            </m:ctrlPr>
                          </m:sSupPr>
                          <m:e>
                            <m:d>
                              <m:dPr>
                                <m:begChr m:val="["/>
                                <m:endChr m:val="]"/>
                                <m:ctrlPr>
                                  <a:rPr lang="en-US" sz="2000" b="1" i="1" smtClean="0">
                                    <a:latin typeface="Cambria Math" panose="02040503050406030204" pitchFamily="18" charset="0"/>
                                  </a:rPr>
                                </m:ctrlPr>
                              </m:dPr>
                              <m:e>
                                <m:sSup>
                                  <m:sSupPr>
                                    <m:ctrlPr>
                                      <a:rPr lang="en-US" sz="2000" b="1" i="1" smtClean="0">
                                        <a:latin typeface="Cambria Math" panose="02040503050406030204" pitchFamily="18" charset="0"/>
                                      </a:rPr>
                                    </m:ctrlPr>
                                  </m:sSupPr>
                                  <m:e>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𝟒</m:t>
                                            </m:r>
                                          </m:sub>
                                        </m:sSub>
                                        <m:r>
                                          <a:rPr lang="en-US" sz="2000" b="1" i="1" smtClean="0">
                                            <a:latin typeface="Cambria Math" panose="02040503050406030204" pitchFamily="18" charset="0"/>
                                          </a:rPr>
                                          <m:t>−</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𝒚</m:t>
                                            </m:r>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1" i="1" smtClean="0">
                                                        <a:latin typeface="Cambria Math" panose="02040503050406030204" pitchFamily="18" charset="0"/>
                                                      </a:rPr>
                                                      <m:t>𝟒</m:t>
                                                    </m:r>
                                                  </m:sub>
                                                </m:sSub>
                                                <m:r>
                                                  <a:rPr lang="en-US" sz="2000" b="1" i="1" smtClean="0">
                                                    <a:latin typeface="Cambria Math" panose="02040503050406030204" pitchFamily="18" charset="0"/>
                                                  </a:rPr>
                                                  <m:t>, </m:t>
                                                </m:r>
                                                <m:r>
                                                  <a:rPr lang="en-US" sz="2000" b="1" i="1" smtClean="0">
                                                    <a:latin typeface="Cambria Math" panose="02040503050406030204" pitchFamily="18" charset="0"/>
                                                  </a:rPr>
                                                  <m:t>𝒕</m:t>
                                                </m:r>
                                              </m:e>
                                            </m:d>
                                          </m:e>
                                        </m:acc>
                                      </m:e>
                                    </m:d>
                                  </m:e>
                                  <m:sup>
                                    <m:r>
                                      <a:rPr lang="en-US" sz="2000" b="1" i="1" smtClean="0">
                                        <a:latin typeface="Cambria Math" panose="02040503050406030204" pitchFamily="18" charset="0"/>
                                      </a:rPr>
                                      <m:t>𝟐</m:t>
                                    </m:r>
                                  </m:sup>
                                </m:sSup>
                                <m:r>
                                  <a:rPr lang="en-US" sz="2000" b="1" i="1" smtClean="0">
                                    <a:latin typeface="Cambria Math" panose="02040503050406030204" pitchFamily="18" charset="0"/>
                                  </a:rPr>
                                  <m:t>+</m:t>
                                </m:r>
                                <m:sSup>
                                  <m:sSupPr>
                                    <m:ctrlPr>
                                      <a:rPr lang="en-US" sz="2000" b="1" i="1">
                                        <a:latin typeface="Cambria Math" panose="02040503050406030204" pitchFamily="18" charset="0"/>
                                      </a:rPr>
                                    </m:ctrlPr>
                                  </m:sSupPr>
                                  <m:e>
                                    <m:d>
                                      <m:dPr>
                                        <m:ctrlPr>
                                          <a:rPr lang="en-US" sz="2000" b="1" i="1">
                                            <a:latin typeface="Cambria Math" panose="02040503050406030204" pitchFamily="18" charset="0"/>
                                          </a:rPr>
                                        </m:ctrlPr>
                                      </m:dPr>
                                      <m:e>
                                        <m:sSub>
                                          <m:sSubPr>
                                            <m:ctrlPr>
                                              <a:rPr lang="en-US" sz="2000" b="1" i="1">
                                                <a:latin typeface="Cambria Math" panose="02040503050406030204" pitchFamily="18" charset="0"/>
                                              </a:rPr>
                                            </m:ctrlPr>
                                          </m:sSubPr>
                                          <m:e>
                                            <m:r>
                                              <a:rPr lang="en-US" sz="2000" b="1" i="1">
                                                <a:latin typeface="Cambria Math" panose="02040503050406030204" pitchFamily="18" charset="0"/>
                                              </a:rPr>
                                              <m:t>𝒚</m:t>
                                            </m:r>
                                          </m:e>
                                          <m:sub>
                                            <m:r>
                                              <a:rPr lang="en-US" sz="2000" b="1" i="1" smtClean="0">
                                                <a:latin typeface="Cambria Math" panose="02040503050406030204" pitchFamily="18" charset="0"/>
                                              </a:rPr>
                                              <m:t>𝟕</m:t>
                                            </m:r>
                                          </m:sub>
                                        </m:sSub>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𝒚</m:t>
                                            </m:r>
                                            <m:d>
                                              <m:dPr>
                                                <m:ctrlPr>
                                                  <a:rPr lang="en-US" sz="2000" b="1" i="1">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𝟒</m:t>
                                                    </m:r>
                                                  </m:sub>
                                                </m:sSub>
                                                <m:r>
                                                  <a:rPr lang="en-US" sz="2000" b="1" i="1">
                                                    <a:latin typeface="Cambria Math" panose="02040503050406030204" pitchFamily="18" charset="0"/>
                                                  </a:rPr>
                                                  <m:t>, </m:t>
                                                </m:r>
                                                <m:r>
                                                  <a:rPr lang="en-US" sz="2000" b="1" i="1" smtClean="0">
                                                    <a:latin typeface="Cambria Math" panose="02040503050406030204" pitchFamily="18" charset="0"/>
                                                  </a:rPr>
                                                  <m:t>𝟏</m:t>
                                                </m:r>
                                                <m:r>
                                                  <a:rPr lang="en-US" sz="2000" b="1" i="1" smtClean="0">
                                                    <a:latin typeface="Cambria Math" panose="02040503050406030204" pitchFamily="18" charset="0"/>
                                                  </a:rPr>
                                                  <m:t>−</m:t>
                                                </m:r>
                                                <m:r>
                                                  <a:rPr lang="en-US" sz="2000" b="1" i="1">
                                                    <a:latin typeface="Cambria Math" panose="02040503050406030204" pitchFamily="18" charset="0"/>
                                                  </a:rPr>
                                                  <m:t>𝒕</m:t>
                                                </m:r>
                                              </m:e>
                                            </m:d>
                                          </m:e>
                                        </m:acc>
                                      </m:e>
                                    </m:d>
                                  </m:e>
                                  <m:sup>
                                    <m:r>
                                      <a:rPr lang="en-US" sz="2000" b="1" i="1">
                                        <a:latin typeface="Cambria Math" panose="02040503050406030204" pitchFamily="18" charset="0"/>
                                      </a:rPr>
                                      <m:t>𝟐</m:t>
                                    </m:r>
                                  </m:sup>
                                </m:sSup>
                              </m:e>
                            </m:d>
                          </m:e>
                          <m:sup/>
                        </m:sSup>
                      </m:oMath>
                    </m:oMathPara>
                  </a14:m>
                  <a:endParaRPr lang="en-US" sz="2000" b="1" dirty="0"/>
                </a:p>
              </p:txBody>
            </p:sp>
          </mc:Choice>
          <mc:Fallback xmlns="">
            <p:sp>
              <p:nvSpPr>
                <p:cNvPr id="8" name="TextBox 7">
                  <a:extLst>
                    <a:ext uri="{FF2B5EF4-FFF2-40B4-BE49-F238E27FC236}">
                      <a16:creationId xmlns:a16="http://schemas.microsoft.com/office/drawing/2014/main" id="{E46323F5-802D-4FF8-A992-02A1311EC1EB}"/>
                    </a:ext>
                  </a:extLst>
                </p:cNvPr>
                <p:cNvSpPr txBox="1">
                  <a:spLocks noRot="1" noChangeAspect="1" noMove="1" noResize="1" noEditPoints="1" noAdjustHandles="1" noChangeArrowheads="1" noChangeShapeType="1" noTextEdit="1"/>
                </p:cNvSpPr>
                <p:nvPr/>
              </p:nvSpPr>
              <p:spPr>
                <a:xfrm>
                  <a:off x="6297027" y="3981792"/>
                  <a:ext cx="6043834" cy="574068"/>
                </a:xfrm>
                <a:prstGeom prst="rect">
                  <a:avLst/>
                </a:prstGeom>
                <a:blipFill>
                  <a:blip r:embed="rId3"/>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90948FF-C7FD-441C-9F05-5BA4F6B54EC3}"/>
                </a:ext>
              </a:extLst>
            </p:cNvPr>
            <p:cNvSpPr/>
            <p:nvPr/>
          </p:nvSpPr>
          <p:spPr>
            <a:xfrm>
              <a:off x="6304567" y="3564947"/>
              <a:ext cx="2283252" cy="416845"/>
            </a:xfrm>
            <a:prstGeom prst="rect">
              <a:avLst/>
            </a:prstGeom>
            <a:grp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Matching Loss</a:t>
              </a:r>
            </a:p>
          </p:txBody>
        </p:sp>
      </p:grpSp>
      <p:grpSp>
        <p:nvGrpSpPr>
          <p:cNvPr id="12" name="Group 11">
            <a:extLst>
              <a:ext uri="{FF2B5EF4-FFF2-40B4-BE49-F238E27FC236}">
                <a16:creationId xmlns:a16="http://schemas.microsoft.com/office/drawing/2014/main" id="{B4F2E2CA-05AC-4623-A9AD-E1DAFDFA0018}"/>
              </a:ext>
            </a:extLst>
          </p:cNvPr>
          <p:cNvGrpSpPr/>
          <p:nvPr/>
        </p:nvGrpSpPr>
        <p:grpSpPr>
          <a:xfrm>
            <a:off x="6096000" y="5030624"/>
            <a:ext cx="5156283" cy="805346"/>
            <a:chOff x="6276286" y="2092050"/>
            <a:chExt cx="5156283" cy="805346"/>
          </a:xfrm>
          <a:solidFill>
            <a:schemeClr val="accent6">
              <a:lumMod val="40000"/>
              <a:lumOff val="60000"/>
            </a:schemeClr>
          </a:solidFill>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EB7145-440B-4C6A-94E6-EDFB6F72060B}"/>
                    </a:ext>
                  </a:extLst>
                </p:cNvPr>
                <p:cNvSpPr txBox="1"/>
                <p:nvPr/>
              </p:nvSpPr>
              <p:spPr>
                <a:xfrm>
                  <a:off x="6276286" y="2519920"/>
                  <a:ext cx="5156283" cy="377476"/>
                </a:xfrm>
                <a:prstGeom prst="rect">
                  <a:avLst/>
                </a:prstGeom>
                <a:grpFill/>
              </p:spPr>
              <p:style>
                <a:lnRef idx="1">
                  <a:schemeClr val="accent4"/>
                </a:lnRef>
                <a:fillRef idx="2">
                  <a:schemeClr val="accent4"/>
                </a:fillRef>
                <a:effectRef idx="1">
                  <a:schemeClr val="accent4"/>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𝓛</m:t>
                            </m:r>
                          </m:e>
                          <m:sub>
                            <m:r>
                              <a:rPr lang="en-US" b="1" i="1" smtClean="0">
                                <a:latin typeface="Cambria Math" panose="02040503050406030204" pitchFamily="18" charset="0"/>
                              </a:rPr>
                              <m:t>𝑷</m:t>
                            </m:r>
                          </m:sub>
                        </m:sSub>
                        <m:d>
                          <m:dPr>
                            <m:ctrlPr>
                              <a:rPr lang="en-US" b="1" i="1" smtClean="0">
                                <a:latin typeface="Cambria Math" panose="02040503050406030204" pitchFamily="18" charset="0"/>
                              </a:rPr>
                            </m:ctrlPr>
                          </m:dPr>
                          <m:e>
                            <m:r>
                              <a:rPr lang="en-US" b="1" i="1" smtClean="0">
                                <a:latin typeface="Cambria Math" panose="02040503050406030204" pitchFamily="18" charset="0"/>
                              </a:rPr>
                              <m:t>𝟒</m:t>
                            </m:r>
                            <m:r>
                              <a:rPr lang="en-US" b="1" i="1" smtClean="0">
                                <a:latin typeface="Cambria Math" panose="02040503050406030204" pitchFamily="18" charset="0"/>
                              </a:rPr>
                              <m:t>, </m:t>
                            </m:r>
                            <m:r>
                              <a:rPr lang="en-US" b="1" i="1" smtClean="0">
                                <a:latin typeface="Cambria Math" panose="02040503050406030204" pitchFamily="18" charset="0"/>
                              </a:rPr>
                              <m:t>𝟕</m:t>
                            </m:r>
                          </m:e>
                        </m:d>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d>
                              <m:dPr>
                                <m:begChr m:val="["/>
                                <m:endChr m:val="]"/>
                                <m:ctrlPr>
                                  <a:rPr lang="en-US" b="1" i="1" smtClean="0">
                                    <a:latin typeface="Cambria Math" panose="02040503050406030204" pitchFamily="18" charset="0"/>
                                  </a:rPr>
                                </m:ctrlPr>
                              </m:dPr>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𝟒</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𝟕</m:t>
                                        </m:r>
                                      </m:sub>
                                    </m:sSub>
                                  </m:e>
                                </m:d>
                                <m:r>
                                  <a:rPr lang="en-US" b="1" i="1" smtClean="0">
                                    <a:latin typeface="Cambria Math" panose="02040503050406030204" pitchFamily="18" charset="0"/>
                                  </a:rPr>
                                  <m:t>−</m:t>
                                </m:r>
                                <m:d>
                                  <m:dPr>
                                    <m:ctrlPr>
                                      <a:rPr lang="en-US" b="1" i="1" smtClean="0">
                                        <a:latin typeface="Cambria Math" panose="02040503050406030204" pitchFamily="18" charset="0"/>
                                      </a:rPr>
                                    </m:ctrlPr>
                                  </m:d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𝒚</m:t>
                                        </m:r>
                                        <m:r>
                                          <a:rPr lang="en-US" b="1" i="1" smtClean="0">
                                            <a:latin typeface="Cambria Math" panose="02040503050406030204" pitchFamily="18" charset="0"/>
                                          </a:rPr>
                                          <m:t>(</m:t>
                                        </m:r>
                                        <m:r>
                                          <a:rPr lang="en-US" b="1" i="1" smtClean="0">
                                            <a:latin typeface="Cambria Math" panose="02040503050406030204" pitchFamily="18" charset="0"/>
                                          </a:rPr>
                                          <m:t>𝒙</m:t>
                                        </m:r>
                                        <m:sSub>
                                          <m:sSubPr>
                                            <m:ctrlPr>
                                              <a:rPr lang="en-US" b="1" i="1" smtClean="0">
                                                <a:latin typeface="Cambria Math" panose="02040503050406030204" pitchFamily="18" charset="0"/>
                                              </a:rPr>
                                            </m:ctrlPr>
                                          </m:sSubPr>
                                          <m:e>
                                            <m:r>
                                              <a:rPr lang="en-US" b="1" i="1" smtClean="0">
                                                <a:latin typeface="Cambria Math" panose="02040503050406030204" pitchFamily="18" charset="0"/>
                                              </a:rPr>
                                              <m:t>,</m:t>
                                            </m:r>
                                          </m:e>
                                          <m:sub>
                                            <m:r>
                                              <a:rPr lang="en-US" b="1" i="1" smtClean="0">
                                                <a:latin typeface="Cambria Math" panose="02040503050406030204" pitchFamily="18" charset="0"/>
                                              </a:rPr>
                                              <m:t>𝟒</m:t>
                                            </m:r>
                                          </m:sub>
                                        </m:sSub>
                                        <m:r>
                                          <a:rPr lang="en-US" b="1" i="1" smtClean="0">
                                            <a:latin typeface="Cambria Math" panose="02040503050406030204" pitchFamily="18" charset="0"/>
                                          </a:rPr>
                                          <m:t> </m:t>
                                        </m:r>
                                        <m:r>
                                          <a:rPr lang="en-US" b="1" i="1" smtClean="0">
                                            <a:latin typeface="Cambria Math" panose="02040503050406030204" pitchFamily="18" charset="0"/>
                                          </a:rPr>
                                          <m:t>𝒕</m:t>
                                        </m:r>
                                        <m:r>
                                          <a:rPr lang="en-US" b="1" i="1" smtClean="0">
                                            <a:latin typeface="Cambria Math" panose="02040503050406030204" pitchFamily="18" charset="0"/>
                                          </a:rPr>
                                          <m:t>)</m:t>
                                        </m:r>
                                      </m:e>
                                    </m:acc>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𝒚</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𝟕</m:t>
                                            </m:r>
                                          </m:sub>
                                        </m:sSub>
                                        <m:r>
                                          <a:rPr lang="en-US" b="1" i="1" smtClean="0">
                                            <a:latin typeface="Cambria Math" panose="02040503050406030204" pitchFamily="18" charset="0"/>
                                          </a:rPr>
                                          <m:t>, </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𝒕</m:t>
                                        </m:r>
                                        <m:r>
                                          <a:rPr lang="en-US" b="1" i="1" smtClean="0">
                                            <a:latin typeface="Cambria Math" panose="02040503050406030204" pitchFamily="18" charset="0"/>
                                          </a:rPr>
                                          <m:t>)</m:t>
                                        </m:r>
                                      </m:e>
                                    </m:acc>
                                  </m:e>
                                </m:d>
                              </m:e>
                            </m:d>
                          </m:e>
                          <m:sup>
                            <m:r>
                              <a:rPr lang="en-US" b="1" i="1" smtClean="0">
                                <a:latin typeface="Cambria Math" panose="02040503050406030204" pitchFamily="18" charset="0"/>
                              </a:rPr>
                              <m:t>𝟐</m:t>
                            </m:r>
                          </m:sup>
                        </m:sSup>
                      </m:oMath>
                    </m:oMathPara>
                  </a14:m>
                  <a:endParaRPr lang="en-US" b="1" dirty="0"/>
                </a:p>
              </p:txBody>
            </p:sp>
          </mc:Choice>
          <mc:Fallback xmlns="">
            <p:sp>
              <p:nvSpPr>
                <p:cNvPr id="6" name="TextBox 5">
                  <a:extLst>
                    <a:ext uri="{FF2B5EF4-FFF2-40B4-BE49-F238E27FC236}">
                      <a16:creationId xmlns:a16="http://schemas.microsoft.com/office/drawing/2014/main" id="{EBEB7145-440B-4C6A-94E6-EDFB6F72060B}"/>
                    </a:ext>
                  </a:extLst>
                </p:cNvPr>
                <p:cNvSpPr txBox="1">
                  <a:spLocks noRot="1" noChangeAspect="1" noMove="1" noResize="1" noEditPoints="1" noAdjustHandles="1" noChangeArrowheads="1" noChangeShapeType="1" noTextEdit="1"/>
                </p:cNvSpPr>
                <p:nvPr/>
              </p:nvSpPr>
              <p:spPr>
                <a:xfrm>
                  <a:off x="6276286" y="2519920"/>
                  <a:ext cx="5156283" cy="377476"/>
                </a:xfrm>
                <a:prstGeom prst="rect">
                  <a:avLst/>
                </a:prstGeom>
                <a:blipFill>
                  <a:blip r:embed="rId4"/>
                  <a:stretch>
                    <a:fillRect l="-590" r="-11688" b="-19048"/>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5F56BA33-A971-4353-BE6D-3F1EF3B2EB64}"/>
                </a:ext>
              </a:extLst>
            </p:cNvPr>
            <p:cNvSpPr/>
            <p:nvPr/>
          </p:nvSpPr>
          <p:spPr>
            <a:xfrm>
              <a:off x="6276286" y="2092050"/>
              <a:ext cx="2283252" cy="416845"/>
            </a:xfrm>
            <a:prstGeom prst="rect">
              <a:avLst/>
            </a:prstGeom>
            <a:grp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Pair Loss</a:t>
              </a:r>
            </a:p>
          </p:txBody>
        </p:sp>
      </p:grpSp>
      <p:grpSp>
        <p:nvGrpSpPr>
          <p:cNvPr id="4" name="Group 3">
            <a:extLst>
              <a:ext uri="{FF2B5EF4-FFF2-40B4-BE49-F238E27FC236}">
                <a16:creationId xmlns:a16="http://schemas.microsoft.com/office/drawing/2014/main" id="{36B9A64F-A3EC-4B34-AE85-36C9E3B112A4}"/>
              </a:ext>
            </a:extLst>
          </p:cNvPr>
          <p:cNvGrpSpPr/>
          <p:nvPr/>
        </p:nvGrpSpPr>
        <p:grpSpPr>
          <a:xfrm>
            <a:off x="6117512" y="1938957"/>
            <a:ext cx="2636208" cy="797362"/>
            <a:chOff x="6297027" y="1227101"/>
            <a:chExt cx="2636208" cy="797362"/>
          </a:xfrm>
          <a:solidFill>
            <a:srgbClr val="FFFF00"/>
          </a:solidFill>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EBC9529-0F0B-4A1B-905B-C40D2E0EB56D}"/>
                    </a:ext>
                  </a:extLst>
                </p:cNvPr>
                <p:cNvSpPr txBox="1"/>
                <p:nvPr/>
              </p:nvSpPr>
              <p:spPr>
                <a:xfrm>
                  <a:off x="6304567" y="1646987"/>
                  <a:ext cx="2628668" cy="377476"/>
                </a:xfrm>
                <a:prstGeom prst="rect">
                  <a:avLst/>
                </a:prstGeom>
                <a:grpFill/>
              </p:spPr>
              <p:style>
                <a:lnRef idx="1">
                  <a:schemeClr val="accent4"/>
                </a:lnRef>
                <a:fillRef idx="2">
                  <a:schemeClr val="accent4"/>
                </a:fillRef>
                <a:effectRef idx="1">
                  <a:schemeClr val="accent4"/>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𝓛</m:t>
                            </m:r>
                          </m:e>
                          <m:sub>
                            <m:r>
                              <a:rPr lang="en-US" b="1" i="1" smtClean="0">
                                <a:latin typeface="Cambria Math" panose="02040503050406030204" pitchFamily="18" charset="0"/>
                              </a:rPr>
                              <m:t>𝑭</m:t>
                            </m:r>
                          </m:sub>
                        </m:sSub>
                        <m:d>
                          <m:dPr>
                            <m:ctrlPr>
                              <a:rPr lang="en-US" b="1" i="1" smtClean="0">
                                <a:latin typeface="Cambria Math" panose="02040503050406030204" pitchFamily="18" charset="0"/>
                              </a:rPr>
                            </m:ctrlPr>
                          </m:dPr>
                          <m:e>
                            <m:r>
                              <a:rPr lang="en-US" b="1" i="1" smtClean="0">
                                <a:latin typeface="Cambria Math" panose="02040503050406030204" pitchFamily="18" charset="0"/>
                              </a:rPr>
                              <m:t>𝟒</m:t>
                            </m:r>
                          </m:e>
                        </m:d>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d>
                              <m:dPr>
                                <m:begChr m:val="["/>
                                <m:end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𝟒</m:t>
                                    </m:r>
                                  </m:sub>
                                </m:sSub>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𝒚</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𝟒</m:t>
                                        </m:r>
                                      </m:sub>
                                    </m:sSub>
                                    <m:r>
                                      <a:rPr lang="en-US" b="1" i="1" smtClean="0">
                                        <a:latin typeface="Cambria Math" panose="02040503050406030204" pitchFamily="18" charset="0"/>
                                      </a:rPr>
                                      <m:t>, </m:t>
                                    </m:r>
                                    <m:r>
                                      <a:rPr lang="en-US" b="1" i="1" smtClean="0">
                                        <a:latin typeface="Cambria Math" panose="02040503050406030204" pitchFamily="18" charset="0"/>
                                      </a:rPr>
                                      <m:t>𝒕</m:t>
                                    </m:r>
                                    <m:r>
                                      <a:rPr lang="en-US" b="1" i="1" smtClean="0">
                                        <a:latin typeface="Cambria Math" panose="02040503050406030204" pitchFamily="18" charset="0"/>
                                      </a:rPr>
                                      <m:t> )</m:t>
                                    </m:r>
                                  </m:e>
                                </m:acc>
                              </m:e>
                            </m:d>
                          </m:e>
                          <m:sup>
                            <m:r>
                              <a:rPr lang="en-US" b="1" i="1" smtClean="0">
                                <a:latin typeface="Cambria Math" panose="02040503050406030204" pitchFamily="18" charset="0"/>
                              </a:rPr>
                              <m:t>𝟐</m:t>
                            </m:r>
                          </m:sup>
                        </m:sSup>
                      </m:oMath>
                    </m:oMathPara>
                  </a14:m>
                  <a:endParaRPr lang="en-US" b="1" dirty="0"/>
                </a:p>
              </p:txBody>
            </p:sp>
          </mc:Choice>
          <mc:Fallback xmlns="">
            <p:sp>
              <p:nvSpPr>
                <p:cNvPr id="9" name="TextBox 8">
                  <a:extLst>
                    <a:ext uri="{FF2B5EF4-FFF2-40B4-BE49-F238E27FC236}">
                      <a16:creationId xmlns:a16="http://schemas.microsoft.com/office/drawing/2014/main" id="{5EBC9529-0F0B-4A1B-905B-C40D2E0EB56D}"/>
                    </a:ext>
                  </a:extLst>
                </p:cNvPr>
                <p:cNvSpPr txBox="1">
                  <a:spLocks noRot="1" noChangeAspect="1" noMove="1" noResize="1" noEditPoints="1" noAdjustHandles="1" noChangeArrowheads="1" noChangeShapeType="1" noTextEdit="1"/>
                </p:cNvSpPr>
                <p:nvPr/>
              </p:nvSpPr>
              <p:spPr>
                <a:xfrm>
                  <a:off x="6304567" y="1646987"/>
                  <a:ext cx="2628668" cy="377476"/>
                </a:xfrm>
                <a:prstGeom prst="rect">
                  <a:avLst/>
                </a:prstGeom>
                <a:blipFill>
                  <a:blip r:embed="rId5"/>
                  <a:stretch>
                    <a:fillRect l="-463" r="-32870" b="-19048"/>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C79CABA0-719C-4205-A6C5-5411BAA88051}"/>
                </a:ext>
              </a:extLst>
            </p:cNvPr>
            <p:cNvSpPr/>
            <p:nvPr/>
          </p:nvSpPr>
          <p:spPr>
            <a:xfrm>
              <a:off x="6297027" y="1227101"/>
              <a:ext cx="2283252" cy="416845"/>
            </a:xfrm>
            <a:prstGeom prst="rect">
              <a:avLst/>
            </a:prstGeom>
            <a:grp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Factual Loss</a:t>
              </a:r>
            </a:p>
          </p:txBody>
        </p:sp>
      </p:grpSp>
    </p:spTree>
    <p:extLst>
      <p:ext uri="{BB962C8B-B14F-4D97-AF65-F5344CB8AC3E}">
        <p14:creationId xmlns:p14="http://schemas.microsoft.com/office/powerpoint/2010/main" val="214120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0938-8DD5-46FD-8935-12B07373D939}"/>
              </a:ext>
            </a:extLst>
          </p:cNvPr>
          <p:cNvSpPr>
            <a:spLocks noGrp="1"/>
          </p:cNvSpPr>
          <p:nvPr>
            <p:ph type="title"/>
          </p:nvPr>
        </p:nvSpPr>
        <p:spPr/>
        <p:txBody>
          <a:bodyPr/>
          <a:lstStyle/>
          <a:p>
            <a:r>
              <a:rPr lang="en-US" dirty="0" err="1"/>
              <a:t>PairNet</a:t>
            </a:r>
            <a:r>
              <a:rPr lang="en-US" dirty="0"/>
              <a:t> Loss</a:t>
            </a:r>
          </a:p>
        </p:txBody>
      </p:sp>
      <p:pic>
        <p:nvPicPr>
          <p:cNvPr id="5" name="Picture 4">
            <a:extLst>
              <a:ext uri="{FF2B5EF4-FFF2-40B4-BE49-F238E27FC236}">
                <a16:creationId xmlns:a16="http://schemas.microsoft.com/office/drawing/2014/main" id="{E1499C50-B0CD-4B60-90CE-51D603147C53}"/>
              </a:ext>
            </a:extLst>
          </p:cNvPr>
          <p:cNvPicPr>
            <a:picLocks noChangeAspect="1"/>
          </p:cNvPicPr>
          <p:nvPr/>
        </p:nvPicPr>
        <p:blipFill>
          <a:blip r:embed="rId2"/>
          <a:stretch>
            <a:fillRect/>
          </a:stretch>
        </p:blipFill>
        <p:spPr>
          <a:xfrm>
            <a:off x="3186091" y="2652707"/>
            <a:ext cx="5819818" cy="1552586"/>
          </a:xfrm>
          <a:prstGeom prst="rect">
            <a:avLst/>
          </a:prstGeom>
        </p:spPr>
      </p:pic>
    </p:spTree>
    <p:extLst>
      <p:ext uri="{BB962C8B-B14F-4D97-AF65-F5344CB8AC3E}">
        <p14:creationId xmlns:p14="http://schemas.microsoft.com/office/powerpoint/2010/main" val="202670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D702-0C0A-4AE0-9CF6-1E6285671AC9}"/>
              </a:ext>
            </a:extLst>
          </p:cNvPr>
          <p:cNvSpPr>
            <a:spLocks noGrp="1"/>
          </p:cNvSpPr>
          <p:nvPr>
            <p:ph type="title"/>
          </p:nvPr>
        </p:nvSpPr>
        <p:spPr/>
        <p:txBody>
          <a:bodyPr/>
          <a:lstStyle/>
          <a:p>
            <a:r>
              <a:rPr lang="en-US" dirty="0"/>
              <a:t>Creating Counterfactuals</a:t>
            </a:r>
          </a:p>
        </p:txBody>
      </p:sp>
      <p:sp>
        <p:nvSpPr>
          <p:cNvPr id="3" name="Content Placeholder 2">
            <a:extLst>
              <a:ext uri="{FF2B5EF4-FFF2-40B4-BE49-F238E27FC236}">
                <a16:creationId xmlns:a16="http://schemas.microsoft.com/office/drawing/2014/main" id="{45489EBF-8829-4876-A3C7-1063495B1A25}"/>
              </a:ext>
            </a:extLst>
          </p:cNvPr>
          <p:cNvSpPr>
            <a:spLocks noGrp="1"/>
          </p:cNvSpPr>
          <p:nvPr>
            <p:ph idx="1"/>
          </p:nvPr>
        </p:nvSpPr>
        <p:spPr/>
        <p:txBody>
          <a:bodyPr/>
          <a:lstStyle/>
          <a:p>
            <a:pPr marL="514350" indent="-514350">
              <a:buAutoNum type="arabicPeriod"/>
            </a:pPr>
            <a:r>
              <a:rPr lang="en-US" dirty="0"/>
              <a:t>Abduction</a:t>
            </a:r>
          </a:p>
          <a:p>
            <a:pPr marL="514350" indent="-514350">
              <a:buAutoNum type="arabicPeriod"/>
            </a:pPr>
            <a:r>
              <a:rPr lang="en-US" dirty="0"/>
              <a:t>Action</a:t>
            </a:r>
          </a:p>
          <a:p>
            <a:pPr marL="514350" indent="-514350">
              <a:buAutoNum type="arabicPeriod"/>
            </a:pPr>
            <a:r>
              <a:rPr lang="en-US" dirty="0"/>
              <a:t>Prediction</a:t>
            </a:r>
          </a:p>
        </p:txBody>
      </p:sp>
    </p:spTree>
    <p:extLst>
      <p:ext uri="{BB962C8B-B14F-4D97-AF65-F5344CB8AC3E}">
        <p14:creationId xmlns:p14="http://schemas.microsoft.com/office/powerpoint/2010/main" val="3239961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CD1A-8CFF-4449-B4DB-E609C7CAE1D5}"/>
              </a:ext>
            </a:extLst>
          </p:cNvPr>
          <p:cNvSpPr>
            <a:spLocks noGrp="1"/>
          </p:cNvSpPr>
          <p:nvPr>
            <p:ph type="title"/>
          </p:nvPr>
        </p:nvSpPr>
        <p:spPr/>
        <p:txBody>
          <a:bodyPr/>
          <a:lstStyle/>
          <a:p>
            <a:r>
              <a:rPr lang="en-US" dirty="0"/>
              <a:t>Why should </a:t>
            </a:r>
            <a:r>
              <a:rPr lang="en-US" dirty="0" err="1"/>
              <a:t>PairNet</a:t>
            </a:r>
            <a:r>
              <a:rPr lang="en-US" dirty="0"/>
              <a:t> work?</a:t>
            </a:r>
          </a:p>
        </p:txBody>
      </p:sp>
      <p:pic>
        <p:nvPicPr>
          <p:cNvPr id="5" name="Picture 4">
            <a:extLst>
              <a:ext uri="{FF2B5EF4-FFF2-40B4-BE49-F238E27FC236}">
                <a16:creationId xmlns:a16="http://schemas.microsoft.com/office/drawing/2014/main" id="{BBA5E88D-77D1-48E1-9E4F-08F55EC7EA7B}"/>
              </a:ext>
            </a:extLst>
          </p:cNvPr>
          <p:cNvPicPr>
            <a:picLocks noChangeAspect="1"/>
          </p:cNvPicPr>
          <p:nvPr/>
        </p:nvPicPr>
        <p:blipFill>
          <a:blip r:embed="rId2"/>
          <a:stretch>
            <a:fillRect/>
          </a:stretch>
        </p:blipFill>
        <p:spPr>
          <a:xfrm>
            <a:off x="295831" y="3063273"/>
            <a:ext cx="4039608" cy="2711671"/>
          </a:xfrm>
          <a:prstGeom prst="rect">
            <a:avLst/>
          </a:prstGeom>
        </p:spPr>
      </p:pic>
      <p:sp>
        <p:nvSpPr>
          <p:cNvPr id="6" name="TextBox 5">
            <a:extLst>
              <a:ext uri="{FF2B5EF4-FFF2-40B4-BE49-F238E27FC236}">
                <a16:creationId xmlns:a16="http://schemas.microsoft.com/office/drawing/2014/main" id="{ABB6DD72-9F05-4D24-9D24-A9D1C6C0E303}"/>
              </a:ext>
            </a:extLst>
          </p:cNvPr>
          <p:cNvSpPr txBox="1"/>
          <p:nvPr/>
        </p:nvSpPr>
        <p:spPr>
          <a:xfrm>
            <a:off x="482222" y="1528550"/>
            <a:ext cx="3671247"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a:t>We sampled many such functions and computed the following:</a:t>
            </a:r>
          </a:p>
          <a:p>
            <a:pPr marL="342900" indent="-342900">
              <a:buAutoNum type="arabicPeriod"/>
            </a:pPr>
            <a:r>
              <a:rPr lang="en-US" dirty="0"/>
              <a:t>ITE Error</a:t>
            </a:r>
          </a:p>
          <a:p>
            <a:pPr marL="342900" indent="-342900">
              <a:buAutoNum type="arabicPeriod"/>
            </a:pPr>
            <a:r>
              <a:rPr lang="en-US" dirty="0"/>
              <a:t>Factual Loss</a:t>
            </a:r>
          </a:p>
          <a:p>
            <a:pPr marL="342900" indent="-342900">
              <a:buAutoNum type="arabicPeriod"/>
            </a:pPr>
            <a:r>
              <a:rPr lang="en-US" dirty="0"/>
              <a:t>Pair Loss</a:t>
            </a:r>
          </a:p>
        </p:txBody>
      </p:sp>
      <p:pic>
        <p:nvPicPr>
          <p:cNvPr id="8" name="Picture 7">
            <a:extLst>
              <a:ext uri="{FF2B5EF4-FFF2-40B4-BE49-F238E27FC236}">
                <a16:creationId xmlns:a16="http://schemas.microsoft.com/office/drawing/2014/main" id="{E48279DB-97B8-4725-87A0-8E076BC93476}"/>
              </a:ext>
            </a:extLst>
          </p:cNvPr>
          <p:cNvPicPr>
            <a:picLocks noChangeAspect="1"/>
          </p:cNvPicPr>
          <p:nvPr/>
        </p:nvPicPr>
        <p:blipFill>
          <a:blip r:embed="rId3"/>
          <a:stretch>
            <a:fillRect/>
          </a:stretch>
        </p:blipFill>
        <p:spPr>
          <a:xfrm>
            <a:off x="5663949" y="3062833"/>
            <a:ext cx="3693081" cy="2652005"/>
          </a:xfrm>
          <a:prstGeom prst="rect">
            <a:avLst/>
          </a:prstGeom>
        </p:spPr>
      </p:pic>
      <p:sp>
        <p:nvSpPr>
          <p:cNvPr id="9" name="TextBox 8">
            <a:extLst>
              <a:ext uri="{FF2B5EF4-FFF2-40B4-BE49-F238E27FC236}">
                <a16:creationId xmlns:a16="http://schemas.microsoft.com/office/drawing/2014/main" id="{D3DA9516-0FD2-4627-8296-1FBB57473373}"/>
              </a:ext>
            </a:extLst>
          </p:cNvPr>
          <p:cNvSpPr txBox="1"/>
          <p:nvPr/>
        </p:nvSpPr>
        <p:spPr>
          <a:xfrm>
            <a:off x="5280306" y="1690688"/>
            <a:ext cx="4869079"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err="1"/>
              <a:t>PairNet</a:t>
            </a:r>
            <a:r>
              <a:rPr lang="en-US" dirty="0"/>
              <a:t> Loss is more correlated with the ITE Error.</a:t>
            </a:r>
          </a:p>
          <a:p>
            <a:endParaRPr lang="en-US" dirty="0"/>
          </a:p>
          <a:p>
            <a:endParaRPr lang="en-US" dirty="0"/>
          </a:p>
          <a:p>
            <a:endParaRPr lang="en-US" dirty="0"/>
          </a:p>
        </p:txBody>
      </p:sp>
      <p:graphicFrame>
        <p:nvGraphicFramePr>
          <p:cNvPr id="10" name="Table 10">
            <a:extLst>
              <a:ext uri="{FF2B5EF4-FFF2-40B4-BE49-F238E27FC236}">
                <a16:creationId xmlns:a16="http://schemas.microsoft.com/office/drawing/2014/main" id="{A0DF16A5-7ABF-4E66-B0AB-A1E2F8D81AD6}"/>
              </a:ext>
            </a:extLst>
          </p:cNvPr>
          <p:cNvGraphicFramePr>
            <a:graphicFrameLocks noGrp="1"/>
          </p:cNvGraphicFramePr>
          <p:nvPr/>
        </p:nvGraphicFramePr>
        <p:xfrm>
          <a:off x="6064155" y="2012661"/>
          <a:ext cx="3475631" cy="843482"/>
        </p:xfrm>
        <a:graphic>
          <a:graphicData uri="http://schemas.openxmlformats.org/drawingml/2006/table">
            <a:tbl>
              <a:tblPr firstRow="1" bandRow="1">
                <a:tableStyleId>{00A15C55-8517-42AA-B614-E9B94910E393}</a:tableStyleId>
              </a:tblPr>
              <a:tblGrid>
                <a:gridCol w="1100161">
                  <a:extLst>
                    <a:ext uri="{9D8B030D-6E8A-4147-A177-3AD203B41FA5}">
                      <a16:colId xmlns:a16="http://schemas.microsoft.com/office/drawing/2014/main" val="3741270953"/>
                    </a:ext>
                  </a:extLst>
                </a:gridCol>
                <a:gridCol w="736219">
                  <a:extLst>
                    <a:ext uri="{9D8B030D-6E8A-4147-A177-3AD203B41FA5}">
                      <a16:colId xmlns:a16="http://schemas.microsoft.com/office/drawing/2014/main" val="929929993"/>
                    </a:ext>
                  </a:extLst>
                </a:gridCol>
                <a:gridCol w="564108">
                  <a:extLst>
                    <a:ext uri="{9D8B030D-6E8A-4147-A177-3AD203B41FA5}">
                      <a16:colId xmlns:a16="http://schemas.microsoft.com/office/drawing/2014/main" val="760863911"/>
                    </a:ext>
                  </a:extLst>
                </a:gridCol>
                <a:gridCol w="1075143">
                  <a:extLst>
                    <a:ext uri="{9D8B030D-6E8A-4147-A177-3AD203B41FA5}">
                      <a16:colId xmlns:a16="http://schemas.microsoft.com/office/drawing/2014/main" val="2370766381"/>
                    </a:ext>
                  </a:extLst>
                </a:gridCol>
              </a:tblGrid>
              <a:tr h="534064">
                <a:tc>
                  <a:txBody>
                    <a:bodyPr/>
                    <a:lstStyle/>
                    <a:p>
                      <a:r>
                        <a:rPr lang="en-US" sz="1400" dirty="0" err="1"/>
                        <a:t>Corr</a:t>
                      </a:r>
                      <a:r>
                        <a:rPr lang="en-US" sz="1400" dirty="0"/>
                        <a:t> of ITE error with </a:t>
                      </a:r>
                    </a:p>
                  </a:txBody>
                  <a:tcPr/>
                </a:tc>
                <a:tc>
                  <a:txBody>
                    <a:bodyPr/>
                    <a:lstStyle/>
                    <a:p>
                      <a:r>
                        <a:rPr lang="en-US" sz="1400" dirty="0"/>
                        <a:t>Factual</a:t>
                      </a:r>
                    </a:p>
                  </a:txBody>
                  <a:tcPr/>
                </a:tc>
                <a:tc>
                  <a:txBody>
                    <a:bodyPr/>
                    <a:lstStyle/>
                    <a:p>
                      <a:r>
                        <a:rPr lang="en-US" sz="1400" dirty="0"/>
                        <a:t>Pair</a:t>
                      </a:r>
                    </a:p>
                  </a:txBody>
                  <a:tcPr/>
                </a:tc>
                <a:tc>
                  <a:txBody>
                    <a:bodyPr/>
                    <a:lstStyle/>
                    <a:p>
                      <a:r>
                        <a:rPr lang="en-US" sz="1400" dirty="0"/>
                        <a:t>Pair w/o residue</a:t>
                      </a:r>
                    </a:p>
                  </a:txBody>
                  <a:tcPr/>
                </a:tc>
                <a:extLst>
                  <a:ext uri="{0D108BD9-81ED-4DB2-BD59-A6C34878D82A}">
                    <a16:rowId xmlns:a16="http://schemas.microsoft.com/office/drawing/2014/main" val="1086497882"/>
                  </a:ext>
                </a:extLst>
              </a:tr>
              <a:tr h="309418">
                <a:tc>
                  <a:txBody>
                    <a:bodyPr/>
                    <a:lstStyle/>
                    <a:p>
                      <a:endParaRPr lang="en-US" sz="1400" dirty="0"/>
                    </a:p>
                  </a:txBody>
                  <a:tcPr/>
                </a:tc>
                <a:tc>
                  <a:txBody>
                    <a:bodyPr/>
                    <a:lstStyle/>
                    <a:p>
                      <a:r>
                        <a:rPr lang="en-US" sz="1400" dirty="0"/>
                        <a:t>0.32</a:t>
                      </a:r>
                    </a:p>
                  </a:txBody>
                  <a:tcPr/>
                </a:tc>
                <a:tc>
                  <a:txBody>
                    <a:bodyPr/>
                    <a:lstStyle/>
                    <a:p>
                      <a:r>
                        <a:rPr lang="en-US" sz="1400" b="0" cap="none" spc="0" dirty="0">
                          <a:ln w="0"/>
                          <a:solidFill>
                            <a:schemeClr val="tx1"/>
                          </a:solidFill>
                          <a:effectLst>
                            <a:outerShdw blurRad="38100" dist="19050" dir="2700000" algn="tl" rotWithShape="0">
                              <a:schemeClr val="dk1">
                                <a:alpha val="40000"/>
                              </a:schemeClr>
                            </a:outerShdw>
                          </a:effectLst>
                        </a:rPr>
                        <a:t>0.82</a:t>
                      </a:r>
                    </a:p>
                  </a:txBody>
                  <a:tcPr>
                    <a:solidFill>
                      <a:schemeClr val="accent6">
                        <a:lumMod val="60000"/>
                        <a:lumOff val="40000"/>
                      </a:schemeClr>
                    </a:solidFill>
                  </a:tcPr>
                </a:tc>
                <a:tc>
                  <a:txBody>
                    <a:bodyPr/>
                    <a:lstStyle/>
                    <a:p>
                      <a:r>
                        <a:rPr lang="en-US" sz="1400" b="0" cap="none" spc="0" dirty="0">
                          <a:ln w="0"/>
                          <a:solidFill>
                            <a:schemeClr val="tx1"/>
                          </a:solidFill>
                          <a:effectLst>
                            <a:outerShdw blurRad="38100" dist="19050" dir="2700000" algn="tl" rotWithShape="0">
                              <a:schemeClr val="dk1">
                                <a:alpha val="40000"/>
                              </a:schemeClr>
                            </a:outerShdw>
                          </a:effectLst>
                        </a:rPr>
                        <a:t>0.45</a:t>
                      </a:r>
                    </a:p>
                  </a:txBody>
                  <a:tcPr>
                    <a:solidFill>
                      <a:schemeClr val="accent6">
                        <a:lumMod val="60000"/>
                        <a:lumOff val="40000"/>
                      </a:schemeClr>
                    </a:solidFill>
                  </a:tcPr>
                </a:tc>
                <a:extLst>
                  <a:ext uri="{0D108BD9-81ED-4DB2-BD59-A6C34878D82A}">
                    <a16:rowId xmlns:a16="http://schemas.microsoft.com/office/drawing/2014/main" val="2515197519"/>
                  </a:ext>
                </a:extLst>
              </a:tr>
            </a:tbl>
          </a:graphicData>
        </a:graphic>
      </p:graphicFrame>
    </p:spTree>
    <p:extLst>
      <p:ext uri="{BB962C8B-B14F-4D97-AF65-F5344CB8AC3E}">
        <p14:creationId xmlns:p14="http://schemas.microsoft.com/office/powerpoint/2010/main" val="138779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FF78-C0F9-4078-9AC3-1CAF5735D13C}"/>
              </a:ext>
            </a:extLst>
          </p:cNvPr>
          <p:cNvSpPr>
            <a:spLocks noGrp="1"/>
          </p:cNvSpPr>
          <p:nvPr>
            <p:ph type="title"/>
          </p:nvPr>
        </p:nvSpPr>
        <p:spPr/>
        <p:txBody>
          <a:bodyPr/>
          <a:lstStyle/>
          <a:p>
            <a:r>
              <a:rPr lang="en-US" dirty="0"/>
              <a:t>Why </a:t>
            </a:r>
            <a:r>
              <a:rPr lang="en-US" dirty="0" err="1"/>
              <a:t>PairNet</a:t>
            </a:r>
            <a:r>
              <a:rPr lang="en-US" dirty="0"/>
              <a:t> works in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08EA72-AEDD-4012-B620-5258202167B7}"/>
                  </a:ext>
                </a:extLst>
              </p:cNvPr>
              <p:cNvSpPr>
                <a:spLocks noGrp="1"/>
              </p:cNvSpPr>
              <p:nvPr>
                <p:ph idx="1"/>
              </p:nvPr>
            </p:nvSpPr>
            <p:spPr/>
            <p:txBody>
              <a:bodyPr>
                <a:normAutofit lnSpcReduction="10000"/>
              </a:bodyPr>
              <a:lstStyle/>
              <a:p>
                <a:r>
                  <a:rPr lang="en-US" dirty="0"/>
                  <a:t>We compare generalization error of </a:t>
                </a:r>
                <a:r>
                  <a:rPr lang="en-US" dirty="0" err="1"/>
                  <a:t>PairNet</a:t>
                </a:r>
                <a:r>
                  <a:rPr lang="en-US" dirty="0"/>
                  <a:t> with Factual Model</a:t>
                </a:r>
              </a:p>
              <a:p>
                <a:pPr marL="0" indent="0">
                  <a:buNone/>
                </a:pPr>
                <a:endParaRPr lang="en-US" dirty="0"/>
              </a:p>
              <a:p>
                <a:r>
                  <a:rPr lang="en-US" dirty="0"/>
                  <a:t>Our test error is based on ITE labels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𝑖𝑡𝑒</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1</m:t>
                                      </m:r>
                                    </m:e>
                                  </m:d>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0</m:t>
                                      </m:r>
                                    </m:e>
                                  </m:d>
                                </m:e>
                              </m:d>
                              <m:r>
                                <a:rPr lang="en-US" b="0" i="1" smtClean="0">
                                  <a:latin typeface="Cambria Math" panose="02040503050406030204" pitchFamily="18" charset="0"/>
                                </a:rPr>
                                <m:t>−</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1</m:t>
                                          </m:r>
                                        </m:e>
                                      </m:d>
                                    </m:e>
                                  </m:acc>
                                  <m:r>
                                    <a:rPr lang="en-US" b="0" i="1" dirty="0" smtClean="0">
                                      <a:latin typeface="Cambria Math" panose="02040503050406030204" pitchFamily="18" charset="0"/>
                                    </a:rPr>
                                    <m:t> −</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𝑦</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r>
                                            <a:rPr lang="en-US" b="0" i="1" dirty="0" smtClean="0">
                                              <a:latin typeface="Cambria Math" panose="02040503050406030204" pitchFamily="18" charset="0"/>
                                            </a:rPr>
                                            <m:t>, 0</m:t>
                                          </m:r>
                                        </m:e>
                                      </m:d>
                                    </m:e>
                                  </m:acc>
                                </m:e>
                              </m:d>
                            </m:e>
                          </m:d>
                        </m:e>
                        <m:sup>
                          <m:r>
                            <a:rPr lang="en-US" b="0" i="1" smtClean="0">
                              <a:latin typeface="Cambria Math" panose="02040503050406030204" pitchFamily="18" charset="0"/>
                            </a:rPr>
                            <m:t>2</m:t>
                          </m:r>
                        </m:sup>
                      </m:sSup>
                    </m:oMath>
                  </m:oMathPara>
                </a14:m>
                <a:endParaRPr lang="en-US" b="0" dirty="0"/>
              </a:p>
              <a:p>
                <a:pPr marL="0" indent="0">
                  <a:buNone/>
                </a:pPr>
                <a:endParaRPr lang="en-US" b="0" dirty="0"/>
              </a:p>
              <a:p>
                <a:r>
                  <a:rPr lang="en-US" dirty="0"/>
                  <a:t>Absence of ITE labels precludes models from directly minimizing it.</a:t>
                </a:r>
                <a:endParaRPr lang="en-US" b="0" dirty="0"/>
              </a:p>
              <a:p>
                <a:r>
                  <a:rPr lang="en-US" dirty="0"/>
                  <a:t>Factual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𝐹</m:t>
                        </m:r>
                      </m:sub>
                    </m:sSub>
                    <m:r>
                      <a:rPr lang="en-US" b="0" i="0" smtClean="0">
                        <a:latin typeface="Cambria Math" panose="02040503050406030204" pitchFamily="18" charset="0"/>
                      </a:rPr>
                      <m:t>, </m:t>
                    </m:r>
                  </m:oMath>
                </a14:m>
                <a:r>
                  <a:rPr lang="en-US" dirty="0"/>
                  <a:t>Pair Loss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b="0" i="1" smtClean="0">
                            <a:latin typeface="Cambria Math" panose="02040503050406030204" pitchFamily="18" charset="0"/>
                          </a:rPr>
                          <m:t>𝑝𝑎𝑖𝑟</m:t>
                        </m:r>
                      </m:sub>
                    </m:sSub>
                    <m:r>
                      <a:rPr lang="en-US" i="1">
                        <a:latin typeface="Cambria Math" panose="02040503050406030204" pitchFamily="18" charset="0"/>
                      </a:rPr>
                      <m:t> </m:t>
                    </m:r>
                  </m:oMath>
                </a14:m>
                <a:r>
                  <a:rPr lang="en-US" dirty="0"/>
                  <a:t>minimizes ITE error if their losses are close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𝑖𝑡𝑒</m:t>
                        </m:r>
                      </m:sub>
                    </m:sSub>
                  </m:oMath>
                </a14:m>
                <a:endParaRPr lang="en-US" b="0" dirty="0"/>
              </a:p>
              <a:p>
                <a:r>
                  <a:rPr lang="en-US" dirty="0"/>
                  <a:t>We bound the gap and show that </a:t>
                </a:r>
                <a:r>
                  <a:rPr lang="en-US" dirty="0" err="1"/>
                  <a:t>PairNet</a:t>
                </a:r>
                <a:r>
                  <a:rPr lang="en-US" dirty="0"/>
                  <a:t> has significantly lesser gap</a:t>
                </a:r>
              </a:p>
            </p:txBody>
          </p:sp>
        </mc:Choice>
        <mc:Fallback xmlns="">
          <p:sp>
            <p:nvSpPr>
              <p:cNvPr id="3" name="Content Placeholder 2">
                <a:extLst>
                  <a:ext uri="{FF2B5EF4-FFF2-40B4-BE49-F238E27FC236}">
                    <a16:creationId xmlns:a16="http://schemas.microsoft.com/office/drawing/2014/main" id="{B708EA72-AEDD-4012-B620-5258202167B7}"/>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1581711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428078B-E2F7-4503-8269-B283B022BB09}"/>
              </a:ext>
            </a:extLst>
          </p:cNvPr>
          <p:cNvCxnSpPr>
            <a:cxnSpLocks/>
          </p:cNvCxnSpPr>
          <p:nvPr/>
        </p:nvCxnSpPr>
        <p:spPr>
          <a:xfrm>
            <a:off x="6096000" y="3110948"/>
            <a:ext cx="0" cy="3747052"/>
          </a:xfrm>
          <a:prstGeom prst="line">
            <a:avLst/>
          </a:prstGeom>
          <a:ln w="76200"/>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id="{A2618D68-BC53-49B5-8172-838AFF358DB9}"/>
              </a:ext>
            </a:extLst>
          </p:cNvPr>
          <p:cNvSpPr>
            <a:spLocks noGrp="1"/>
          </p:cNvSpPr>
          <p:nvPr>
            <p:ph type="title"/>
          </p:nvPr>
        </p:nvSpPr>
        <p:spPr>
          <a:xfrm>
            <a:off x="665922" y="51696"/>
            <a:ext cx="10515600" cy="1325563"/>
          </a:xfrm>
        </p:spPr>
        <p:txBody>
          <a:bodyPr/>
          <a:lstStyle/>
          <a:p>
            <a:r>
              <a:rPr lang="en-US" dirty="0"/>
              <a:t>Why </a:t>
            </a:r>
            <a:r>
              <a:rPr lang="en-US" dirty="0" err="1"/>
              <a:t>PairNet</a:t>
            </a:r>
            <a:r>
              <a:rPr lang="en-US" dirty="0"/>
              <a:t> works in Theory?</a:t>
            </a:r>
          </a:p>
        </p:txBody>
      </p:sp>
      <p:pic>
        <p:nvPicPr>
          <p:cNvPr id="8" name="Picture 7">
            <a:extLst>
              <a:ext uri="{FF2B5EF4-FFF2-40B4-BE49-F238E27FC236}">
                <a16:creationId xmlns:a16="http://schemas.microsoft.com/office/drawing/2014/main" id="{8660C442-177D-4149-96B8-4808767A391A}"/>
              </a:ext>
            </a:extLst>
          </p:cNvPr>
          <p:cNvPicPr>
            <a:picLocks noChangeAspect="1"/>
          </p:cNvPicPr>
          <p:nvPr/>
        </p:nvPicPr>
        <p:blipFill>
          <a:blip r:embed="rId3"/>
          <a:stretch>
            <a:fillRect/>
          </a:stretch>
        </p:blipFill>
        <p:spPr>
          <a:xfrm>
            <a:off x="84060" y="3321095"/>
            <a:ext cx="5921253" cy="655377"/>
          </a:xfrm>
          <a:prstGeom prst="rect">
            <a:avLst/>
          </a:prstGeom>
        </p:spPr>
      </p:pic>
      <p:pic>
        <p:nvPicPr>
          <p:cNvPr id="10" name="Picture 9">
            <a:extLst>
              <a:ext uri="{FF2B5EF4-FFF2-40B4-BE49-F238E27FC236}">
                <a16:creationId xmlns:a16="http://schemas.microsoft.com/office/drawing/2014/main" id="{FC59267F-21FE-4E51-B7BD-1A00D51A1896}"/>
              </a:ext>
            </a:extLst>
          </p:cNvPr>
          <p:cNvPicPr>
            <a:picLocks noChangeAspect="1"/>
          </p:cNvPicPr>
          <p:nvPr/>
        </p:nvPicPr>
        <p:blipFill>
          <a:blip r:embed="rId4"/>
          <a:stretch>
            <a:fillRect/>
          </a:stretch>
        </p:blipFill>
        <p:spPr>
          <a:xfrm>
            <a:off x="6429883" y="3350912"/>
            <a:ext cx="5494496" cy="388654"/>
          </a:xfrm>
          <a:prstGeom prst="rect">
            <a:avLst/>
          </a:prstGeom>
        </p:spPr>
      </p:pic>
      <p:sp>
        <p:nvSpPr>
          <p:cNvPr id="13" name="Rectangle: Rounded Corners 12">
            <a:extLst>
              <a:ext uri="{FF2B5EF4-FFF2-40B4-BE49-F238E27FC236}">
                <a16:creationId xmlns:a16="http://schemas.microsoft.com/office/drawing/2014/main" id="{DFC219F8-6DFF-4A37-9275-1A48A8EEBFFC}"/>
              </a:ext>
            </a:extLst>
          </p:cNvPr>
          <p:cNvSpPr/>
          <p:nvPr/>
        </p:nvSpPr>
        <p:spPr>
          <a:xfrm>
            <a:off x="178904" y="3293731"/>
            <a:ext cx="487018" cy="655377"/>
          </a:xfrm>
          <a:prstGeom prst="roundRect">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8A80F86-4406-4B19-AE0C-596D52F2B0DA}"/>
              </a:ext>
            </a:extLst>
          </p:cNvPr>
          <p:cNvSpPr/>
          <p:nvPr/>
        </p:nvSpPr>
        <p:spPr>
          <a:xfrm>
            <a:off x="789240" y="3291278"/>
            <a:ext cx="487018" cy="6553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BEDA5492-1553-4FCB-9822-384A025A026C}"/>
              </a:ext>
            </a:extLst>
          </p:cNvPr>
          <p:cNvSpPr/>
          <p:nvPr/>
        </p:nvSpPr>
        <p:spPr>
          <a:xfrm>
            <a:off x="7110714" y="3217549"/>
            <a:ext cx="346949" cy="655377"/>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2E80F13-56EC-41AC-B8F0-8D98E066D177}"/>
              </a:ext>
            </a:extLst>
          </p:cNvPr>
          <p:cNvSpPr/>
          <p:nvPr/>
        </p:nvSpPr>
        <p:spPr>
          <a:xfrm>
            <a:off x="10265224" y="3235426"/>
            <a:ext cx="1532522" cy="65537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ectangle: Rounded Corners 19">
                <a:extLst>
                  <a:ext uri="{FF2B5EF4-FFF2-40B4-BE49-F238E27FC236}">
                    <a16:creationId xmlns:a16="http://schemas.microsoft.com/office/drawing/2014/main" id="{D43C8F3D-17E7-4BCE-A5EB-A34FE8447818}"/>
                  </a:ext>
                </a:extLst>
              </p:cNvPr>
              <p:cNvSpPr/>
              <p:nvPr/>
            </p:nvSpPr>
            <p:spPr>
              <a:xfrm>
                <a:off x="4541677" y="1621550"/>
                <a:ext cx="3108646" cy="1149263"/>
              </a:xfrm>
              <a:prstGeom prst="roundRect">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1" i="1" smtClean="0">
                              <a:solidFill>
                                <a:schemeClr val="tx1"/>
                              </a:solidFill>
                              <a:latin typeface="Cambria Math" panose="02040503050406030204" pitchFamily="18" charset="0"/>
                            </a:rPr>
                          </m:ctrlPr>
                        </m:sSupPr>
                        <m:e>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𝝐</m:t>
                              </m:r>
                            </m:e>
                            <m:sub>
                              <m:r>
                                <a:rPr lang="en-US" b="1" i="1" smtClean="0">
                                  <a:solidFill>
                                    <a:schemeClr val="tx1"/>
                                  </a:solidFill>
                                  <a:latin typeface="Cambria Math" panose="02040503050406030204" pitchFamily="18" charset="0"/>
                                </a:rPr>
                                <m:t>𝒊𝒕𝒆</m:t>
                              </m:r>
                            </m:sub>
                          </m:sSub>
                          <m:r>
                            <a:rPr lang="en-US" b="1" i="1" smtClean="0">
                              <a:solidFill>
                                <a:schemeClr val="tx1"/>
                              </a:solidFill>
                              <a:latin typeface="Cambria Math" panose="02040503050406030204" pitchFamily="18" charset="0"/>
                            </a:rPr>
                            <m:t>= </m:t>
                          </m:r>
                          <m:d>
                            <m:dPr>
                              <m:begChr m:val="["/>
                              <m:endChr m:val="]"/>
                              <m:ctrlPr>
                                <a:rPr lang="en-US" b="1" i="1" smtClean="0">
                                  <a:solidFill>
                                    <a:schemeClr val="tx1"/>
                                  </a:solidFill>
                                  <a:latin typeface="Cambria Math" panose="02040503050406030204" pitchFamily="18" charset="0"/>
                                </a:rPr>
                              </m:ctrlPr>
                            </m:dPr>
                            <m:e>
                              <m:d>
                                <m:dPr>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𝒚</m:t>
                                  </m:r>
                                  <m:d>
                                    <m:dPr>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𝟏</m:t>
                                      </m:r>
                                    </m:e>
                                  </m:d>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𝒚</m:t>
                                  </m:r>
                                  <m:d>
                                    <m:dPr>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𝟎</m:t>
                                      </m:r>
                                    </m:e>
                                  </m:d>
                                </m:e>
                              </m:d>
                              <m:r>
                                <a:rPr lang="en-US" b="1" i="1" smtClean="0">
                                  <a:solidFill>
                                    <a:schemeClr val="tx1"/>
                                  </a:solidFill>
                                  <a:latin typeface="Cambria Math" panose="02040503050406030204" pitchFamily="18" charset="0"/>
                                </a:rPr>
                                <m:t>−</m:t>
                              </m:r>
                              <m:d>
                                <m:dPr>
                                  <m:ctrlPr>
                                    <a:rPr lang="en-US" b="1" i="1" smtClean="0">
                                      <a:solidFill>
                                        <a:schemeClr val="tx1"/>
                                      </a:solidFill>
                                      <a:latin typeface="Cambria Math" panose="02040503050406030204" pitchFamily="18" charset="0"/>
                                    </a:rPr>
                                  </m:ctrlPr>
                                </m:dPr>
                                <m:e>
                                  <m:acc>
                                    <m:accPr>
                                      <m:chr m:val="̂"/>
                                      <m:ctrlPr>
                                        <a:rPr lang="en-US" b="1" i="1" smtClean="0">
                                          <a:solidFill>
                                            <a:schemeClr val="tx1"/>
                                          </a:solidFill>
                                          <a:latin typeface="Cambria Math" panose="02040503050406030204" pitchFamily="18" charset="0"/>
                                        </a:rPr>
                                      </m:ctrlPr>
                                    </m:accPr>
                                    <m:e>
                                      <m:r>
                                        <a:rPr lang="en-US" b="1" i="1" smtClean="0">
                                          <a:solidFill>
                                            <a:schemeClr val="tx1"/>
                                          </a:solidFill>
                                          <a:latin typeface="Cambria Math" panose="02040503050406030204" pitchFamily="18" charset="0"/>
                                        </a:rPr>
                                        <m:t>𝒚</m:t>
                                      </m:r>
                                      <m:d>
                                        <m:dPr>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𝟏</m:t>
                                          </m:r>
                                        </m:e>
                                      </m:d>
                                    </m:e>
                                  </m:acc>
                                  <m:r>
                                    <a:rPr lang="en-US" b="1" i="1" smtClean="0">
                                      <a:solidFill>
                                        <a:schemeClr val="tx1"/>
                                      </a:solidFill>
                                      <a:latin typeface="Cambria Math" panose="02040503050406030204" pitchFamily="18" charset="0"/>
                                    </a:rPr>
                                    <m:t> −</m:t>
                                  </m:r>
                                  <m:acc>
                                    <m:accPr>
                                      <m:chr m:val="̂"/>
                                      <m:ctrlPr>
                                        <a:rPr lang="en-US" b="1" i="1" smtClean="0">
                                          <a:solidFill>
                                            <a:schemeClr val="tx1"/>
                                          </a:solidFill>
                                          <a:latin typeface="Cambria Math" panose="02040503050406030204" pitchFamily="18" charset="0"/>
                                        </a:rPr>
                                      </m:ctrlPr>
                                    </m:accPr>
                                    <m:e>
                                      <m:r>
                                        <a:rPr lang="en-US" b="1" i="1" smtClean="0">
                                          <a:solidFill>
                                            <a:schemeClr val="tx1"/>
                                          </a:solidFill>
                                          <a:latin typeface="Cambria Math" panose="02040503050406030204" pitchFamily="18" charset="0"/>
                                        </a:rPr>
                                        <m:t>𝒚</m:t>
                                      </m:r>
                                      <m:d>
                                        <m:dPr>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𝟎</m:t>
                                          </m:r>
                                        </m:e>
                                      </m:d>
                                    </m:e>
                                  </m:acc>
                                </m:e>
                              </m:d>
                            </m:e>
                          </m:d>
                        </m:e>
                        <m:sup>
                          <m:r>
                            <a:rPr lang="en-US" b="1" i="1" smtClean="0">
                              <a:solidFill>
                                <a:schemeClr val="tx1"/>
                              </a:solidFill>
                              <a:latin typeface="Cambria Math" panose="02040503050406030204" pitchFamily="18" charset="0"/>
                            </a:rPr>
                            <m:t>𝟐</m:t>
                          </m:r>
                        </m:sup>
                      </m:sSup>
                    </m:oMath>
                  </m:oMathPara>
                </a14:m>
                <a:endParaRPr lang="en-US" b="1" dirty="0">
                  <a:solidFill>
                    <a:schemeClr val="tx1"/>
                  </a:solidFill>
                </a:endParaRPr>
              </a:p>
            </p:txBody>
          </p:sp>
        </mc:Choice>
        <mc:Fallback xmlns="">
          <p:sp>
            <p:nvSpPr>
              <p:cNvPr id="20" name="Rectangle: Rounded Corners 19">
                <a:extLst>
                  <a:ext uri="{FF2B5EF4-FFF2-40B4-BE49-F238E27FC236}">
                    <a16:creationId xmlns:a16="http://schemas.microsoft.com/office/drawing/2014/main" id="{D43C8F3D-17E7-4BCE-A5EB-A34FE8447818}"/>
                  </a:ext>
                </a:extLst>
              </p:cNvPr>
              <p:cNvSpPr>
                <a:spLocks noRot="1" noChangeAspect="1" noMove="1" noResize="1" noEditPoints="1" noAdjustHandles="1" noChangeArrowheads="1" noChangeShapeType="1" noTextEdit="1"/>
              </p:cNvSpPr>
              <p:nvPr/>
            </p:nvSpPr>
            <p:spPr>
              <a:xfrm>
                <a:off x="4541677" y="1621550"/>
                <a:ext cx="3108646" cy="1149263"/>
              </a:xfrm>
              <a:prstGeom prst="roundRect">
                <a:avLst/>
              </a:prstGeom>
              <a:blipFill>
                <a:blip r:embed="rId5"/>
                <a:stretch>
                  <a:fillRect t="-38624" b="-3227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Rounded Corners 21">
                <a:extLst>
                  <a:ext uri="{FF2B5EF4-FFF2-40B4-BE49-F238E27FC236}">
                    <a16:creationId xmlns:a16="http://schemas.microsoft.com/office/drawing/2014/main" id="{68216861-0304-4392-8F1D-66F3DEEA97F0}"/>
                  </a:ext>
                </a:extLst>
              </p:cNvPr>
              <p:cNvSpPr/>
              <p:nvPr/>
            </p:nvSpPr>
            <p:spPr>
              <a:xfrm>
                <a:off x="362973" y="1554220"/>
                <a:ext cx="3698543" cy="123647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b="1" i="1">
                              <a:solidFill>
                                <a:schemeClr val="tx1"/>
                              </a:solidFill>
                              <a:latin typeface="Cambria Math" panose="02040503050406030204" pitchFamily="18" charset="0"/>
                            </a:rPr>
                          </m:ctrlPr>
                        </m:sSupPr>
                        <m:e>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𝝐</m:t>
                              </m:r>
                            </m:e>
                            <m:sub>
                              <m:r>
                                <a:rPr lang="en-US" b="1" i="1" smtClean="0">
                                  <a:solidFill>
                                    <a:schemeClr val="tx1"/>
                                  </a:solidFill>
                                  <a:latin typeface="Cambria Math" panose="02040503050406030204" pitchFamily="18" charset="0"/>
                                </a:rPr>
                                <m:t>𝒑𝒂𝒊𝒓</m:t>
                              </m:r>
                            </m:sub>
                          </m:sSub>
                          <m:r>
                            <a:rPr lang="en-US" b="1" i="1" smtClean="0">
                              <a:solidFill>
                                <a:schemeClr val="tx1"/>
                              </a:solidFill>
                              <a:latin typeface="Cambria Math" panose="02040503050406030204" pitchFamily="18" charset="0"/>
                            </a:rPr>
                            <m:t>= </m:t>
                          </m:r>
                          <m:d>
                            <m:dPr>
                              <m:begChr m:val="["/>
                              <m:endChr m:val="]"/>
                              <m:ctrlPr>
                                <a:rPr lang="en-US" b="1" i="1">
                                  <a:solidFill>
                                    <a:schemeClr val="tx1"/>
                                  </a:solidFill>
                                  <a:latin typeface="Cambria Math" panose="02040503050406030204" pitchFamily="18" charset="0"/>
                                </a:rPr>
                              </m:ctrlPr>
                            </m:dPr>
                            <m:e>
                              <m:d>
                                <m:dPr>
                                  <m:ctrlPr>
                                    <a:rPr lang="en-US" b="1"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𝒚</m:t>
                                  </m:r>
                                  <m:d>
                                    <m:dPr>
                                      <m:ctrlPr>
                                        <a:rPr lang="en-US" b="1"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𝒕</m:t>
                                      </m:r>
                                    </m:e>
                                  </m:d>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𝒚</m:t>
                                  </m:r>
                                  <m:d>
                                    <m:dPr>
                                      <m:ctrlPr>
                                        <a:rPr lang="en-US" b="1" i="1">
                                          <a:solidFill>
                                            <a:schemeClr val="tx1"/>
                                          </a:solidFill>
                                          <a:latin typeface="Cambria Math" panose="02040503050406030204" pitchFamily="18" charset="0"/>
                                        </a:rPr>
                                      </m:ctrlPr>
                                    </m:dPr>
                                    <m:e>
                                      <m:sSub>
                                        <m:sSubPr>
                                          <m:ctrlPr>
                                            <a:rPr lang="en-US" b="1" i="1" smtClean="0">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𝒙</m:t>
                                          </m:r>
                                        </m:e>
                                        <m:sub>
                                          <m:r>
                                            <a:rPr lang="en-US" b="1" i="1" smtClean="0">
                                              <a:solidFill>
                                                <a:schemeClr val="tx1"/>
                                              </a:solidFill>
                                              <a:latin typeface="Cambria Math" panose="02040503050406030204" pitchFamily="18" charset="0"/>
                                            </a:rPr>
                                            <m:t>𝒏𝒃𝒓</m:t>
                                          </m:r>
                                        </m:sub>
                                      </m:sSub>
                                      <m:r>
                                        <a:rPr lang="en-US" b="1"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𝟏</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𝒕</m:t>
                                      </m:r>
                                    </m:e>
                                  </m:d>
                                </m:e>
                              </m:d>
                              <m:r>
                                <a:rPr lang="en-US" b="1" i="1">
                                  <a:solidFill>
                                    <a:schemeClr val="tx1"/>
                                  </a:solidFill>
                                  <a:latin typeface="Cambria Math" panose="02040503050406030204" pitchFamily="18" charset="0"/>
                                </a:rPr>
                                <m:t>−</m:t>
                              </m:r>
                              <m:d>
                                <m:dPr>
                                  <m:ctrlPr>
                                    <a:rPr lang="en-US" b="1" i="1">
                                      <a:solidFill>
                                        <a:schemeClr val="tx1"/>
                                      </a:solidFill>
                                      <a:latin typeface="Cambria Math" panose="02040503050406030204" pitchFamily="18" charset="0"/>
                                    </a:rPr>
                                  </m:ctrlPr>
                                </m:dPr>
                                <m:e>
                                  <m:acc>
                                    <m:accPr>
                                      <m:chr m:val="̂"/>
                                      <m:ctrlPr>
                                        <a:rPr lang="en-US" b="1" i="1">
                                          <a:solidFill>
                                            <a:schemeClr val="tx1"/>
                                          </a:solidFill>
                                          <a:latin typeface="Cambria Math" panose="02040503050406030204" pitchFamily="18" charset="0"/>
                                        </a:rPr>
                                      </m:ctrlPr>
                                    </m:accPr>
                                    <m:e>
                                      <m:r>
                                        <a:rPr lang="en-US" b="1" i="1">
                                          <a:solidFill>
                                            <a:schemeClr val="tx1"/>
                                          </a:solidFill>
                                          <a:latin typeface="Cambria Math" panose="02040503050406030204" pitchFamily="18" charset="0"/>
                                        </a:rPr>
                                        <m:t>𝒚</m:t>
                                      </m:r>
                                      <m:d>
                                        <m:dPr>
                                          <m:ctrlPr>
                                            <a:rPr lang="en-US" b="1"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𝒕</m:t>
                                          </m:r>
                                        </m:e>
                                      </m:d>
                                    </m:e>
                                  </m:acc>
                                  <m:r>
                                    <a:rPr lang="en-US" b="1" i="1">
                                      <a:solidFill>
                                        <a:schemeClr val="tx1"/>
                                      </a:solidFill>
                                      <a:latin typeface="Cambria Math" panose="02040503050406030204" pitchFamily="18" charset="0"/>
                                    </a:rPr>
                                    <m:t> −</m:t>
                                  </m:r>
                                  <m:acc>
                                    <m:accPr>
                                      <m:chr m:val="̂"/>
                                      <m:ctrlPr>
                                        <a:rPr lang="en-US" b="1" i="1">
                                          <a:solidFill>
                                            <a:schemeClr val="tx1"/>
                                          </a:solidFill>
                                          <a:latin typeface="Cambria Math" panose="02040503050406030204" pitchFamily="18" charset="0"/>
                                        </a:rPr>
                                      </m:ctrlPr>
                                    </m:accPr>
                                    <m:e>
                                      <m:r>
                                        <a:rPr lang="en-US" b="1" i="1">
                                          <a:solidFill>
                                            <a:schemeClr val="tx1"/>
                                          </a:solidFill>
                                          <a:latin typeface="Cambria Math" panose="02040503050406030204" pitchFamily="18" charset="0"/>
                                        </a:rPr>
                                        <m:t>𝒚</m:t>
                                      </m:r>
                                      <m:d>
                                        <m:dPr>
                                          <m:ctrlPr>
                                            <a:rPr lang="en-US" b="1" i="1">
                                              <a:solidFill>
                                                <a:schemeClr val="tx1"/>
                                              </a:solidFill>
                                              <a:latin typeface="Cambria Math" panose="02040503050406030204" pitchFamily="18" charset="0"/>
                                            </a:rPr>
                                          </m:ctrlPr>
                                        </m:dPr>
                                        <m:e>
                                          <m:sSub>
                                            <m:sSubPr>
                                              <m:ctrlPr>
                                                <a:rPr lang="en-US" b="1" i="1" smtClean="0">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𝒙</m:t>
                                              </m:r>
                                            </m:e>
                                            <m:sub>
                                              <m:r>
                                                <a:rPr lang="en-US" b="1" i="1" smtClean="0">
                                                  <a:solidFill>
                                                    <a:schemeClr val="tx1"/>
                                                  </a:solidFill>
                                                  <a:latin typeface="Cambria Math" panose="02040503050406030204" pitchFamily="18" charset="0"/>
                                                </a:rPr>
                                                <m:t>𝒏𝒃𝒓</m:t>
                                              </m:r>
                                            </m:sub>
                                          </m:sSub>
                                          <m:r>
                                            <a:rPr lang="en-US" b="1"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𝒕</m:t>
                                          </m:r>
                                        </m:e>
                                      </m:d>
                                    </m:e>
                                  </m:acc>
                                </m:e>
                              </m:d>
                            </m:e>
                          </m:d>
                        </m:e>
                        <m:sup>
                          <m:r>
                            <a:rPr lang="en-US" b="1" i="1">
                              <a:solidFill>
                                <a:schemeClr val="tx1"/>
                              </a:solidFill>
                              <a:latin typeface="Cambria Math" panose="02040503050406030204" pitchFamily="18" charset="0"/>
                            </a:rPr>
                            <m:t>𝟐</m:t>
                          </m:r>
                        </m:sup>
                      </m:sSup>
                    </m:oMath>
                  </m:oMathPara>
                </a14:m>
                <a:endParaRPr lang="en-US" b="1" dirty="0">
                  <a:solidFill>
                    <a:schemeClr val="tx1"/>
                  </a:solidFill>
                </a:endParaRPr>
              </a:p>
              <a:p>
                <a:pPr algn="ctr"/>
                <a:endParaRPr lang="en-US" sz="1400" b="1" dirty="0">
                  <a:solidFill>
                    <a:schemeClr val="tx1"/>
                  </a:solidFill>
                </a:endParaRPr>
              </a:p>
            </p:txBody>
          </p:sp>
        </mc:Choice>
        <mc:Fallback xmlns="">
          <p:sp>
            <p:nvSpPr>
              <p:cNvPr id="22" name="Rectangle: Rounded Corners 21">
                <a:extLst>
                  <a:ext uri="{FF2B5EF4-FFF2-40B4-BE49-F238E27FC236}">
                    <a16:creationId xmlns:a16="http://schemas.microsoft.com/office/drawing/2014/main" id="{68216861-0304-4392-8F1D-66F3DEEA97F0}"/>
                  </a:ext>
                </a:extLst>
              </p:cNvPr>
              <p:cNvSpPr>
                <a:spLocks noRot="1" noChangeAspect="1" noMove="1" noResize="1" noEditPoints="1" noAdjustHandles="1" noChangeArrowheads="1" noChangeShapeType="1" noTextEdit="1"/>
              </p:cNvSpPr>
              <p:nvPr/>
            </p:nvSpPr>
            <p:spPr>
              <a:xfrm>
                <a:off x="362973" y="1554220"/>
                <a:ext cx="3698543" cy="1236471"/>
              </a:xfrm>
              <a:prstGeom prst="roundRect">
                <a:avLst/>
              </a:prstGeom>
              <a:blipFill>
                <a:blip r:embed="rId6"/>
                <a:stretch>
                  <a:fillRect t="-32195" b="-253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Rounded Corners 23">
                <a:extLst>
                  <a:ext uri="{FF2B5EF4-FFF2-40B4-BE49-F238E27FC236}">
                    <a16:creationId xmlns:a16="http://schemas.microsoft.com/office/drawing/2014/main" id="{14AEF7FD-E105-443D-A613-1056A96AF089}"/>
                  </a:ext>
                </a:extLst>
              </p:cNvPr>
              <p:cNvSpPr/>
              <p:nvPr/>
            </p:nvSpPr>
            <p:spPr>
              <a:xfrm>
                <a:off x="8505867" y="1619650"/>
                <a:ext cx="3108646" cy="1149263"/>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1" i="1" smtClean="0">
                              <a:solidFill>
                                <a:schemeClr val="tx1"/>
                              </a:solidFill>
                              <a:latin typeface="Cambria Math" panose="02040503050406030204" pitchFamily="18" charset="0"/>
                            </a:rPr>
                          </m:ctrlPr>
                        </m:sSubSupPr>
                        <m:e>
                          <m:r>
                            <a:rPr lang="en-US" b="1" i="1" smtClean="0">
                              <a:solidFill>
                                <a:schemeClr val="tx1"/>
                              </a:solidFill>
                              <a:latin typeface="Cambria Math" panose="02040503050406030204" pitchFamily="18" charset="0"/>
                            </a:rPr>
                            <m:t>𝝐</m:t>
                          </m:r>
                        </m:e>
                        <m:sub>
                          <m:r>
                            <a:rPr lang="en-US" b="1" i="1" smtClean="0">
                              <a:solidFill>
                                <a:schemeClr val="tx1"/>
                              </a:solidFill>
                              <a:latin typeface="Cambria Math" panose="02040503050406030204" pitchFamily="18" charset="0"/>
                            </a:rPr>
                            <m:t>𝑭</m:t>
                          </m:r>
                        </m:sub>
                        <m:sup>
                          <m:r>
                            <a:rPr lang="en-US" b="1" i="1" smtClean="0">
                              <a:solidFill>
                                <a:schemeClr val="tx1"/>
                              </a:solidFill>
                              <a:latin typeface="Cambria Math" panose="02040503050406030204" pitchFamily="18" charset="0"/>
                            </a:rPr>
                            <m:t>𝒕</m:t>
                          </m:r>
                        </m:sup>
                      </m:sSubSup>
                      <m:r>
                        <a:rPr lang="en-US" b="1" i="1" smtClean="0">
                          <a:solidFill>
                            <a:schemeClr val="tx1"/>
                          </a:solidFill>
                          <a:latin typeface="Cambria Math" panose="02040503050406030204" pitchFamily="18" charset="0"/>
                        </a:rPr>
                        <m:t>=</m:t>
                      </m:r>
                      <m:sSup>
                        <m:sSupPr>
                          <m:ctrlPr>
                            <a:rPr lang="en-US" b="1" i="1" smtClean="0">
                              <a:solidFill>
                                <a:schemeClr val="tx1"/>
                              </a:solidFill>
                              <a:latin typeface="Cambria Math" panose="02040503050406030204" pitchFamily="18" charset="0"/>
                            </a:rPr>
                          </m:ctrlPr>
                        </m:sSupPr>
                        <m:e>
                          <m:d>
                            <m:dPr>
                              <m:begChr m:val="["/>
                              <m:endChr m:val="]"/>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𝒚</m:t>
                              </m:r>
                              <m:d>
                                <m:dPr>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𝒕</m:t>
                                  </m:r>
                                </m:e>
                              </m:d>
                              <m:r>
                                <a:rPr lang="en-US" b="1" i="1" smtClean="0">
                                  <a:solidFill>
                                    <a:schemeClr val="tx1"/>
                                  </a:solidFill>
                                  <a:latin typeface="Cambria Math" panose="02040503050406030204" pitchFamily="18" charset="0"/>
                                </a:rPr>
                                <m:t>−</m:t>
                              </m:r>
                              <m:acc>
                                <m:accPr>
                                  <m:chr m:val="̂"/>
                                  <m:ctrlPr>
                                    <a:rPr lang="en-US" b="1" i="1" smtClean="0">
                                      <a:solidFill>
                                        <a:schemeClr val="tx1"/>
                                      </a:solidFill>
                                      <a:latin typeface="Cambria Math" panose="02040503050406030204" pitchFamily="18" charset="0"/>
                                    </a:rPr>
                                  </m:ctrlPr>
                                </m:accPr>
                                <m:e>
                                  <m:r>
                                    <a:rPr lang="en-US" b="1" i="1" smtClean="0">
                                      <a:solidFill>
                                        <a:schemeClr val="tx1"/>
                                      </a:solidFill>
                                      <a:latin typeface="Cambria Math" panose="02040503050406030204" pitchFamily="18" charset="0"/>
                                    </a:rPr>
                                    <m:t>𝒚</m:t>
                                  </m:r>
                                  <m:d>
                                    <m:dPr>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𝒕</m:t>
                                      </m:r>
                                    </m:e>
                                  </m:d>
                                </m:e>
                              </m:acc>
                            </m:e>
                          </m:d>
                        </m:e>
                        <m:sup>
                          <m:r>
                            <a:rPr lang="en-US" b="1" i="1" smtClean="0">
                              <a:solidFill>
                                <a:schemeClr val="tx1"/>
                              </a:solidFill>
                              <a:latin typeface="Cambria Math" panose="02040503050406030204" pitchFamily="18" charset="0"/>
                            </a:rPr>
                            <m:t>𝟐</m:t>
                          </m:r>
                        </m:sup>
                      </m:sSup>
                    </m:oMath>
                  </m:oMathPara>
                </a14:m>
                <a:endParaRPr lang="en-US" b="1"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𝝐</m:t>
                          </m:r>
                        </m:e>
                        <m:sub>
                          <m:r>
                            <a:rPr lang="en-US" b="1" i="1" smtClean="0">
                              <a:solidFill>
                                <a:schemeClr val="tx1"/>
                              </a:solidFill>
                              <a:latin typeface="Cambria Math" panose="02040503050406030204" pitchFamily="18" charset="0"/>
                            </a:rPr>
                            <m:t>𝑭</m:t>
                          </m:r>
                        </m:sub>
                      </m:sSub>
                      <m:r>
                        <a:rPr lang="en-US" b="1" i="1" smtClean="0">
                          <a:solidFill>
                            <a:schemeClr val="tx1"/>
                          </a:solidFill>
                          <a:latin typeface="Cambria Math" panose="02040503050406030204" pitchFamily="18" charset="0"/>
                        </a:rPr>
                        <m:t>=</m:t>
                      </m:r>
                      <m:sSubSup>
                        <m:sSubSupPr>
                          <m:ctrlPr>
                            <a:rPr lang="en-US" b="1" i="1" smtClean="0">
                              <a:solidFill>
                                <a:schemeClr val="tx1"/>
                              </a:solidFill>
                              <a:latin typeface="Cambria Math" panose="02040503050406030204" pitchFamily="18" charset="0"/>
                            </a:rPr>
                          </m:ctrlPr>
                        </m:sSubSupPr>
                        <m:e>
                          <m:r>
                            <a:rPr lang="en-US" b="1" i="1" smtClean="0">
                              <a:solidFill>
                                <a:schemeClr val="tx1"/>
                              </a:solidFill>
                              <a:latin typeface="Cambria Math" panose="02040503050406030204" pitchFamily="18" charset="0"/>
                            </a:rPr>
                            <m:t>𝝐</m:t>
                          </m:r>
                        </m:e>
                        <m:sub>
                          <m:r>
                            <a:rPr lang="en-US" b="1" i="1" smtClean="0">
                              <a:solidFill>
                                <a:schemeClr val="tx1"/>
                              </a:solidFill>
                              <a:latin typeface="Cambria Math" panose="02040503050406030204" pitchFamily="18" charset="0"/>
                            </a:rPr>
                            <m:t>𝑭</m:t>
                          </m:r>
                        </m:sub>
                        <m:sup>
                          <m:r>
                            <a:rPr lang="en-US" b="1" i="1" smtClean="0">
                              <a:solidFill>
                                <a:schemeClr val="tx1"/>
                              </a:solidFill>
                              <a:latin typeface="Cambria Math" panose="02040503050406030204" pitchFamily="18" charset="0"/>
                            </a:rPr>
                            <m:t>𝟏</m:t>
                          </m:r>
                        </m:sup>
                      </m:sSubSup>
                      <m:r>
                        <a:rPr lang="en-US" b="1" i="1" smtClean="0">
                          <a:solidFill>
                            <a:schemeClr val="tx1"/>
                          </a:solidFill>
                          <a:latin typeface="Cambria Math" panose="02040503050406030204" pitchFamily="18" charset="0"/>
                        </a:rPr>
                        <m:t>+</m:t>
                      </m:r>
                      <m:sSubSup>
                        <m:sSubSupPr>
                          <m:ctrlPr>
                            <a:rPr lang="en-US" b="1" i="1" smtClean="0">
                              <a:solidFill>
                                <a:schemeClr val="tx1"/>
                              </a:solidFill>
                              <a:latin typeface="Cambria Math" panose="02040503050406030204" pitchFamily="18" charset="0"/>
                            </a:rPr>
                          </m:ctrlPr>
                        </m:sSubSupPr>
                        <m:e>
                          <m:r>
                            <a:rPr lang="en-US" b="1" i="1" smtClean="0">
                              <a:solidFill>
                                <a:schemeClr val="tx1"/>
                              </a:solidFill>
                              <a:latin typeface="Cambria Math" panose="02040503050406030204" pitchFamily="18" charset="0"/>
                            </a:rPr>
                            <m:t>𝝐</m:t>
                          </m:r>
                        </m:e>
                        <m:sub>
                          <m:r>
                            <a:rPr lang="en-US" b="1" i="1" smtClean="0">
                              <a:solidFill>
                                <a:schemeClr val="tx1"/>
                              </a:solidFill>
                              <a:latin typeface="Cambria Math" panose="02040503050406030204" pitchFamily="18" charset="0"/>
                            </a:rPr>
                            <m:t>𝑭</m:t>
                          </m:r>
                        </m:sub>
                        <m:sup>
                          <m:r>
                            <a:rPr lang="en-US" b="1" i="1" smtClean="0">
                              <a:solidFill>
                                <a:schemeClr val="tx1"/>
                              </a:solidFill>
                              <a:latin typeface="Cambria Math" panose="02040503050406030204" pitchFamily="18" charset="0"/>
                            </a:rPr>
                            <m:t>𝟎</m:t>
                          </m:r>
                        </m:sup>
                      </m:sSubSup>
                    </m:oMath>
                  </m:oMathPara>
                </a14:m>
                <a:endParaRPr lang="en-US" b="1" dirty="0">
                  <a:solidFill>
                    <a:schemeClr val="tx1"/>
                  </a:solidFill>
                </a:endParaRPr>
              </a:p>
            </p:txBody>
          </p:sp>
        </mc:Choice>
        <mc:Fallback xmlns="">
          <p:sp>
            <p:nvSpPr>
              <p:cNvPr id="24" name="Rectangle: Rounded Corners 23">
                <a:extLst>
                  <a:ext uri="{FF2B5EF4-FFF2-40B4-BE49-F238E27FC236}">
                    <a16:creationId xmlns:a16="http://schemas.microsoft.com/office/drawing/2014/main" id="{14AEF7FD-E105-443D-A613-1056A96AF089}"/>
                  </a:ext>
                </a:extLst>
              </p:cNvPr>
              <p:cNvSpPr>
                <a:spLocks noRot="1" noChangeAspect="1" noMove="1" noResize="1" noEditPoints="1" noAdjustHandles="1" noChangeArrowheads="1" noChangeShapeType="1" noTextEdit="1"/>
              </p:cNvSpPr>
              <p:nvPr/>
            </p:nvSpPr>
            <p:spPr>
              <a:xfrm>
                <a:off x="8505867" y="1619650"/>
                <a:ext cx="3108646" cy="1149263"/>
              </a:xfrm>
              <a:prstGeom prst="roundRect">
                <a:avLst/>
              </a:prstGeom>
              <a:blipFill>
                <a:blip r:embed="rId7"/>
                <a:stretch>
                  <a:fillRect/>
                </a:stretch>
              </a:blipFill>
              <a:ln>
                <a:noFill/>
              </a:ln>
            </p:spPr>
            <p:txBody>
              <a:bodyPr/>
              <a:lstStyle/>
              <a:p>
                <a:r>
                  <a:rPr lang="en-US">
                    <a:noFill/>
                  </a:rPr>
                  <a:t> </a:t>
                </a:r>
              </a:p>
            </p:txBody>
          </p:sp>
        </mc:Fallback>
      </mc:AlternateContent>
      <p:sp>
        <p:nvSpPr>
          <p:cNvPr id="26" name="Rectangle 25">
            <a:extLst>
              <a:ext uri="{FF2B5EF4-FFF2-40B4-BE49-F238E27FC236}">
                <a16:creationId xmlns:a16="http://schemas.microsoft.com/office/drawing/2014/main" id="{AE8E5596-ECD5-400E-8E01-AD20E1670347}"/>
              </a:ext>
            </a:extLst>
          </p:cNvPr>
          <p:cNvSpPr/>
          <p:nvPr/>
        </p:nvSpPr>
        <p:spPr>
          <a:xfrm>
            <a:off x="362973" y="1152939"/>
            <a:ext cx="1267042" cy="401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Pair Loss</a:t>
            </a:r>
          </a:p>
        </p:txBody>
      </p:sp>
      <p:sp>
        <p:nvSpPr>
          <p:cNvPr id="27" name="Rectangle 26">
            <a:extLst>
              <a:ext uri="{FF2B5EF4-FFF2-40B4-BE49-F238E27FC236}">
                <a16:creationId xmlns:a16="http://schemas.microsoft.com/office/drawing/2014/main" id="{0F6BEF94-2678-408D-B268-3B2FD5864DF3}"/>
              </a:ext>
            </a:extLst>
          </p:cNvPr>
          <p:cNvSpPr/>
          <p:nvPr/>
        </p:nvSpPr>
        <p:spPr>
          <a:xfrm>
            <a:off x="4581405" y="1216785"/>
            <a:ext cx="1267042" cy="401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ITE Error</a:t>
            </a:r>
          </a:p>
        </p:txBody>
      </p:sp>
      <p:sp>
        <p:nvSpPr>
          <p:cNvPr id="28" name="Rectangle 27">
            <a:extLst>
              <a:ext uri="{FF2B5EF4-FFF2-40B4-BE49-F238E27FC236}">
                <a16:creationId xmlns:a16="http://schemas.microsoft.com/office/drawing/2014/main" id="{6A17D396-722C-425A-BCB7-D854950D6404}"/>
              </a:ext>
            </a:extLst>
          </p:cNvPr>
          <p:cNvSpPr/>
          <p:nvPr/>
        </p:nvSpPr>
        <p:spPr>
          <a:xfrm>
            <a:off x="8533670" y="1209233"/>
            <a:ext cx="1643993" cy="401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Factual Loss</a:t>
            </a:r>
          </a:p>
        </p:txBody>
      </p:sp>
      <mc:AlternateContent xmlns:mc="http://schemas.openxmlformats.org/markup-compatibility/2006" xmlns:a14="http://schemas.microsoft.com/office/drawing/2010/main">
        <mc:Choice Requires="a14">
          <p:sp>
            <p:nvSpPr>
              <p:cNvPr id="35" name="Rectangle: Rounded Corners 34">
                <a:extLst>
                  <a:ext uri="{FF2B5EF4-FFF2-40B4-BE49-F238E27FC236}">
                    <a16:creationId xmlns:a16="http://schemas.microsoft.com/office/drawing/2014/main" id="{566BDE24-7985-4454-BB91-760B82121F4D}"/>
                  </a:ext>
                </a:extLst>
              </p:cNvPr>
              <p:cNvSpPr/>
              <p:nvPr/>
            </p:nvSpPr>
            <p:spPr>
              <a:xfrm>
                <a:off x="6429883" y="4618684"/>
                <a:ext cx="2148509" cy="655377"/>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𝒖</m:t>
                          </m:r>
                        </m:e>
                        <m:sub>
                          <m:r>
                            <a:rPr lang="en-US" b="1" i="1" smtClean="0">
                              <a:solidFill>
                                <a:schemeClr val="tx1"/>
                              </a:solidFill>
                              <a:latin typeface="Cambria Math" panose="02040503050406030204" pitchFamily="18" charset="0"/>
                            </a:rPr>
                            <m:t>𝒕</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𝑷</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𝑻</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𝒕</m:t>
                      </m:r>
                      <m:r>
                        <a:rPr lang="en-US" b="1" i="1" smtClean="0">
                          <a:solidFill>
                            <a:schemeClr val="tx1"/>
                          </a:solidFill>
                          <a:latin typeface="Cambria Math" panose="02040503050406030204" pitchFamily="18" charset="0"/>
                        </a:rPr>
                        <m:t>)</m:t>
                      </m:r>
                    </m:oMath>
                  </m:oMathPara>
                </a14:m>
                <a:endParaRPr lang="en-US" b="1" dirty="0">
                  <a:solidFill>
                    <a:schemeClr val="tx1"/>
                  </a:solidFill>
                </a:endParaRPr>
              </a:p>
            </p:txBody>
          </p:sp>
        </mc:Choice>
        <mc:Fallback xmlns="">
          <p:sp>
            <p:nvSpPr>
              <p:cNvPr id="35" name="Rectangle: Rounded Corners 34">
                <a:extLst>
                  <a:ext uri="{FF2B5EF4-FFF2-40B4-BE49-F238E27FC236}">
                    <a16:creationId xmlns:a16="http://schemas.microsoft.com/office/drawing/2014/main" id="{566BDE24-7985-4454-BB91-760B82121F4D}"/>
                  </a:ext>
                </a:extLst>
              </p:cNvPr>
              <p:cNvSpPr>
                <a:spLocks noRot="1" noChangeAspect="1" noMove="1" noResize="1" noEditPoints="1" noAdjustHandles="1" noChangeArrowheads="1" noChangeShapeType="1" noTextEdit="1"/>
              </p:cNvSpPr>
              <p:nvPr/>
            </p:nvSpPr>
            <p:spPr>
              <a:xfrm>
                <a:off x="6429883" y="4618684"/>
                <a:ext cx="2148509" cy="655377"/>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Rounded Corners 35">
                <a:extLst>
                  <a:ext uri="{FF2B5EF4-FFF2-40B4-BE49-F238E27FC236}">
                    <a16:creationId xmlns:a16="http://schemas.microsoft.com/office/drawing/2014/main" id="{A4AA2E9B-36BB-4993-BC61-5A64C22981B0}"/>
                  </a:ext>
                </a:extLst>
              </p:cNvPr>
              <p:cNvSpPr/>
              <p:nvPr/>
            </p:nvSpPr>
            <p:spPr>
              <a:xfrm>
                <a:off x="6429884" y="5713219"/>
                <a:ext cx="4453464" cy="1085582"/>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𝑲</m:t>
                        </m:r>
                      </m:e>
                      <m:sub>
                        <m:r>
                          <a:rPr lang="en-US" b="1" i="1" smtClean="0">
                            <a:solidFill>
                              <a:schemeClr val="tx1"/>
                            </a:solidFill>
                            <a:latin typeface="Cambria Math" panose="02040503050406030204" pitchFamily="18" charset="0"/>
                          </a:rPr>
                          <m:t>𝒕</m:t>
                        </m:r>
                      </m:sub>
                    </m:sSub>
                  </m:oMath>
                </a14:m>
                <a:r>
                  <a:rPr lang="en-US" b="1" dirty="0">
                    <a:solidFill>
                      <a:schemeClr val="tx1"/>
                    </a:solidFill>
                  </a:rPr>
                  <a:t> are Lipschitz constants of Error residue</a:t>
                </a:r>
              </a:p>
              <a:p>
                <a:pPr algn="ctr"/>
                <a:r>
                  <a:rPr lang="en-US" b="1" dirty="0">
                    <a:solidFill>
                      <a:srgbClr val="FF0000"/>
                    </a:solidFill>
                  </a:rPr>
                  <a:t>PairNet assumes E</a:t>
                </a:r>
                <a14:m>
                  <m:oMath xmlns:m="http://schemas.openxmlformats.org/officeDocument/2006/math">
                    <m:r>
                      <a:rPr lang="en-US" b="1" i="1" smtClean="0">
                        <a:solidFill>
                          <a:srgbClr val="FF0000"/>
                        </a:solidFill>
                        <a:latin typeface="Cambria Math" panose="02040503050406030204" pitchFamily="18" charset="0"/>
                      </a:rPr>
                      <m:t>[</m:t>
                    </m:r>
                    <m:sSup>
                      <m:sSupPr>
                        <m:ctrlPr>
                          <a:rPr lang="en-US" b="1" i="1" smtClean="0">
                            <a:solidFill>
                              <a:srgbClr val="FF0000"/>
                            </a:solidFill>
                            <a:latin typeface="Cambria Math" panose="02040503050406030204" pitchFamily="18" charset="0"/>
                          </a:rPr>
                        </m:ctrlPr>
                      </m:sSupPr>
                      <m:e>
                        <m:d>
                          <m:dPr>
                            <m:begChr m:val="|"/>
                            <m:endChr m:val="|"/>
                            <m:ctrlPr>
                              <a:rPr lang="en-US" b="1" i="1" smtClean="0">
                                <a:solidFill>
                                  <a:srgbClr val="FF0000"/>
                                </a:solidFill>
                                <a:latin typeface="Cambria Math" panose="02040503050406030204" pitchFamily="18" charset="0"/>
                              </a:rPr>
                            </m:ctrlPr>
                          </m:dPr>
                          <m:e>
                            <m:d>
                              <m:dPr>
                                <m:begChr m:val="|"/>
                                <m:endChr m:val="|"/>
                                <m:ctrlPr>
                                  <a:rPr lang="en-US" b="1" i="1" smtClean="0">
                                    <a:solidFill>
                                      <a:srgbClr val="FF0000"/>
                                    </a:solidFill>
                                    <a:latin typeface="Cambria Math" panose="02040503050406030204" pitchFamily="18" charset="0"/>
                                  </a:rPr>
                                </m:ctrlPr>
                              </m:dPr>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𝒙</m:t>
                                    </m:r>
                                  </m:e>
                                  <m:sub>
                                    <m:r>
                                      <a:rPr lang="en-US" b="1" i="1" smtClean="0">
                                        <a:solidFill>
                                          <a:srgbClr val="FF0000"/>
                                        </a:solidFill>
                                        <a:latin typeface="Cambria Math" panose="02040503050406030204" pitchFamily="18" charset="0"/>
                                      </a:rPr>
                                      <m:t>𝒏𝒃𝒓</m:t>
                                    </m:r>
                                  </m:sub>
                                </m:sSub>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𝒙</m:t>
                                </m:r>
                              </m:e>
                            </m:d>
                          </m:e>
                        </m:d>
                      </m:e>
                      <m:sup>
                        <m:r>
                          <a:rPr lang="en-US" b="1" i="1" smtClean="0">
                            <a:solidFill>
                              <a:srgbClr val="FF0000"/>
                            </a:solidFill>
                            <a:latin typeface="Cambria Math" panose="02040503050406030204" pitchFamily="18" charset="0"/>
                          </a:rPr>
                          <m:t>𝟐</m:t>
                        </m:r>
                      </m:sup>
                    </m:sSup>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𝜹</m:t>
                    </m:r>
                    <m:r>
                      <a:rPr lang="en-US" b="1" i="1" smtClean="0">
                        <a:solidFill>
                          <a:srgbClr val="FF0000"/>
                        </a:solidFill>
                        <a:latin typeface="Cambria Math" panose="02040503050406030204" pitchFamily="18" charset="0"/>
                      </a:rPr>
                      <m:t>]</m:t>
                    </m:r>
                  </m:oMath>
                </a14:m>
                <a:endParaRPr lang="en-US" b="1" dirty="0">
                  <a:solidFill>
                    <a:srgbClr val="FF0000"/>
                  </a:solidFill>
                </a:endParaRPr>
              </a:p>
            </p:txBody>
          </p:sp>
        </mc:Choice>
        <mc:Fallback xmlns="">
          <p:sp>
            <p:nvSpPr>
              <p:cNvPr id="36" name="Rectangle: Rounded Corners 35">
                <a:extLst>
                  <a:ext uri="{FF2B5EF4-FFF2-40B4-BE49-F238E27FC236}">
                    <a16:creationId xmlns:a16="http://schemas.microsoft.com/office/drawing/2014/main" id="{A4AA2E9B-36BB-4993-BC61-5A64C22981B0}"/>
                  </a:ext>
                </a:extLst>
              </p:cNvPr>
              <p:cNvSpPr>
                <a:spLocks noRot="1" noChangeAspect="1" noMove="1" noResize="1" noEditPoints="1" noAdjustHandles="1" noChangeArrowheads="1" noChangeShapeType="1" noTextEdit="1"/>
              </p:cNvSpPr>
              <p:nvPr/>
            </p:nvSpPr>
            <p:spPr>
              <a:xfrm>
                <a:off x="6429884" y="5713219"/>
                <a:ext cx="4453464" cy="1085582"/>
              </a:xfrm>
              <a:prstGeom prst="roundRect">
                <a:avLst/>
              </a:prstGeom>
              <a:blipFill>
                <a:blip r:embed="rId9"/>
                <a:stretch>
                  <a:fillRect/>
                </a:stretch>
              </a:blipFill>
            </p:spPr>
            <p:txBody>
              <a:bodyPr/>
              <a:lstStyle/>
              <a:p>
                <a:r>
                  <a:rPr lang="en-US">
                    <a:noFill/>
                  </a:rPr>
                  <a:t> </a:t>
                </a:r>
              </a:p>
            </p:txBody>
          </p:sp>
        </mc:Fallback>
      </mc:AlternateContent>
      <p:sp>
        <p:nvSpPr>
          <p:cNvPr id="40" name="Rectangle: Rounded Corners 39">
            <a:extLst>
              <a:ext uri="{FF2B5EF4-FFF2-40B4-BE49-F238E27FC236}">
                <a16:creationId xmlns:a16="http://schemas.microsoft.com/office/drawing/2014/main" id="{3C5E490F-180A-4F43-982E-76738D86FE02}"/>
              </a:ext>
            </a:extLst>
          </p:cNvPr>
          <p:cNvSpPr/>
          <p:nvPr/>
        </p:nvSpPr>
        <p:spPr>
          <a:xfrm>
            <a:off x="4129200" y="3217548"/>
            <a:ext cx="1299750" cy="655377"/>
          </a:xfrm>
          <a:prstGeom prst="round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58DBB4C8-444B-48AA-BB9F-C9FBEA94ADCE}"/>
              </a:ext>
            </a:extLst>
          </p:cNvPr>
          <p:cNvSpPr/>
          <p:nvPr/>
        </p:nvSpPr>
        <p:spPr>
          <a:xfrm>
            <a:off x="6526572" y="3227940"/>
            <a:ext cx="487018" cy="65537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1D8EF7B-F137-4941-95FA-1CEE0A38068D}"/>
              </a:ext>
            </a:extLst>
          </p:cNvPr>
          <p:cNvSpPr/>
          <p:nvPr/>
        </p:nvSpPr>
        <p:spPr>
          <a:xfrm>
            <a:off x="2523053" y="3219426"/>
            <a:ext cx="1390861" cy="65537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Rectangle: Rounded Corners 42">
                <a:extLst>
                  <a:ext uri="{FF2B5EF4-FFF2-40B4-BE49-F238E27FC236}">
                    <a16:creationId xmlns:a16="http://schemas.microsoft.com/office/drawing/2014/main" id="{AA610903-62FD-4A1B-9A52-E7C78CF97F17}"/>
                  </a:ext>
                </a:extLst>
              </p:cNvPr>
              <p:cNvSpPr/>
              <p:nvPr/>
            </p:nvSpPr>
            <p:spPr>
              <a:xfrm>
                <a:off x="665922" y="4441085"/>
                <a:ext cx="4410247" cy="226059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dirty="0">
                    <a:solidFill>
                      <a:schemeClr val="tx1"/>
                    </a:solidFill>
                  </a:rPr>
                  <a:t>For a given </a:t>
                </a:r>
                <a14:m>
                  <m:oMath xmlns:m="http://schemas.openxmlformats.org/officeDocument/2006/math">
                    <m:d>
                      <m:dPr>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𝒕</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𝒚</m:t>
                        </m:r>
                      </m:e>
                    </m:d>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𝑫</m:t>
                    </m:r>
                    <m:r>
                      <a:rPr lang="en-US" b="1" i="1" smtClean="0">
                        <a:solidFill>
                          <a:schemeClr val="tx1"/>
                        </a:solidFill>
                        <a:latin typeface="Cambria Math" panose="02040503050406030204" pitchFamily="18" charset="0"/>
                      </a:rPr>
                      <m:t>, </m:t>
                    </m:r>
                  </m:oMath>
                </a14:m>
                <a:r>
                  <a:rPr lang="en-US" b="1" dirty="0">
                    <a:solidFill>
                      <a:schemeClr val="tx1"/>
                    </a:solidFill>
                  </a:rPr>
                  <a:t>we sample the pair </a:t>
                </a:r>
                <a14:m>
                  <m:oMath xmlns:m="http://schemas.openxmlformats.org/officeDocument/2006/math">
                    <m:d>
                      <m:dPr>
                        <m:ctrlPr>
                          <a:rPr lang="en-US" b="1" i="1" smtClean="0">
                            <a:solidFill>
                              <a:schemeClr val="tx1"/>
                            </a:solidFill>
                            <a:latin typeface="Cambria Math" panose="02040503050406030204" pitchFamily="18" charset="0"/>
                          </a:rPr>
                        </m:ctrlPr>
                      </m:dPr>
                      <m:e>
                        <m:sSup>
                          <m:sSupPr>
                            <m:ctrlPr>
                              <a:rPr lang="en-US" b="1" i="1" smtClean="0">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𝒙</m:t>
                            </m:r>
                          </m:e>
                          <m:sup>
                            <m:r>
                              <a:rPr lang="en-US" b="1" i="1" smtClean="0">
                                <a:solidFill>
                                  <a:schemeClr val="tx1"/>
                                </a:solidFill>
                                <a:latin typeface="Cambria Math" panose="02040503050406030204" pitchFamily="18" charset="0"/>
                              </a:rPr>
                              <m:t>′</m:t>
                            </m:r>
                          </m:sup>
                        </m:sSup>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𝟏</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𝒕</m:t>
                        </m:r>
                        <m:r>
                          <a:rPr lang="en-US" b="1" i="1" smtClean="0">
                            <a:solidFill>
                              <a:schemeClr val="tx1"/>
                            </a:solidFill>
                            <a:latin typeface="Cambria Math" panose="02040503050406030204" pitchFamily="18" charset="0"/>
                          </a:rPr>
                          <m:t>, </m:t>
                        </m:r>
                        <m:sSup>
                          <m:sSupPr>
                            <m:ctrlPr>
                              <a:rPr lang="en-US" b="1" i="1" smtClean="0">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𝒚</m:t>
                            </m:r>
                          </m:e>
                          <m:sup>
                            <m:r>
                              <a:rPr lang="en-US" b="1" i="1" smtClean="0">
                                <a:solidFill>
                                  <a:schemeClr val="tx1"/>
                                </a:solidFill>
                                <a:latin typeface="Cambria Math" panose="02040503050406030204" pitchFamily="18" charset="0"/>
                              </a:rPr>
                              <m:t>′</m:t>
                            </m:r>
                          </m:sup>
                        </m:sSup>
                      </m:e>
                    </m:d>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𝑫</m:t>
                    </m:r>
                  </m:oMath>
                </a14:m>
                <a:r>
                  <a:rPr lang="en-US" b="1" dirty="0">
                    <a:solidFill>
                      <a:schemeClr val="tx1"/>
                    </a:solidFill>
                  </a:rPr>
                  <a:t> following </a:t>
                </a:r>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𝒒</m:t>
                        </m:r>
                      </m:e>
                      <m:sub>
                        <m:r>
                          <a:rPr lang="en-US" b="1" i="1" smtClean="0">
                            <a:solidFill>
                              <a:schemeClr val="tx1"/>
                            </a:solidFill>
                            <a:latin typeface="Cambria Math" panose="02040503050406030204" pitchFamily="18" charset="0"/>
                          </a:rPr>
                          <m:t>𝒕</m:t>
                        </m:r>
                      </m:sub>
                    </m:sSub>
                    <m:d>
                      <m:dPr>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m:t>
                        </m:r>
                      </m:e>
                      <m:e>
                        <m:r>
                          <a:rPr lang="en-US" b="1" i="1" smtClean="0">
                            <a:solidFill>
                              <a:schemeClr val="tx1"/>
                            </a:solidFill>
                            <a:latin typeface="Cambria Math" panose="02040503050406030204" pitchFamily="18" charset="0"/>
                          </a:rPr>
                          <m:t>𝒙</m:t>
                        </m:r>
                      </m:e>
                    </m:d>
                  </m:oMath>
                </a14:m>
                <a:r>
                  <a:rPr lang="en-US" b="1" dirty="0">
                    <a:solidFill>
                      <a:schemeClr val="tx1"/>
                    </a:solidFill>
                  </a:rPr>
                  <a:t> distribution</a:t>
                </a:r>
              </a:p>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𝒒</m:t>
                          </m:r>
                        </m:e>
                        <m:sub>
                          <m:r>
                            <a:rPr lang="en-US" b="1" i="1" smtClean="0">
                              <a:solidFill>
                                <a:schemeClr val="tx1"/>
                              </a:solidFill>
                              <a:latin typeface="Cambria Math" panose="02040503050406030204" pitchFamily="18" charset="0"/>
                            </a:rPr>
                            <m:t>𝒕</m:t>
                          </m:r>
                        </m:sub>
                      </m:sSub>
                      <m:d>
                        <m:dPr>
                          <m:ctrlPr>
                            <a:rPr lang="en-US" b="1" i="1" smtClean="0">
                              <a:solidFill>
                                <a:schemeClr val="tx1"/>
                              </a:solidFill>
                              <a:latin typeface="Cambria Math" panose="02040503050406030204" pitchFamily="18" charset="0"/>
                            </a:rPr>
                          </m:ctrlPr>
                        </m:dPr>
                        <m:e>
                          <m:sSup>
                            <m:sSupPr>
                              <m:ctrlPr>
                                <a:rPr lang="en-US" b="1" i="1" smtClean="0">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𝒙</m:t>
                              </m:r>
                            </m:e>
                            <m:sup>
                              <m:r>
                                <a:rPr lang="en-US" b="1" i="1" smtClean="0">
                                  <a:solidFill>
                                    <a:schemeClr val="tx1"/>
                                  </a:solidFill>
                                  <a:latin typeface="Cambria Math" panose="02040503050406030204" pitchFamily="18" charset="0"/>
                                </a:rPr>
                                <m:t>′</m:t>
                              </m:r>
                            </m:sup>
                          </m:sSup>
                        </m:e>
                        <m:e>
                          <m:r>
                            <a:rPr lang="en-US" b="1" i="1" smtClean="0">
                              <a:solidFill>
                                <a:schemeClr val="tx1"/>
                              </a:solidFill>
                              <a:latin typeface="Cambria Math" panose="02040503050406030204" pitchFamily="18" charset="0"/>
                            </a:rPr>
                            <m:t>𝒙</m:t>
                          </m:r>
                        </m:e>
                      </m:d>
                      <m:r>
                        <a:rPr lang="en-US" b="1" i="1" smtClean="0">
                          <a:solidFill>
                            <a:schemeClr val="tx1"/>
                          </a:solidFill>
                          <a:latin typeface="Cambria Math" panose="02040503050406030204" pitchFamily="18" charset="0"/>
                        </a:rPr>
                        <m:t>∝</m:t>
                      </m:r>
                      <m:sSup>
                        <m:sSupPr>
                          <m:ctrlPr>
                            <a:rPr lang="en-US" b="1" i="1" smtClean="0">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𝒆</m:t>
                          </m:r>
                        </m:e>
                        <m:sup>
                          <m:r>
                            <a:rPr lang="en-US" b="1" i="1" smtClean="0">
                              <a:solidFill>
                                <a:schemeClr val="tx1"/>
                              </a:solidFill>
                              <a:latin typeface="Cambria Math" panose="02040503050406030204" pitchFamily="18" charset="0"/>
                            </a:rPr>
                            <m:t>−</m:t>
                          </m:r>
                          <m:sSup>
                            <m:sSupPr>
                              <m:ctrlPr>
                                <a:rPr lang="en-US" b="1" i="1" smtClean="0">
                                  <a:solidFill>
                                    <a:schemeClr val="tx1"/>
                                  </a:solidFill>
                                  <a:latin typeface="Cambria Math" panose="02040503050406030204" pitchFamily="18" charset="0"/>
                                </a:rPr>
                              </m:ctrlPr>
                            </m:sSupPr>
                            <m:e>
                              <m:d>
                                <m:dPr>
                                  <m:begChr m:val="|"/>
                                  <m:endChr m:val="|"/>
                                  <m:ctrlPr>
                                    <a:rPr lang="en-US" b="1" i="1" smtClean="0">
                                      <a:solidFill>
                                        <a:schemeClr val="tx1"/>
                                      </a:solidFill>
                                      <a:latin typeface="Cambria Math" panose="02040503050406030204" pitchFamily="18" charset="0"/>
                                    </a:rPr>
                                  </m:ctrlPr>
                                </m:dPr>
                                <m:e>
                                  <m:d>
                                    <m:dPr>
                                      <m:begChr m:val="|"/>
                                      <m:endChr m:val="|"/>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r>
                                        <a:rPr lang="en-US" b="1" i="1" smtClean="0">
                                          <a:solidFill>
                                            <a:schemeClr val="tx1"/>
                                          </a:solidFill>
                                          <a:latin typeface="Cambria Math" panose="02040503050406030204" pitchFamily="18" charset="0"/>
                                        </a:rPr>
                                        <m:t> −</m:t>
                                      </m:r>
                                      <m:sSup>
                                        <m:sSupPr>
                                          <m:ctrlPr>
                                            <a:rPr lang="en-US" b="1" i="1" smtClean="0">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𝒙</m:t>
                                          </m:r>
                                        </m:e>
                                        <m:sup>
                                          <m:r>
                                            <a:rPr lang="en-US" b="1" i="1" smtClean="0">
                                              <a:solidFill>
                                                <a:schemeClr val="tx1"/>
                                              </a:solidFill>
                                              <a:latin typeface="Cambria Math" panose="02040503050406030204" pitchFamily="18" charset="0"/>
                                            </a:rPr>
                                            <m:t>′</m:t>
                                          </m:r>
                                        </m:sup>
                                      </m:sSup>
                                    </m:e>
                                  </m:d>
                                </m:e>
                              </m:d>
                            </m:e>
                            <m:sup>
                              <m:r>
                                <a:rPr lang="en-US" b="1" i="1" smtClean="0">
                                  <a:solidFill>
                                    <a:schemeClr val="tx1"/>
                                  </a:solidFill>
                                  <a:latin typeface="Cambria Math" panose="02040503050406030204" pitchFamily="18" charset="0"/>
                                </a:rPr>
                                <m:t>𝟐</m:t>
                              </m:r>
                            </m:sup>
                          </m:sSup>
                        </m:sup>
                      </m:sSup>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𝒑</m:t>
                          </m:r>
                        </m:e>
                        <m:sub>
                          <m:r>
                            <a:rPr lang="en-US" b="1" i="1" smtClean="0">
                              <a:solidFill>
                                <a:schemeClr val="tx1"/>
                              </a:solidFill>
                              <a:latin typeface="Cambria Math" panose="02040503050406030204" pitchFamily="18" charset="0"/>
                            </a:rPr>
                            <m:t>𝟏</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𝒕</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𝒙</m:t>
                      </m:r>
                      <m:r>
                        <a:rPr lang="en-US" b="1" i="1" smtClean="0">
                          <a:solidFill>
                            <a:schemeClr val="tx1"/>
                          </a:solidFill>
                          <a:latin typeface="Cambria Math" panose="02040503050406030204" pitchFamily="18" charset="0"/>
                        </a:rPr>
                        <m:t>′)</m:t>
                      </m:r>
                    </m:oMath>
                  </m:oMathPara>
                </a14:m>
                <a:endParaRPr lang="en-US" b="1" dirty="0">
                  <a:solidFill>
                    <a:schemeClr val="tx1"/>
                  </a:solidFill>
                </a:endParaRPr>
              </a:p>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𝒒</m:t>
                        </m:r>
                      </m:e>
                      <m:sub>
                        <m:r>
                          <a:rPr lang="en-US" b="1" i="1" smtClean="0">
                            <a:solidFill>
                              <a:schemeClr val="tx1"/>
                            </a:solidFill>
                            <a:latin typeface="Cambria Math" panose="02040503050406030204" pitchFamily="18" charset="0"/>
                          </a:rPr>
                          <m:t>𝒕</m:t>
                        </m:r>
                      </m:sub>
                    </m:sSub>
                  </m:oMath>
                </a14:m>
                <a:r>
                  <a:rPr lang="en-US" b="1" dirty="0">
                    <a:solidFill>
                      <a:schemeClr val="tx1"/>
                    </a:solidFill>
                  </a:rPr>
                  <a:t> is the induced neighbor distribution</a:t>
                </a:r>
              </a:p>
            </p:txBody>
          </p:sp>
        </mc:Choice>
        <mc:Fallback xmlns="">
          <p:sp>
            <p:nvSpPr>
              <p:cNvPr id="43" name="Rectangle: Rounded Corners 42">
                <a:extLst>
                  <a:ext uri="{FF2B5EF4-FFF2-40B4-BE49-F238E27FC236}">
                    <a16:creationId xmlns:a16="http://schemas.microsoft.com/office/drawing/2014/main" id="{AA610903-62FD-4A1B-9A52-E7C78CF97F17}"/>
                  </a:ext>
                </a:extLst>
              </p:cNvPr>
              <p:cNvSpPr>
                <a:spLocks noRot="1" noChangeAspect="1" noMove="1" noResize="1" noEditPoints="1" noAdjustHandles="1" noChangeArrowheads="1" noChangeShapeType="1" noTextEdit="1"/>
              </p:cNvSpPr>
              <p:nvPr/>
            </p:nvSpPr>
            <p:spPr>
              <a:xfrm>
                <a:off x="665922" y="4441085"/>
                <a:ext cx="4410247" cy="2260595"/>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Rounded Corners 43">
                <a:extLst>
                  <a:ext uri="{FF2B5EF4-FFF2-40B4-BE49-F238E27FC236}">
                    <a16:creationId xmlns:a16="http://schemas.microsoft.com/office/drawing/2014/main" id="{3818B929-5D47-429F-9810-1415EB86BD26}"/>
                  </a:ext>
                </a:extLst>
              </p:cNvPr>
              <p:cNvSpPr/>
              <p:nvPr/>
            </p:nvSpPr>
            <p:spPr>
              <a:xfrm>
                <a:off x="8967611" y="4618684"/>
                <a:ext cx="3224389" cy="65537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𝒑</m:t>
                        </m:r>
                      </m:e>
                      <m:sub>
                        <m:r>
                          <a:rPr lang="en-US" b="1" i="1" smtClean="0">
                            <a:solidFill>
                              <a:schemeClr val="tx1"/>
                            </a:solidFill>
                            <a:latin typeface="Cambria Math" panose="02040503050406030204" pitchFamily="18" charset="0"/>
                          </a:rPr>
                          <m:t>𝒕</m:t>
                        </m:r>
                      </m:sub>
                    </m:sSub>
                  </m:oMath>
                </a14:m>
                <a:r>
                  <a:rPr lang="en-US" b="1" dirty="0">
                    <a:solidFill>
                      <a:schemeClr val="tx1"/>
                    </a:solidFill>
                  </a:rPr>
                  <a:t> is the marginal </a:t>
                </a:r>
                <a14:m>
                  <m:oMath xmlns:m="http://schemas.openxmlformats.org/officeDocument/2006/math">
                    <m:r>
                      <a:rPr lang="en-US" b="1" i="1" smtClean="0">
                        <a:solidFill>
                          <a:schemeClr val="tx1"/>
                        </a:solidFill>
                        <a:latin typeface="Cambria Math" panose="02040503050406030204" pitchFamily="18" charset="0"/>
                      </a:rPr>
                      <m:t>𝑷</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𝑿</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𝒕</m:t>
                    </m:r>
                    <m:r>
                      <a:rPr lang="en-US" b="1" i="1" smtClean="0">
                        <a:solidFill>
                          <a:schemeClr val="tx1"/>
                        </a:solidFill>
                        <a:latin typeface="Cambria Math" panose="02040503050406030204" pitchFamily="18" charset="0"/>
                      </a:rPr>
                      <m:t>)</m:t>
                    </m:r>
                  </m:oMath>
                </a14:m>
                <a:endParaRPr lang="en-US" b="1" dirty="0">
                  <a:solidFill>
                    <a:schemeClr val="tx1"/>
                  </a:solidFill>
                </a:endParaRPr>
              </a:p>
            </p:txBody>
          </p:sp>
        </mc:Choice>
        <mc:Fallback xmlns="">
          <p:sp>
            <p:nvSpPr>
              <p:cNvPr id="44" name="Rectangle: Rounded Corners 43">
                <a:extLst>
                  <a:ext uri="{FF2B5EF4-FFF2-40B4-BE49-F238E27FC236}">
                    <a16:creationId xmlns:a16="http://schemas.microsoft.com/office/drawing/2014/main" id="{3818B929-5D47-429F-9810-1415EB86BD26}"/>
                  </a:ext>
                </a:extLst>
              </p:cNvPr>
              <p:cNvSpPr>
                <a:spLocks noRot="1" noChangeAspect="1" noMove="1" noResize="1" noEditPoints="1" noAdjustHandles="1" noChangeArrowheads="1" noChangeShapeType="1" noTextEdit="1"/>
              </p:cNvSpPr>
              <p:nvPr/>
            </p:nvSpPr>
            <p:spPr>
              <a:xfrm>
                <a:off x="8967611" y="4618684"/>
                <a:ext cx="3224389" cy="655377"/>
              </a:xfrm>
              <a:prstGeom prst="roundRect">
                <a:avLst/>
              </a:prstGeom>
              <a:blipFill>
                <a:blip r:embed="rId11"/>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014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8" grpId="0" animBg="1"/>
      <p:bldP spid="20" grpId="0" animBg="1"/>
      <p:bldP spid="22" grpId="0" animBg="1"/>
      <p:bldP spid="24" grpId="0" animBg="1"/>
      <p:bldP spid="26" grpId="0" animBg="1"/>
      <p:bldP spid="27" grpId="0" animBg="1"/>
      <p:bldP spid="28" grpId="0" animBg="1"/>
      <p:bldP spid="35" grpId="0" animBg="1"/>
      <p:bldP spid="36" grpId="0" animBg="1"/>
      <p:bldP spid="40" grpId="0" animBg="1"/>
      <p:bldP spid="41" grpId="0" animBg="1"/>
      <p:bldP spid="42" grpId="0" animBg="1"/>
      <p:bldP spid="43" grpId="0" animBg="1"/>
      <p:bldP spid="4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8E50-F0B1-4A36-9509-677D6DD3F956}"/>
              </a:ext>
            </a:extLst>
          </p:cNvPr>
          <p:cNvSpPr>
            <a:spLocks noGrp="1"/>
          </p:cNvSpPr>
          <p:nvPr>
            <p:ph type="title"/>
          </p:nvPr>
        </p:nvSpPr>
        <p:spPr/>
        <p:txBody>
          <a:bodyPr/>
          <a:lstStyle/>
          <a:p>
            <a:r>
              <a:rPr lang="en-US" dirty="0"/>
              <a:t>On the IPM terms</a:t>
            </a:r>
          </a:p>
        </p:txBody>
      </p:sp>
      <p:pic>
        <p:nvPicPr>
          <p:cNvPr id="5" name="Picture 4">
            <a:extLst>
              <a:ext uri="{FF2B5EF4-FFF2-40B4-BE49-F238E27FC236}">
                <a16:creationId xmlns:a16="http://schemas.microsoft.com/office/drawing/2014/main" id="{001525ED-CF51-4026-8462-3CB28E323CCC}"/>
              </a:ext>
            </a:extLst>
          </p:cNvPr>
          <p:cNvPicPr>
            <a:picLocks noChangeAspect="1"/>
          </p:cNvPicPr>
          <p:nvPr/>
        </p:nvPicPr>
        <p:blipFill>
          <a:blip r:embed="rId2"/>
          <a:stretch>
            <a:fillRect/>
          </a:stretch>
        </p:blipFill>
        <p:spPr>
          <a:xfrm>
            <a:off x="2333029" y="1720408"/>
            <a:ext cx="7525941" cy="3417184"/>
          </a:xfrm>
          <a:prstGeom prst="rect">
            <a:avLst/>
          </a:prstGeom>
        </p:spPr>
      </p:pic>
    </p:spTree>
    <p:extLst>
      <p:ext uri="{BB962C8B-B14F-4D97-AF65-F5344CB8AC3E}">
        <p14:creationId xmlns:p14="http://schemas.microsoft.com/office/powerpoint/2010/main" val="3215407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D427-6241-419D-9F08-77E7560A2098}"/>
              </a:ext>
            </a:extLst>
          </p:cNvPr>
          <p:cNvSpPr>
            <a:spLocks noGrp="1"/>
          </p:cNvSpPr>
          <p:nvPr>
            <p:ph type="title"/>
          </p:nvPr>
        </p:nvSpPr>
        <p:spPr/>
        <p:txBody>
          <a:bodyPr/>
          <a:lstStyle/>
          <a:p>
            <a:r>
              <a:rPr lang="en-US" dirty="0"/>
              <a:t>Does </a:t>
            </a:r>
            <a:r>
              <a:rPr lang="en-US" dirty="0" err="1"/>
              <a:t>PairNet</a:t>
            </a:r>
            <a:r>
              <a:rPr lang="en-US" dirty="0"/>
              <a:t> beat baselines</a:t>
            </a:r>
          </a:p>
        </p:txBody>
      </p:sp>
      <p:pic>
        <p:nvPicPr>
          <p:cNvPr id="5" name="Picture 4">
            <a:extLst>
              <a:ext uri="{FF2B5EF4-FFF2-40B4-BE49-F238E27FC236}">
                <a16:creationId xmlns:a16="http://schemas.microsoft.com/office/drawing/2014/main" id="{A5BDA87A-E72E-4C69-9BD9-7E24BCFB9D3A}"/>
              </a:ext>
            </a:extLst>
          </p:cNvPr>
          <p:cNvPicPr>
            <a:picLocks noChangeAspect="1"/>
          </p:cNvPicPr>
          <p:nvPr/>
        </p:nvPicPr>
        <p:blipFill>
          <a:blip r:embed="rId2"/>
          <a:stretch>
            <a:fillRect/>
          </a:stretch>
        </p:blipFill>
        <p:spPr>
          <a:xfrm>
            <a:off x="593355" y="1600938"/>
            <a:ext cx="11598645" cy="4397121"/>
          </a:xfrm>
          <a:prstGeom prst="rect">
            <a:avLst/>
          </a:prstGeom>
        </p:spPr>
      </p:pic>
    </p:spTree>
    <p:extLst>
      <p:ext uri="{BB962C8B-B14F-4D97-AF65-F5344CB8AC3E}">
        <p14:creationId xmlns:p14="http://schemas.microsoft.com/office/powerpoint/2010/main" val="1035353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6E29A-6787-4133-A97C-50BF70DCDA06}"/>
              </a:ext>
            </a:extLst>
          </p:cNvPr>
          <p:cNvSpPr>
            <a:spLocks noGrp="1"/>
          </p:cNvSpPr>
          <p:nvPr>
            <p:ph type="title"/>
          </p:nvPr>
        </p:nvSpPr>
        <p:spPr/>
        <p:txBody>
          <a:bodyPr/>
          <a:lstStyle/>
          <a:p>
            <a:r>
              <a:rPr lang="en-US" dirty="0"/>
              <a:t>Are Pairs Important?</a:t>
            </a:r>
          </a:p>
        </p:txBody>
      </p:sp>
      <p:pic>
        <p:nvPicPr>
          <p:cNvPr id="5" name="Picture 4">
            <a:extLst>
              <a:ext uri="{FF2B5EF4-FFF2-40B4-BE49-F238E27FC236}">
                <a16:creationId xmlns:a16="http://schemas.microsoft.com/office/drawing/2014/main" id="{FCEACCEA-68A5-4746-9D1F-17F211A3DEF8}"/>
              </a:ext>
            </a:extLst>
          </p:cNvPr>
          <p:cNvPicPr>
            <a:picLocks noChangeAspect="1"/>
          </p:cNvPicPr>
          <p:nvPr/>
        </p:nvPicPr>
        <p:blipFill>
          <a:blip r:embed="rId2"/>
          <a:stretch>
            <a:fillRect/>
          </a:stretch>
        </p:blipFill>
        <p:spPr>
          <a:xfrm>
            <a:off x="2925805" y="1547222"/>
            <a:ext cx="6918214" cy="380002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19A6276-680C-498E-9D15-87858FE4CCB5}"/>
                  </a:ext>
                </a:extLst>
              </p:cNvPr>
              <p:cNvSpPr txBox="1"/>
              <p:nvPr/>
            </p:nvSpPr>
            <p:spPr>
              <a:xfrm>
                <a:off x="3963284" y="5347251"/>
                <a:ext cx="4843256" cy="684418"/>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rPr>
                            <m:t>𝒒</m:t>
                          </m:r>
                        </m:e>
                        <m:sub>
                          <m:r>
                            <a:rPr lang="en-US" sz="2400" b="1" i="1" smtClean="0">
                              <a:solidFill>
                                <a:schemeClr val="tx1"/>
                              </a:solidFill>
                              <a:latin typeface="Cambria Math" panose="02040503050406030204" pitchFamily="18" charset="0"/>
                            </a:rPr>
                            <m:t>𝒕</m:t>
                          </m:r>
                        </m:sub>
                      </m:sSub>
                      <m:d>
                        <m:dPr>
                          <m:ctrlPr>
                            <a:rPr lang="en-US" sz="2400" b="1" i="1" smtClean="0">
                              <a:solidFill>
                                <a:schemeClr val="tx1"/>
                              </a:solidFill>
                              <a:latin typeface="Cambria Math" panose="02040503050406030204" pitchFamily="18" charset="0"/>
                            </a:rPr>
                          </m:ctrlPr>
                        </m:dPr>
                        <m:e>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panose="02040503050406030204" pitchFamily="18" charset="0"/>
                                </a:rPr>
                                <m:t>𝒙</m:t>
                              </m:r>
                            </m:e>
                            <m:sup>
                              <m:r>
                                <a:rPr lang="en-US" sz="2400" b="1" i="1" smtClean="0">
                                  <a:solidFill>
                                    <a:schemeClr val="tx1"/>
                                  </a:solidFill>
                                  <a:latin typeface="Cambria Math" panose="02040503050406030204" pitchFamily="18" charset="0"/>
                                </a:rPr>
                                <m:t>′</m:t>
                              </m:r>
                            </m:sup>
                          </m:sSup>
                        </m:e>
                        <m:e>
                          <m:r>
                            <a:rPr lang="en-US" sz="2400" b="1" i="1" smtClean="0">
                              <a:solidFill>
                                <a:schemeClr val="tx1"/>
                              </a:solidFill>
                              <a:latin typeface="Cambria Math" panose="02040503050406030204" pitchFamily="18" charset="0"/>
                            </a:rPr>
                            <m:t>𝒙</m:t>
                          </m:r>
                        </m:e>
                      </m:d>
                      <m:r>
                        <a:rPr lang="en-US" sz="2400" b="1" i="1" smtClean="0">
                          <a:solidFill>
                            <a:schemeClr val="tx1"/>
                          </a:solidFill>
                          <a:latin typeface="Cambria Math" panose="02040503050406030204" pitchFamily="18" charset="0"/>
                        </a:rPr>
                        <m:t>∝</m:t>
                      </m:r>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panose="02040503050406030204" pitchFamily="18" charset="0"/>
                            </a:rPr>
                            <m:t>𝒆</m:t>
                          </m:r>
                        </m:e>
                        <m:sup>
                          <m:r>
                            <a:rPr lang="en-US" sz="2400" b="1" i="1" smtClean="0">
                              <a:solidFill>
                                <a:schemeClr val="tx1"/>
                              </a:solidFill>
                              <a:latin typeface="Cambria Math" panose="02040503050406030204" pitchFamily="18" charset="0"/>
                            </a:rPr>
                            <m:t>−</m:t>
                          </m:r>
                          <m:r>
                            <a:rPr lang="en-US" sz="2400" b="1" i="1" smtClean="0">
                              <a:solidFill>
                                <a:srgbClr val="FF0000"/>
                              </a:solidFill>
                              <a:latin typeface="Cambria Math" panose="02040503050406030204" pitchFamily="18" charset="0"/>
                            </a:rPr>
                            <m:t>𝝀</m:t>
                          </m:r>
                          <m:sSup>
                            <m:sSupPr>
                              <m:ctrlPr>
                                <a:rPr lang="en-US" sz="2400" b="1" i="1" smtClean="0">
                                  <a:solidFill>
                                    <a:schemeClr val="tx1"/>
                                  </a:solidFill>
                                  <a:latin typeface="Cambria Math" panose="02040503050406030204" pitchFamily="18" charset="0"/>
                                </a:rPr>
                              </m:ctrlPr>
                            </m:sSupPr>
                            <m:e>
                              <m:d>
                                <m:dPr>
                                  <m:begChr m:val="|"/>
                                  <m:endChr m:val="|"/>
                                  <m:ctrlPr>
                                    <a:rPr lang="en-US" sz="2400" b="1" i="1" smtClean="0">
                                      <a:solidFill>
                                        <a:schemeClr val="tx1"/>
                                      </a:solidFill>
                                      <a:latin typeface="Cambria Math" panose="02040503050406030204" pitchFamily="18" charset="0"/>
                                    </a:rPr>
                                  </m:ctrlPr>
                                </m:dPr>
                                <m:e>
                                  <m:d>
                                    <m:dPr>
                                      <m:begChr m:val="|"/>
                                      <m:endChr m:val="|"/>
                                      <m:ctrlPr>
                                        <a:rPr lang="en-US" sz="2400" b="1" i="1" smtClean="0">
                                          <a:solidFill>
                                            <a:schemeClr val="tx1"/>
                                          </a:solidFill>
                                          <a:latin typeface="Cambria Math" panose="02040503050406030204" pitchFamily="18" charset="0"/>
                                        </a:rPr>
                                      </m:ctrlPr>
                                    </m:dPr>
                                    <m:e>
                                      <m:r>
                                        <a:rPr lang="en-US" sz="2400" b="1" i="1" smtClean="0">
                                          <a:solidFill>
                                            <a:schemeClr val="tx1"/>
                                          </a:solidFill>
                                          <a:latin typeface="Cambria Math" panose="02040503050406030204" pitchFamily="18" charset="0"/>
                                        </a:rPr>
                                        <m:t>𝒙</m:t>
                                      </m:r>
                                      <m:r>
                                        <a:rPr lang="en-US" sz="2400" b="1" i="1" smtClean="0">
                                          <a:solidFill>
                                            <a:schemeClr val="tx1"/>
                                          </a:solidFill>
                                          <a:latin typeface="Cambria Math" panose="02040503050406030204" pitchFamily="18" charset="0"/>
                                        </a:rPr>
                                        <m:t> −</m:t>
                                      </m:r>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panose="02040503050406030204" pitchFamily="18" charset="0"/>
                                            </a:rPr>
                                            <m:t>𝒙</m:t>
                                          </m:r>
                                        </m:e>
                                        <m:sup>
                                          <m:r>
                                            <a:rPr lang="en-US" sz="2400" b="1" i="1" smtClean="0">
                                              <a:solidFill>
                                                <a:schemeClr val="tx1"/>
                                              </a:solidFill>
                                              <a:latin typeface="Cambria Math" panose="02040503050406030204" pitchFamily="18" charset="0"/>
                                            </a:rPr>
                                            <m:t>′</m:t>
                                          </m:r>
                                        </m:sup>
                                      </m:sSup>
                                    </m:e>
                                  </m:d>
                                </m:e>
                              </m:d>
                            </m:e>
                            <m:sup>
                              <m:r>
                                <a:rPr lang="en-US" sz="2400" b="1" i="1" smtClean="0">
                                  <a:solidFill>
                                    <a:schemeClr val="tx1"/>
                                  </a:solidFill>
                                  <a:latin typeface="Cambria Math" panose="02040503050406030204" pitchFamily="18" charset="0"/>
                                </a:rPr>
                                <m:t>𝟐</m:t>
                              </m:r>
                            </m:sup>
                          </m:sSup>
                        </m:sup>
                      </m:sSup>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rPr>
                            <m:t>𝒑</m:t>
                          </m:r>
                        </m:e>
                        <m:sub>
                          <m:r>
                            <a:rPr lang="en-US" sz="2400" b="1" i="1" smtClean="0">
                              <a:solidFill>
                                <a:schemeClr val="tx1"/>
                              </a:solidFill>
                              <a:latin typeface="Cambria Math" panose="02040503050406030204" pitchFamily="18" charset="0"/>
                            </a:rPr>
                            <m:t>𝟏</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𝒕</m:t>
                          </m:r>
                        </m:sub>
                      </m:sSub>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𝒙</m:t>
                      </m:r>
                      <m:r>
                        <a:rPr lang="en-US" sz="2400" b="1" i="1" smtClean="0">
                          <a:solidFill>
                            <a:schemeClr val="tx1"/>
                          </a:solidFill>
                          <a:latin typeface="Cambria Math" panose="02040503050406030204" pitchFamily="18" charset="0"/>
                        </a:rPr>
                        <m:t>′)</m:t>
                      </m:r>
                    </m:oMath>
                  </m:oMathPara>
                </a14:m>
                <a:endParaRPr lang="en-US" sz="2400" dirty="0"/>
              </a:p>
            </p:txBody>
          </p:sp>
        </mc:Choice>
        <mc:Fallback xmlns="">
          <p:sp>
            <p:nvSpPr>
              <p:cNvPr id="7" name="TextBox 6">
                <a:extLst>
                  <a:ext uri="{FF2B5EF4-FFF2-40B4-BE49-F238E27FC236}">
                    <a16:creationId xmlns:a16="http://schemas.microsoft.com/office/drawing/2014/main" id="{119A6276-680C-498E-9D15-87858FE4CCB5}"/>
                  </a:ext>
                </a:extLst>
              </p:cNvPr>
              <p:cNvSpPr txBox="1">
                <a:spLocks noRot="1" noChangeAspect="1" noMove="1" noResize="1" noEditPoints="1" noAdjustHandles="1" noChangeArrowheads="1" noChangeShapeType="1" noTextEdit="1"/>
              </p:cNvSpPr>
              <p:nvPr/>
            </p:nvSpPr>
            <p:spPr>
              <a:xfrm>
                <a:off x="3963284" y="5347251"/>
                <a:ext cx="4843256" cy="68441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242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DE6E-BB0C-4E67-AE89-112D76C28B0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462DD03-7548-45BA-A064-459297247E4A}"/>
              </a:ext>
            </a:extLst>
          </p:cNvPr>
          <p:cNvSpPr>
            <a:spLocks noGrp="1"/>
          </p:cNvSpPr>
          <p:nvPr>
            <p:ph idx="1"/>
          </p:nvPr>
        </p:nvSpPr>
        <p:spPr/>
        <p:txBody>
          <a:bodyPr/>
          <a:lstStyle/>
          <a:p>
            <a:r>
              <a:rPr lang="en-US" dirty="0"/>
              <a:t>We proposed </a:t>
            </a:r>
            <a:r>
              <a:rPr lang="en-US" dirty="0" err="1"/>
              <a:t>PairNet</a:t>
            </a:r>
            <a:r>
              <a:rPr lang="en-US" dirty="0"/>
              <a:t> that is:</a:t>
            </a:r>
          </a:p>
          <a:p>
            <a:pPr lvl="1"/>
            <a:r>
              <a:rPr lang="en-US" dirty="0"/>
              <a:t>Model-agnostic</a:t>
            </a:r>
          </a:p>
          <a:p>
            <a:pPr lvl="1"/>
            <a:r>
              <a:rPr lang="en-US" dirty="0"/>
              <a:t>Applicable to diverse treatment domains</a:t>
            </a:r>
          </a:p>
          <a:p>
            <a:pPr lvl="1"/>
            <a:r>
              <a:rPr lang="en-US" dirty="0"/>
              <a:t>Robust to its hyperparameters</a:t>
            </a:r>
          </a:p>
          <a:p>
            <a:pPr lvl="1"/>
            <a:r>
              <a:rPr lang="en-US" dirty="0"/>
              <a:t>Easy to Implement </a:t>
            </a:r>
          </a:p>
          <a:p>
            <a:pPr lvl="1"/>
            <a:r>
              <a:rPr lang="en-US" dirty="0"/>
              <a:t>Consistent estimate for ITE</a:t>
            </a:r>
          </a:p>
          <a:p>
            <a:pPr lvl="1"/>
            <a:r>
              <a:rPr lang="en-US" dirty="0"/>
              <a:t>Offers better generalization guarantees</a:t>
            </a:r>
          </a:p>
          <a:p>
            <a:pPr lvl="1"/>
            <a:r>
              <a:rPr lang="en-US" dirty="0">
                <a:solidFill>
                  <a:srgbClr val="FF0000"/>
                </a:solidFill>
              </a:rPr>
              <a:t>Works very well in practice</a:t>
            </a:r>
          </a:p>
        </p:txBody>
      </p:sp>
    </p:spTree>
    <p:extLst>
      <p:ext uri="{BB962C8B-B14F-4D97-AF65-F5344CB8AC3E}">
        <p14:creationId xmlns:p14="http://schemas.microsoft.com/office/powerpoint/2010/main" val="23707465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78AA-B439-482A-9FE0-2FF9F056221A}"/>
              </a:ext>
            </a:extLst>
          </p:cNvPr>
          <p:cNvSpPr>
            <a:spLocks noGrp="1"/>
          </p:cNvSpPr>
          <p:nvPr>
            <p:ph type="title"/>
          </p:nvPr>
        </p:nvSpPr>
        <p:spPr/>
        <p:txBody>
          <a:bodyPr/>
          <a:lstStyle/>
          <a:p>
            <a:r>
              <a:rPr lang="en-US" dirty="0"/>
              <a:t>Back to Recourse</a:t>
            </a:r>
          </a:p>
        </p:txBody>
      </p:sp>
      <p:grpSp>
        <p:nvGrpSpPr>
          <p:cNvPr id="4" name="Group 3">
            <a:extLst>
              <a:ext uri="{FF2B5EF4-FFF2-40B4-BE49-F238E27FC236}">
                <a16:creationId xmlns:a16="http://schemas.microsoft.com/office/drawing/2014/main" id="{BF6E1BBA-1156-4BB4-B096-715C33489F95}"/>
              </a:ext>
            </a:extLst>
          </p:cNvPr>
          <p:cNvGrpSpPr/>
          <p:nvPr/>
        </p:nvGrpSpPr>
        <p:grpSpPr>
          <a:xfrm>
            <a:off x="1587320" y="2464037"/>
            <a:ext cx="8504773" cy="3220187"/>
            <a:chOff x="1587320" y="2464037"/>
            <a:chExt cx="8504773" cy="3220187"/>
          </a:xfrm>
        </p:grpSpPr>
        <p:grpSp>
          <p:nvGrpSpPr>
            <p:cNvPr id="5" name="Group 4">
              <a:extLst>
                <a:ext uri="{FF2B5EF4-FFF2-40B4-BE49-F238E27FC236}">
                  <a16:creationId xmlns:a16="http://schemas.microsoft.com/office/drawing/2014/main" id="{1C1B2F54-6955-4C85-B4F8-652E701433AB}"/>
                </a:ext>
              </a:extLst>
            </p:cNvPr>
            <p:cNvGrpSpPr/>
            <p:nvPr/>
          </p:nvGrpSpPr>
          <p:grpSpPr>
            <a:xfrm>
              <a:off x="1767696" y="2507623"/>
              <a:ext cx="8324397" cy="3176601"/>
              <a:chOff x="1868764" y="2679509"/>
              <a:chExt cx="8324397" cy="3176601"/>
            </a:xfrm>
          </p:grpSpPr>
          <p:sp>
            <p:nvSpPr>
              <p:cNvPr id="9" name="Oval 8">
                <a:extLst>
                  <a:ext uri="{FF2B5EF4-FFF2-40B4-BE49-F238E27FC236}">
                    <a16:creationId xmlns:a16="http://schemas.microsoft.com/office/drawing/2014/main" id="{34A3A7AF-FC88-4D08-A9BB-6B1E72148D9C}"/>
                  </a:ext>
                </a:extLst>
              </p:cNvPr>
              <p:cNvSpPr/>
              <p:nvPr/>
            </p:nvSpPr>
            <p:spPr>
              <a:xfrm>
                <a:off x="3192801" y="2921937"/>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10" name="Oval 9">
                <a:extLst>
                  <a:ext uri="{FF2B5EF4-FFF2-40B4-BE49-F238E27FC236}">
                    <a16:creationId xmlns:a16="http://schemas.microsoft.com/office/drawing/2014/main" id="{EBEC62D6-3749-445E-AFA0-129FD230CB4B}"/>
                  </a:ext>
                </a:extLst>
              </p:cNvPr>
              <p:cNvSpPr/>
              <p:nvPr/>
            </p:nvSpPr>
            <p:spPr>
              <a:xfrm>
                <a:off x="8781324" y="3849984"/>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p>
            </p:txBody>
          </p:sp>
          <p:sp>
            <p:nvSpPr>
              <p:cNvPr id="11" name="Oval 10">
                <a:extLst>
                  <a:ext uri="{FF2B5EF4-FFF2-40B4-BE49-F238E27FC236}">
                    <a16:creationId xmlns:a16="http://schemas.microsoft.com/office/drawing/2014/main" id="{DD948B54-B280-49BC-A08C-3CD2F6DC11B4}"/>
                  </a:ext>
                </a:extLst>
              </p:cNvPr>
              <p:cNvSpPr/>
              <p:nvPr/>
            </p:nvSpPr>
            <p:spPr>
              <a:xfrm>
                <a:off x="6062250" y="3849984"/>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cxnSp>
            <p:nvCxnSpPr>
              <p:cNvPr id="12" name="Straight Arrow Connector 11">
                <a:extLst>
                  <a:ext uri="{FF2B5EF4-FFF2-40B4-BE49-F238E27FC236}">
                    <a16:creationId xmlns:a16="http://schemas.microsoft.com/office/drawing/2014/main" id="{1D4282C0-9CBA-4AA1-B849-B97204786747}"/>
                  </a:ext>
                </a:extLst>
              </p:cNvPr>
              <p:cNvCxnSpPr>
                <a:cxnSpLocks/>
                <a:stCxn id="11" idx="6"/>
                <a:endCxn id="10" idx="2"/>
              </p:cNvCxnSpPr>
              <p:nvPr/>
            </p:nvCxnSpPr>
            <p:spPr>
              <a:xfrm>
                <a:off x="7144075" y="4401629"/>
                <a:ext cx="163724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48A73DA8-E960-42AA-B7CC-131E52B3608A}"/>
                  </a:ext>
                </a:extLst>
              </p:cNvPr>
              <p:cNvCxnSpPr>
                <a:cxnSpLocks/>
                <a:stCxn id="9" idx="6"/>
                <a:endCxn id="11" idx="2"/>
              </p:cNvCxnSpPr>
              <p:nvPr/>
            </p:nvCxnSpPr>
            <p:spPr>
              <a:xfrm>
                <a:off x="4274626" y="3473582"/>
                <a:ext cx="1787624" cy="9280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A9212852-57F4-467D-9FD4-ACB45975EED6}"/>
                  </a:ext>
                </a:extLst>
              </p:cNvPr>
              <p:cNvSpPr/>
              <p:nvPr/>
            </p:nvSpPr>
            <p:spPr>
              <a:xfrm>
                <a:off x="3192801" y="4652928"/>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cxnSp>
            <p:nvCxnSpPr>
              <p:cNvPr id="15" name="Straight Arrow Connector 14">
                <a:extLst>
                  <a:ext uri="{FF2B5EF4-FFF2-40B4-BE49-F238E27FC236}">
                    <a16:creationId xmlns:a16="http://schemas.microsoft.com/office/drawing/2014/main" id="{4952E960-4FBC-42F6-BD1C-02F35E3321D3}"/>
                  </a:ext>
                </a:extLst>
              </p:cNvPr>
              <p:cNvCxnSpPr>
                <a:cxnSpLocks/>
                <a:stCxn id="14" idx="6"/>
                <a:endCxn id="11" idx="2"/>
              </p:cNvCxnSpPr>
              <p:nvPr/>
            </p:nvCxnSpPr>
            <p:spPr>
              <a:xfrm flipV="1">
                <a:off x="4274626" y="4401629"/>
                <a:ext cx="1787624" cy="8029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6" name="Picture 6" descr="Chest X-Ray Cliparts - Incorporate Medical Imagery into Your Design Projects">
                <a:extLst>
                  <a:ext uri="{FF2B5EF4-FFF2-40B4-BE49-F238E27FC236}">
                    <a16:creationId xmlns:a16="http://schemas.microsoft.com/office/drawing/2014/main" id="{375A0699-4BC4-447C-A240-3A0E4ABB3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4063" y="2679509"/>
                <a:ext cx="1149098" cy="11373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Animated Person Images – Browse 77,115 Stock Photos, Vectors, and Video |  Adobe Stock">
                <a:extLst>
                  <a:ext uri="{FF2B5EF4-FFF2-40B4-BE49-F238E27FC236}">
                    <a16:creationId xmlns:a16="http://schemas.microsoft.com/office/drawing/2014/main" id="{AC081569-14BB-4EA6-AD78-7F5E1B8B9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764" y="4652928"/>
                <a:ext cx="1042758" cy="1203182"/>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2" descr="High Frequency Machine Type: Portable (Mobile) 500 Ma X Ray Machine With Cr  System, For Hospital at Rs 750000 in Ahmedabad">
              <a:extLst>
                <a:ext uri="{FF2B5EF4-FFF2-40B4-BE49-F238E27FC236}">
                  <a16:creationId xmlns:a16="http://schemas.microsoft.com/office/drawing/2014/main" id="{4A0C4694-C956-4E9A-9A59-094ADA07E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1" y="3806246"/>
              <a:ext cx="824969" cy="8249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auge PNGs for Free Download">
              <a:extLst>
                <a:ext uri="{FF2B5EF4-FFF2-40B4-BE49-F238E27FC236}">
                  <a16:creationId xmlns:a16="http://schemas.microsoft.com/office/drawing/2014/main" id="{033713FC-718D-42C2-9404-67B64B060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320" y="2974709"/>
              <a:ext cx="1168928" cy="644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Xray Clip Art - Xray Image">
              <a:extLst>
                <a:ext uri="{FF2B5EF4-FFF2-40B4-BE49-F238E27FC236}">
                  <a16:creationId xmlns:a16="http://schemas.microsoft.com/office/drawing/2014/main" id="{D745F1E2-47F5-480E-8AC3-BE34E36B87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5298" y="2464037"/>
              <a:ext cx="1253591" cy="11236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6604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5BA5-1D46-43DF-8008-EFF007EDC7A2}"/>
              </a:ext>
            </a:extLst>
          </p:cNvPr>
          <p:cNvSpPr>
            <a:spLocks noGrp="1"/>
          </p:cNvSpPr>
          <p:nvPr>
            <p:ph type="title"/>
          </p:nvPr>
        </p:nvSpPr>
        <p:spPr>
          <a:xfrm>
            <a:off x="998456" y="2766218"/>
            <a:ext cx="10515600" cy="1325563"/>
          </a:xfrm>
        </p:spPr>
        <p:txBody>
          <a:bodyPr/>
          <a:lstStyle/>
          <a:p>
            <a:r>
              <a:rPr lang="en-US" dirty="0"/>
              <a:t>But this time, without counterfactuals in training dataset</a:t>
            </a:r>
          </a:p>
        </p:txBody>
      </p:sp>
    </p:spTree>
    <p:extLst>
      <p:ext uri="{BB962C8B-B14F-4D97-AF65-F5344CB8AC3E}">
        <p14:creationId xmlns:p14="http://schemas.microsoft.com/office/powerpoint/2010/main" val="7052361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CE76-953D-4D41-9D30-8697C2B021CA}"/>
              </a:ext>
            </a:extLst>
          </p:cNvPr>
          <p:cNvSpPr>
            <a:spLocks noGrp="1"/>
          </p:cNvSpPr>
          <p:nvPr>
            <p:ph type="title"/>
          </p:nvPr>
        </p:nvSpPr>
        <p:spPr/>
        <p:txBody>
          <a:bodyPr/>
          <a:lstStyle/>
          <a:p>
            <a:r>
              <a:rPr lang="en-US" dirty="0"/>
              <a:t>But we could not solve under this setting</a:t>
            </a:r>
          </a:p>
        </p:txBody>
      </p:sp>
      <p:sp>
        <p:nvSpPr>
          <p:cNvPr id="3" name="Content Placeholder 2">
            <a:extLst>
              <a:ext uri="{FF2B5EF4-FFF2-40B4-BE49-F238E27FC236}">
                <a16:creationId xmlns:a16="http://schemas.microsoft.com/office/drawing/2014/main" id="{302DF075-C57B-4EB0-AB03-965BA86CB10E}"/>
              </a:ext>
            </a:extLst>
          </p:cNvPr>
          <p:cNvSpPr>
            <a:spLocks noGrp="1"/>
          </p:cNvSpPr>
          <p:nvPr>
            <p:ph idx="1"/>
          </p:nvPr>
        </p:nvSpPr>
        <p:spPr/>
        <p:txBody>
          <a:bodyPr/>
          <a:lstStyle/>
          <a:p>
            <a:r>
              <a:rPr lang="en-US" dirty="0"/>
              <a:t>Ball is in Adobe’s court!</a:t>
            </a:r>
          </a:p>
        </p:txBody>
      </p:sp>
      <p:pic>
        <p:nvPicPr>
          <p:cNvPr id="15362" name="Picture 2" descr="The ball's in your court now: idioms with 'ball' - About Words - Cambridge  Dictionary blog">
            <a:extLst>
              <a:ext uri="{FF2B5EF4-FFF2-40B4-BE49-F238E27FC236}">
                <a16:creationId xmlns:a16="http://schemas.microsoft.com/office/drawing/2014/main" id="{CF9879BC-BF5F-4B0C-B9C9-A850C4C67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52" y="2604679"/>
            <a:ext cx="5560832" cy="3707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D66A8FB-45AC-4519-857F-7C2CF9340D20}"/>
              </a:ext>
            </a:extLst>
          </p:cNvPr>
          <p:cNvSpPr txBox="1"/>
          <p:nvPr/>
        </p:nvSpPr>
        <p:spPr>
          <a:xfrm>
            <a:off x="6893351" y="3340958"/>
            <a:ext cx="4935483" cy="1477328"/>
          </a:xfrm>
          <a:prstGeom prst="rect">
            <a:avLst/>
          </a:prstGeom>
          <a:solidFill>
            <a:srgbClr val="FFC000"/>
          </a:solidFill>
        </p:spPr>
        <p:txBody>
          <a:bodyPr wrap="square">
            <a:spAutoFit/>
          </a:bodyPr>
          <a:lstStyle/>
          <a:p>
            <a:r>
              <a:rPr lang="en-US" b="1" i="0" dirty="0">
                <a:solidFill>
                  <a:srgbClr val="000000"/>
                </a:solidFill>
                <a:effectLst/>
                <a:latin typeface="Lucida Grande"/>
              </a:rPr>
              <a:t>Dataset Interfaces: Diagnosing Model Failures Using Controllable Counterfactual Generation</a:t>
            </a:r>
          </a:p>
          <a:p>
            <a:endParaRPr lang="en-US" dirty="0"/>
          </a:p>
          <a:p>
            <a:r>
              <a:rPr lang="en-US" dirty="0"/>
              <a:t>https://arxiv.org/abs/2302.07865</a:t>
            </a:r>
          </a:p>
        </p:txBody>
      </p:sp>
    </p:spTree>
    <p:extLst>
      <p:ext uri="{BB962C8B-B14F-4D97-AF65-F5344CB8AC3E}">
        <p14:creationId xmlns:p14="http://schemas.microsoft.com/office/powerpoint/2010/main" val="70054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4121-D98B-4C18-AC69-42794E9FA194}"/>
              </a:ext>
            </a:extLst>
          </p:cNvPr>
          <p:cNvSpPr>
            <a:spLocks noGrp="1"/>
          </p:cNvSpPr>
          <p:nvPr>
            <p:ph type="title"/>
          </p:nvPr>
        </p:nvSpPr>
        <p:spPr/>
        <p:txBody>
          <a:bodyPr>
            <a:normAutofit/>
          </a:bodyPr>
          <a:lstStyle/>
          <a:p>
            <a:r>
              <a:rPr lang="en-US" dirty="0"/>
              <a:t>1. Abduction</a:t>
            </a:r>
          </a:p>
        </p:txBody>
      </p:sp>
      <p:pic>
        <p:nvPicPr>
          <p:cNvPr id="4" name="Picture 8" descr="List 96+ Pictures X-ray Clipart Black And White Sharp">
            <a:extLst>
              <a:ext uri="{FF2B5EF4-FFF2-40B4-BE49-F238E27FC236}">
                <a16:creationId xmlns:a16="http://schemas.microsoft.com/office/drawing/2014/main" id="{29543123-BC38-402D-8CC8-4B1D919D3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684" y="2914147"/>
            <a:ext cx="1680499" cy="1718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Animated Person Images – Browse 77,115 Stock Photos, Vectors, and Video |  Adobe Stock">
            <a:extLst>
              <a:ext uri="{FF2B5EF4-FFF2-40B4-BE49-F238E27FC236}">
                <a16:creationId xmlns:a16="http://schemas.microsoft.com/office/drawing/2014/main" id="{9F4139D0-A9ED-4C72-B1E2-BD644EF66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745" y="2864035"/>
            <a:ext cx="1572052" cy="18139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igh Frequency Machine Type: Portable (Mobile) 500 Ma X Ray Machine With Cr  System, For Hospital at Rs 750000 in Ahmedabad">
            <a:extLst>
              <a:ext uri="{FF2B5EF4-FFF2-40B4-BE49-F238E27FC236}">
                <a16:creationId xmlns:a16="http://schemas.microsoft.com/office/drawing/2014/main" id="{3D85D890-C3D6-41C6-8A4A-91F62ABBE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626" y="3087301"/>
            <a:ext cx="1367374" cy="136737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4BF13982-118D-4201-823D-C33DD5359D2B}"/>
              </a:ext>
            </a:extLst>
          </p:cNvPr>
          <p:cNvCxnSpPr>
            <a:cxnSpLocks/>
            <a:stCxn id="4" idx="3"/>
            <a:endCxn id="6" idx="1"/>
          </p:cNvCxnSpPr>
          <p:nvPr/>
        </p:nvCxnSpPr>
        <p:spPr>
          <a:xfrm flipV="1">
            <a:off x="3130183" y="3770988"/>
            <a:ext cx="1598443" cy="21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FF5BD241-B64A-4E4A-8452-F77529EEEBE9}"/>
              </a:ext>
            </a:extLst>
          </p:cNvPr>
          <p:cNvCxnSpPr>
            <a:cxnSpLocks/>
            <a:stCxn id="6" idx="3"/>
            <a:endCxn id="5" idx="1"/>
          </p:cNvCxnSpPr>
          <p:nvPr/>
        </p:nvCxnSpPr>
        <p:spPr>
          <a:xfrm>
            <a:off x="6096000" y="3770988"/>
            <a:ext cx="172974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50E0F17-1EF1-4828-9B21-7A06C0F96AA9}"/>
                  </a:ext>
                </a:extLst>
              </p:cNvPr>
              <p:cNvSpPr txBox="1"/>
              <p:nvPr/>
            </p:nvSpPr>
            <p:spPr>
              <a:xfrm>
                <a:off x="5598808" y="2633779"/>
                <a:ext cx="1330364"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7200" b="0" i="1" smtClean="0">
                              <a:latin typeface="Cambria Math" panose="02040503050406030204" pitchFamily="18" charset="0"/>
                            </a:rPr>
                          </m:ctrlPr>
                        </m:sSupPr>
                        <m:e>
                          <m:r>
                            <a:rPr lang="en-US" sz="7200" b="0" i="1" smtClean="0">
                              <a:latin typeface="Cambria Math" panose="02040503050406030204" pitchFamily="18" charset="0"/>
                            </a:rPr>
                            <m:t> </m:t>
                          </m:r>
                        </m:e>
                        <m:sup>
                          <m:r>
                            <a:rPr lang="en-US" sz="7200" b="0" i="1" smtClean="0">
                              <a:latin typeface="Cambria Math" panose="02040503050406030204" pitchFamily="18" charset="0"/>
                            </a:rPr>
                            <m:t>−1</m:t>
                          </m:r>
                        </m:sup>
                      </m:sSup>
                    </m:oMath>
                  </m:oMathPara>
                </a14:m>
                <a:endParaRPr lang="en-US" sz="7200" dirty="0"/>
              </a:p>
            </p:txBody>
          </p:sp>
        </mc:Choice>
        <mc:Fallback xmlns="">
          <p:sp>
            <p:nvSpPr>
              <p:cNvPr id="13" name="TextBox 12">
                <a:extLst>
                  <a:ext uri="{FF2B5EF4-FFF2-40B4-BE49-F238E27FC236}">
                    <a16:creationId xmlns:a16="http://schemas.microsoft.com/office/drawing/2014/main" id="{F50E0F17-1EF1-4828-9B21-7A06C0F96AA9}"/>
                  </a:ext>
                </a:extLst>
              </p:cNvPr>
              <p:cNvSpPr txBox="1">
                <a:spLocks noRot="1" noChangeAspect="1" noMove="1" noResize="1" noEditPoints="1" noAdjustHandles="1" noChangeArrowheads="1" noChangeShapeType="1" noTextEdit="1"/>
              </p:cNvSpPr>
              <p:nvPr/>
            </p:nvSpPr>
            <p:spPr>
              <a:xfrm>
                <a:off x="5598808" y="2633779"/>
                <a:ext cx="1330364" cy="110799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143488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A01DF-1C74-4C00-B360-995D8DA92571}"/>
              </a:ext>
            </a:extLst>
          </p:cNvPr>
          <p:cNvSpPr>
            <a:spLocks noGrp="1"/>
          </p:cNvSpPr>
          <p:nvPr>
            <p:ph idx="1"/>
          </p:nvPr>
        </p:nvSpPr>
        <p:spPr/>
        <p:txBody>
          <a:bodyPr/>
          <a:lstStyle/>
          <a:p>
            <a:endParaRPr lang="en-US" dirty="0"/>
          </a:p>
          <a:p>
            <a:endParaRPr lang="en-US" dirty="0"/>
          </a:p>
          <a:p>
            <a:endParaRPr lang="en-US" dirty="0"/>
          </a:p>
          <a:p>
            <a:r>
              <a:rPr lang="en-US" dirty="0"/>
              <a:t>Great at macro-edits</a:t>
            </a:r>
          </a:p>
          <a:p>
            <a:r>
              <a:rPr lang="en-US" dirty="0"/>
              <a:t>Not so great in micro-edits</a:t>
            </a:r>
          </a:p>
          <a:p>
            <a:r>
              <a:rPr lang="en-US" dirty="0"/>
              <a:t>Always OOD!</a:t>
            </a:r>
          </a:p>
          <a:p>
            <a:r>
              <a:rPr lang="en-US" dirty="0"/>
              <a:t>Nor good enough for counterfactuals!</a:t>
            </a:r>
          </a:p>
        </p:txBody>
      </p:sp>
      <p:pic>
        <p:nvPicPr>
          <p:cNvPr id="19460" name="Picture 4" descr="How Adobe Firefly brings Your Creativity to the Next Level (2024)">
            <a:extLst>
              <a:ext uri="{FF2B5EF4-FFF2-40B4-BE49-F238E27FC236}">
                <a16:creationId xmlns:a16="http://schemas.microsoft.com/office/drawing/2014/main" id="{3250313D-10CD-4058-8BD1-489159D7C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238" y="291593"/>
            <a:ext cx="4892511" cy="2752038"/>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Prompt-to-Prompt Image Editing with Cross-Attention Control Google Research">
            <a:extLst>
              <a:ext uri="{FF2B5EF4-FFF2-40B4-BE49-F238E27FC236}">
                <a16:creationId xmlns:a16="http://schemas.microsoft.com/office/drawing/2014/main" id="{38305026-E077-46CE-8785-B4A4D538F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62" y="291593"/>
            <a:ext cx="4892511" cy="275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8781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D1C61D93-D262-4FAF-A9E9-9414CD652386}"/>
              </a:ext>
            </a:extLst>
          </p:cNvPr>
          <p:cNvCxnSpPr>
            <a:cxnSpLocks/>
            <a:stCxn id="9" idx="6"/>
            <a:endCxn id="10" idx="2"/>
          </p:cNvCxnSpPr>
          <p:nvPr/>
        </p:nvCxnSpPr>
        <p:spPr>
          <a:xfrm>
            <a:off x="4173558" y="3301696"/>
            <a:ext cx="2041105" cy="19470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id="{BABB795B-B507-4684-8B46-F599C40B5B90}"/>
              </a:ext>
            </a:extLst>
          </p:cNvPr>
          <p:cNvSpPr>
            <a:spLocks noGrp="1"/>
          </p:cNvSpPr>
          <p:nvPr>
            <p:ph type="title"/>
          </p:nvPr>
        </p:nvSpPr>
        <p:spPr/>
        <p:txBody>
          <a:bodyPr/>
          <a:lstStyle/>
          <a:p>
            <a:r>
              <a:rPr lang="en-US" dirty="0"/>
              <a:t>Setting we assumed!</a:t>
            </a:r>
          </a:p>
        </p:txBody>
      </p:sp>
      <p:grpSp>
        <p:nvGrpSpPr>
          <p:cNvPr id="4" name="Group 3">
            <a:extLst>
              <a:ext uri="{FF2B5EF4-FFF2-40B4-BE49-F238E27FC236}">
                <a16:creationId xmlns:a16="http://schemas.microsoft.com/office/drawing/2014/main" id="{9A27232B-800A-4CFF-9196-DD84DEFA56A9}"/>
              </a:ext>
            </a:extLst>
          </p:cNvPr>
          <p:cNvGrpSpPr/>
          <p:nvPr/>
        </p:nvGrpSpPr>
        <p:grpSpPr>
          <a:xfrm>
            <a:off x="1587320" y="1930325"/>
            <a:ext cx="6976929" cy="3904053"/>
            <a:chOff x="1587320" y="1930325"/>
            <a:chExt cx="6976929" cy="3904053"/>
          </a:xfrm>
        </p:grpSpPr>
        <p:grpSp>
          <p:nvGrpSpPr>
            <p:cNvPr id="5" name="Group 4">
              <a:extLst>
                <a:ext uri="{FF2B5EF4-FFF2-40B4-BE49-F238E27FC236}">
                  <a16:creationId xmlns:a16="http://schemas.microsoft.com/office/drawing/2014/main" id="{551DEAEA-4582-43D0-9595-2E2202445D69}"/>
                </a:ext>
              </a:extLst>
            </p:cNvPr>
            <p:cNvGrpSpPr/>
            <p:nvPr/>
          </p:nvGrpSpPr>
          <p:grpSpPr>
            <a:xfrm>
              <a:off x="1767696" y="2484436"/>
              <a:ext cx="6796553" cy="3349942"/>
              <a:chOff x="1868764" y="2656322"/>
              <a:chExt cx="6796553" cy="3349942"/>
            </a:xfrm>
          </p:grpSpPr>
          <p:sp>
            <p:nvSpPr>
              <p:cNvPr id="9" name="Oval 8">
                <a:extLst>
                  <a:ext uri="{FF2B5EF4-FFF2-40B4-BE49-F238E27FC236}">
                    <a16:creationId xmlns:a16="http://schemas.microsoft.com/office/drawing/2014/main" id="{A08F36B4-5011-4B53-979E-97DA4C84FE46}"/>
                  </a:ext>
                </a:extLst>
              </p:cNvPr>
              <p:cNvSpPr/>
              <p:nvPr/>
            </p:nvSpPr>
            <p:spPr>
              <a:xfrm>
                <a:off x="3192801" y="2921937"/>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10" name="Oval 9">
                <a:extLst>
                  <a:ext uri="{FF2B5EF4-FFF2-40B4-BE49-F238E27FC236}">
                    <a16:creationId xmlns:a16="http://schemas.microsoft.com/office/drawing/2014/main" id="{FD6C687D-F5E0-40E4-8B68-E07B13BD87F8}"/>
                  </a:ext>
                </a:extLst>
              </p:cNvPr>
              <p:cNvSpPr/>
              <p:nvPr/>
            </p:nvSpPr>
            <p:spPr>
              <a:xfrm>
                <a:off x="6315731" y="4868951"/>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p>
            </p:txBody>
          </p:sp>
          <p:sp>
            <p:nvSpPr>
              <p:cNvPr id="11" name="Oval 10">
                <a:extLst>
                  <a:ext uri="{FF2B5EF4-FFF2-40B4-BE49-F238E27FC236}">
                    <a16:creationId xmlns:a16="http://schemas.microsoft.com/office/drawing/2014/main" id="{E5C64A6C-5C8F-4830-B28E-E9F5A0B33A6A}"/>
                  </a:ext>
                </a:extLst>
              </p:cNvPr>
              <p:cNvSpPr/>
              <p:nvPr/>
            </p:nvSpPr>
            <p:spPr>
              <a:xfrm>
                <a:off x="6197068" y="2656322"/>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cxnSp>
            <p:nvCxnSpPr>
              <p:cNvPr id="12" name="Straight Arrow Connector 11">
                <a:extLst>
                  <a:ext uri="{FF2B5EF4-FFF2-40B4-BE49-F238E27FC236}">
                    <a16:creationId xmlns:a16="http://schemas.microsoft.com/office/drawing/2014/main" id="{E9CE4D3F-F9DE-4CC3-9373-B860C91ED7DD}"/>
                  </a:ext>
                </a:extLst>
              </p:cNvPr>
              <p:cNvCxnSpPr>
                <a:cxnSpLocks/>
                <a:stCxn id="14" idx="6"/>
                <a:endCxn id="10" idx="2"/>
              </p:cNvCxnSpPr>
              <p:nvPr/>
            </p:nvCxnSpPr>
            <p:spPr>
              <a:xfrm>
                <a:off x="4274626" y="5204573"/>
                <a:ext cx="2041105" cy="2160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A8B40B32-0821-491B-BE87-FB7346D9E3A2}"/>
                  </a:ext>
                </a:extLst>
              </p:cNvPr>
              <p:cNvCxnSpPr>
                <a:cxnSpLocks/>
                <a:stCxn id="9" idx="6"/>
                <a:endCxn id="11" idx="2"/>
              </p:cNvCxnSpPr>
              <p:nvPr/>
            </p:nvCxnSpPr>
            <p:spPr>
              <a:xfrm flipV="1">
                <a:off x="4274626" y="3207967"/>
                <a:ext cx="1922442" cy="2656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83FA94A7-B24E-4EE0-ABB7-59940836EB8A}"/>
                  </a:ext>
                </a:extLst>
              </p:cNvPr>
              <p:cNvSpPr/>
              <p:nvPr/>
            </p:nvSpPr>
            <p:spPr>
              <a:xfrm>
                <a:off x="3192801" y="4652928"/>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cxnSp>
            <p:nvCxnSpPr>
              <p:cNvPr id="15" name="Straight Arrow Connector 14">
                <a:extLst>
                  <a:ext uri="{FF2B5EF4-FFF2-40B4-BE49-F238E27FC236}">
                    <a16:creationId xmlns:a16="http://schemas.microsoft.com/office/drawing/2014/main" id="{AB834611-15BA-4760-A423-33CC5C77AD3E}"/>
                  </a:ext>
                </a:extLst>
              </p:cNvPr>
              <p:cNvCxnSpPr>
                <a:cxnSpLocks/>
                <a:stCxn id="14" idx="6"/>
                <a:endCxn id="11" idx="2"/>
              </p:cNvCxnSpPr>
              <p:nvPr/>
            </p:nvCxnSpPr>
            <p:spPr>
              <a:xfrm flipV="1">
                <a:off x="4274626" y="3207967"/>
                <a:ext cx="1922442" cy="19966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6" name="Picture 6" descr="Chest X-Ray Cliparts - Incorporate Medical Imagery into Your Design Projects">
                <a:extLst>
                  <a:ext uri="{FF2B5EF4-FFF2-40B4-BE49-F238E27FC236}">
                    <a16:creationId xmlns:a16="http://schemas.microsoft.com/office/drawing/2014/main" id="{AD8892F5-E1C9-4BEE-A0DC-5B7B2E11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219" y="4868951"/>
                <a:ext cx="1149098" cy="11373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Animated Person Images – Browse 77,115 Stock Photos, Vectors, and Video |  Adobe Stock">
                <a:extLst>
                  <a:ext uri="{FF2B5EF4-FFF2-40B4-BE49-F238E27FC236}">
                    <a16:creationId xmlns:a16="http://schemas.microsoft.com/office/drawing/2014/main" id="{74AC9CAD-A34E-45AD-9F51-7942EE29F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764" y="4652928"/>
                <a:ext cx="1042758" cy="1203182"/>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descr="Gauge PNGs for Free Download">
              <a:extLst>
                <a:ext uri="{FF2B5EF4-FFF2-40B4-BE49-F238E27FC236}">
                  <a16:creationId xmlns:a16="http://schemas.microsoft.com/office/drawing/2014/main" id="{2B6372D4-91C0-4B97-919C-0856452AA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320" y="2974709"/>
              <a:ext cx="1168928" cy="644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Xray Clip Art - Xray Image">
              <a:extLst>
                <a:ext uri="{FF2B5EF4-FFF2-40B4-BE49-F238E27FC236}">
                  <a16:creationId xmlns:a16="http://schemas.microsoft.com/office/drawing/2014/main" id="{40839C19-7F8B-4305-A07F-A6CF971C07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522" y="1930325"/>
              <a:ext cx="673931" cy="6040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igh Frequency Machine Type: Portable (Mobile) 500 Ma X Ray Machine With Cr  System, For Hospital at Rs 750000 in Ahmedabad">
              <a:extLst>
                <a:ext uri="{FF2B5EF4-FFF2-40B4-BE49-F238E27FC236}">
                  <a16:creationId xmlns:a16="http://schemas.microsoft.com/office/drawing/2014/main" id="{855C0877-8886-4A3E-807C-57236D54E7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265" y="3941541"/>
              <a:ext cx="824969" cy="824969"/>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E941CA35-FC9C-4968-9B8D-8F80FA8D4DB6}"/>
              </a:ext>
            </a:extLst>
          </p:cNvPr>
          <p:cNvSpPr/>
          <p:nvPr/>
        </p:nvSpPr>
        <p:spPr>
          <a:xfrm>
            <a:off x="8436990" y="565608"/>
            <a:ext cx="3393649" cy="6693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Under Submission in Neurips</a:t>
            </a:r>
          </a:p>
        </p:txBody>
      </p:sp>
      <p:cxnSp>
        <p:nvCxnSpPr>
          <p:cNvPr id="19" name="Straight Arrow Connector 18">
            <a:extLst>
              <a:ext uri="{FF2B5EF4-FFF2-40B4-BE49-F238E27FC236}">
                <a16:creationId xmlns:a16="http://schemas.microsoft.com/office/drawing/2014/main" id="{5F74C251-9F39-4461-98CA-99D1B846FB47}"/>
              </a:ext>
            </a:extLst>
          </p:cNvPr>
          <p:cNvCxnSpPr>
            <a:cxnSpLocks/>
          </p:cNvCxnSpPr>
          <p:nvPr/>
        </p:nvCxnSpPr>
        <p:spPr>
          <a:xfrm flipV="1">
            <a:off x="3632646" y="3853341"/>
            <a:ext cx="0" cy="6277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54163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8C2A-16FF-4E46-B4B4-3C0CB8DE086F}"/>
              </a:ext>
            </a:extLst>
          </p:cNvPr>
          <p:cNvSpPr>
            <a:spLocks noGrp="1"/>
          </p:cNvSpPr>
          <p:nvPr>
            <p:ph type="title"/>
          </p:nvPr>
        </p:nvSpPr>
        <p:spPr/>
        <p:txBody>
          <a:bodyPr/>
          <a:lstStyle/>
          <a:p>
            <a:r>
              <a:rPr lang="en-US" dirty="0"/>
              <a:t>Conclusion</a:t>
            </a:r>
          </a:p>
        </p:txBody>
      </p:sp>
      <p:sp>
        <p:nvSpPr>
          <p:cNvPr id="5" name="Rectangle 2">
            <a:extLst>
              <a:ext uri="{FF2B5EF4-FFF2-40B4-BE49-F238E27FC236}">
                <a16:creationId xmlns:a16="http://schemas.microsoft.com/office/drawing/2014/main" id="{EF6AA822-B72D-471E-9353-B46260E4170B}"/>
              </a:ext>
            </a:extLst>
          </p:cNvPr>
          <p:cNvSpPr>
            <a:spLocks noGrp="1" noChangeArrowheads="1"/>
          </p:cNvSpPr>
          <p:nvPr>
            <p:ph idx="1"/>
          </p:nvPr>
        </p:nvSpPr>
        <p:spPr bwMode="auto">
          <a:xfrm>
            <a:off x="421943" y="1303627"/>
            <a:ext cx="11044979"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lang="en-US" altLang="en-US" sz="2400" dirty="0"/>
              <a:t>Training models for flawless predictions is unrealistic.</a:t>
            </a:r>
          </a:p>
          <a:p>
            <a:pPr eaLnBrk="0" fontAlgn="base" hangingPunct="0">
              <a:lnSpc>
                <a:spcPct val="100000"/>
              </a:lnSpc>
              <a:spcBef>
                <a:spcPct val="0"/>
              </a:spcBef>
              <a:spcAft>
                <a:spcPct val="0"/>
              </a:spcAft>
            </a:pPr>
            <a:endParaRPr lang="en-US" altLang="en-US" sz="2400" dirty="0"/>
          </a:p>
          <a:p>
            <a:pPr eaLnBrk="0" fontAlgn="base" hangingPunct="0">
              <a:lnSpc>
                <a:spcPct val="100000"/>
              </a:lnSpc>
              <a:spcBef>
                <a:spcPct val="0"/>
              </a:spcBef>
              <a:spcAft>
                <a:spcPct val="0"/>
              </a:spcAft>
            </a:pPr>
            <a:r>
              <a:rPr lang="en-US" altLang="en-US" sz="2400" dirty="0"/>
              <a:t>Models must learn to abstain when unsure.</a:t>
            </a:r>
          </a:p>
          <a:p>
            <a:pPr lvl="1" eaLnBrk="0" fontAlgn="base" hangingPunct="0">
              <a:lnSpc>
                <a:spcPct val="100000"/>
              </a:lnSpc>
              <a:spcBef>
                <a:spcPct val="0"/>
              </a:spcBef>
              <a:spcAft>
                <a:spcPct val="0"/>
              </a:spcAft>
            </a:pPr>
            <a:r>
              <a:rPr lang="en-US" altLang="en-US" sz="2000" dirty="0"/>
              <a:t>Calibration is the holy grail – often not possible with MLE based training.</a:t>
            </a:r>
          </a:p>
          <a:p>
            <a:pPr lvl="1" eaLnBrk="0" fontAlgn="base" hangingPunct="0">
              <a:lnSpc>
                <a:spcPct val="100000"/>
              </a:lnSpc>
              <a:spcBef>
                <a:spcPct val="0"/>
              </a:spcBef>
              <a:spcAft>
                <a:spcPct val="0"/>
              </a:spcAft>
            </a:pPr>
            <a:r>
              <a:rPr lang="en-US" altLang="en-US" sz="2000" dirty="0"/>
              <a:t>When they abstain, ask human to generate a better instance.</a:t>
            </a:r>
          </a:p>
          <a:p>
            <a:pPr eaLnBrk="0" fontAlgn="base" hangingPunct="0">
              <a:lnSpc>
                <a:spcPct val="100000"/>
              </a:lnSpc>
              <a:spcBef>
                <a:spcPct val="0"/>
              </a:spcBef>
              <a:spcAft>
                <a:spcPct val="0"/>
              </a:spcAft>
            </a:pPr>
            <a:endParaRPr lang="en-US" altLang="en-US" sz="2400" dirty="0"/>
          </a:p>
          <a:p>
            <a:pPr eaLnBrk="0" fontAlgn="base" hangingPunct="0">
              <a:lnSpc>
                <a:spcPct val="100000"/>
              </a:lnSpc>
              <a:spcBef>
                <a:spcPct val="0"/>
              </a:spcBef>
              <a:spcAft>
                <a:spcPct val="0"/>
              </a:spcAft>
            </a:pPr>
            <a:r>
              <a:rPr lang="en-US" altLang="en-US" sz="2400" dirty="0"/>
              <a:t>Our proposal: Triage. </a:t>
            </a:r>
            <a:r>
              <a:rPr lang="en-US" altLang="en-US" sz="2400"/>
              <a:t>Use </a:t>
            </a:r>
            <a:r>
              <a:rPr lang="en-US" altLang="en-US" sz="2400" dirty="0"/>
              <a:t>human guidance to enhance model predictions by accurately estimating better settings. These settings can be predicted by better modelling of treatment effects. Achieving this is </a:t>
            </a:r>
            <a:r>
              <a:rPr lang="en-US" altLang="en-US" sz="2400" b="1" dirty="0"/>
              <a:t>much</a:t>
            </a:r>
            <a:r>
              <a:rPr lang="en-US" altLang="en-US" sz="2400" dirty="0"/>
              <a:t> easier than obtaining counterfactuals. </a:t>
            </a:r>
          </a:p>
          <a:p>
            <a:pPr eaLnBrk="0" fontAlgn="base" hangingPunct="0">
              <a:lnSpc>
                <a:spcPct val="100000"/>
              </a:lnSpc>
              <a:spcBef>
                <a:spcPct val="0"/>
              </a:spcBef>
              <a:spcAft>
                <a:spcPct val="0"/>
              </a:spcAft>
            </a:pPr>
            <a:endParaRPr lang="en-US" altLang="en-US" sz="2400" dirty="0"/>
          </a:p>
          <a:p>
            <a:pPr eaLnBrk="0" fontAlgn="base" hangingPunct="0">
              <a:lnSpc>
                <a:spcPct val="100000"/>
              </a:lnSpc>
              <a:spcBef>
                <a:spcPct val="0"/>
              </a:spcBef>
              <a:spcAft>
                <a:spcPct val="0"/>
              </a:spcAft>
            </a:pPr>
            <a:r>
              <a:rPr lang="en-US" altLang="en-US" sz="2400" dirty="0"/>
              <a:t>Although interventions are adequate to gauge better settings, counterfactual testing is inevitable.</a:t>
            </a:r>
          </a:p>
        </p:txBody>
      </p:sp>
    </p:spTree>
    <p:extLst>
      <p:ext uri="{BB962C8B-B14F-4D97-AF65-F5344CB8AC3E}">
        <p14:creationId xmlns:p14="http://schemas.microsoft.com/office/powerpoint/2010/main" val="14202663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DAF479-DD2E-4FC9-BA81-2722F0079CB8}"/>
              </a:ext>
            </a:extLst>
          </p:cNvPr>
          <p:cNvPicPr>
            <a:picLocks noChangeAspect="1"/>
          </p:cNvPicPr>
          <p:nvPr/>
        </p:nvPicPr>
        <p:blipFill>
          <a:blip r:embed="rId2"/>
          <a:stretch>
            <a:fillRect/>
          </a:stretch>
        </p:blipFill>
        <p:spPr>
          <a:xfrm>
            <a:off x="355077" y="867266"/>
            <a:ext cx="4011020" cy="2647900"/>
          </a:xfrm>
          <a:prstGeom prst="rect">
            <a:avLst/>
          </a:prstGeom>
        </p:spPr>
      </p:pic>
      <p:sp>
        <p:nvSpPr>
          <p:cNvPr id="7" name="TextBox 6">
            <a:extLst>
              <a:ext uri="{FF2B5EF4-FFF2-40B4-BE49-F238E27FC236}">
                <a16:creationId xmlns:a16="http://schemas.microsoft.com/office/drawing/2014/main" id="{F00C4276-4F24-42A9-9C9A-BD2CCE064BD7}"/>
              </a:ext>
            </a:extLst>
          </p:cNvPr>
          <p:cNvSpPr txBox="1"/>
          <p:nvPr/>
        </p:nvSpPr>
        <p:spPr>
          <a:xfrm>
            <a:off x="8750431" y="6282121"/>
            <a:ext cx="3048785" cy="369332"/>
          </a:xfrm>
          <a:prstGeom prst="rect">
            <a:avLst/>
          </a:prstGeom>
          <a:solidFill>
            <a:schemeClr val="accent4">
              <a:lumMod val="60000"/>
              <a:lumOff val="40000"/>
            </a:schemeClr>
          </a:solidFill>
        </p:spPr>
        <p:txBody>
          <a:bodyPr wrap="square">
            <a:spAutoFit/>
          </a:bodyPr>
          <a:lstStyle/>
          <a:p>
            <a:r>
              <a:rPr lang="en-US" dirty="0"/>
              <a:t>https://www.wadhwaniai.org/</a:t>
            </a:r>
          </a:p>
        </p:txBody>
      </p:sp>
      <p:pic>
        <p:nvPicPr>
          <p:cNvPr id="1028" name="Picture 4">
            <a:extLst>
              <a:ext uri="{FF2B5EF4-FFF2-40B4-BE49-F238E27FC236}">
                <a16:creationId xmlns:a16="http://schemas.microsoft.com/office/drawing/2014/main" id="{575C0CB4-3F1B-4694-86E2-589336D5A1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63306" y="867266"/>
            <a:ext cx="6937397" cy="24280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st Management: AI Solution - Wadhwani AI">
            <a:extLst>
              <a:ext uri="{FF2B5EF4-FFF2-40B4-BE49-F238E27FC236}">
                <a16:creationId xmlns:a16="http://schemas.microsoft.com/office/drawing/2014/main" id="{69201A15-F53B-403E-8972-D389DC373C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95" y="3935996"/>
            <a:ext cx="4986779" cy="27154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ontiers | AI-based radiodiagnosis using chest X-rays: A review">
            <a:extLst>
              <a:ext uri="{FF2B5EF4-FFF2-40B4-BE49-F238E27FC236}">
                <a16:creationId xmlns:a16="http://schemas.microsoft.com/office/drawing/2014/main" id="{91EBB7A9-8E1C-4422-A478-341816CC46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891" y="3716369"/>
            <a:ext cx="5123714" cy="24695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F58E108F-5B65-4DDA-A54A-DBFAC64F92A4}"/>
              </a:ext>
            </a:extLst>
          </p:cNvPr>
          <p:cNvSpPr/>
          <p:nvPr/>
        </p:nvSpPr>
        <p:spPr>
          <a:xfrm>
            <a:off x="0" y="575035"/>
            <a:ext cx="12192000" cy="6076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Punchline – Do not generate counterfactuals -- leverage humans. </a:t>
            </a:r>
          </a:p>
          <a:p>
            <a:pPr algn="ctr"/>
            <a:r>
              <a:rPr lang="en-US" sz="6600" dirty="0"/>
              <a:t>Predict better counterfactual settings for a better aid.</a:t>
            </a:r>
          </a:p>
        </p:txBody>
      </p:sp>
    </p:spTree>
    <p:extLst>
      <p:ext uri="{BB962C8B-B14F-4D97-AF65-F5344CB8AC3E}">
        <p14:creationId xmlns:p14="http://schemas.microsoft.com/office/powerpoint/2010/main" val="78958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694E-73AD-4C3B-BB3A-13388DEC50C4}"/>
              </a:ext>
            </a:extLst>
          </p:cNvPr>
          <p:cNvSpPr>
            <a:spLocks noGrp="1"/>
          </p:cNvSpPr>
          <p:nvPr>
            <p:ph type="title"/>
          </p:nvPr>
        </p:nvSpPr>
        <p:spPr>
          <a:xfrm>
            <a:off x="4672160" y="2766218"/>
            <a:ext cx="2847680" cy="1325563"/>
          </a:xfrm>
        </p:spPr>
        <p:txBody>
          <a:bodyPr/>
          <a:lstStyle/>
          <a:p>
            <a:r>
              <a:rPr lang="en-US" dirty="0"/>
              <a:t>Thank You!</a:t>
            </a:r>
          </a:p>
        </p:txBody>
      </p:sp>
    </p:spTree>
    <p:extLst>
      <p:ext uri="{BB962C8B-B14F-4D97-AF65-F5344CB8AC3E}">
        <p14:creationId xmlns:p14="http://schemas.microsoft.com/office/powerpoint/2010/main" val="222181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EDF2-4AD0-4411-B539-754ECA718A35}"/>
              </a:ext>
            </a:extLst>
          </p:cNvPr>
          <p:cNvSpPr>
            <a:spLocks noGrp="1"/>
          </p:cNvSpPr>
          <p:nvPr>
            <p:ph type="title"/>
          </p:nvPr>
        </p:nvSpPr>
        <p:spPr/>
        <p:txBody>
          <a:bodyPr/>
          <a:lstStyle/>
          <a:p>
            <a:r>
              <a:rPr lang="en-US" dirty="0"/>
              <a:t>(2) Action</a:t>
            </a:r>
          </a:p>
        </p:txBody>
      </p:sp>
      <p:pic>
        <p:nvPicPr>
          <p:cNvPr id="4" name="Picture 3">
            <a:extLst>
              <a:ext uri="{FF2B5EF4-FFF2-40B4-BE49-F238E27FC236}">
                <a16:creationId xmlns:a16="http://schemas.microsoft.com/office/drawing/2014/main" id="{9E381872-85D8-4A1E-88AE-1DCEEB176C67}"/>
              </a:ext>
            </a:extLst>
          </p:cNvPr>
          <p:cNvPicPr>
            <a:picLocks noChangeAspect="1"/>
          </p:cNvPicPr>
          <p:nvPr/>
        </p:nvPicPr>
        <p:blipFill>
          <a:blip r:embed="rId2"/>
          <a:stretch>
            <a:fillRect/>
          </a:stretch>
        </p:blipFill>
        <p:spPr>
          <a:xfrm>
            <a:off x="1708069" y="2901985"/>
            <a:ext cx="3620015" cy="1867977"/>
          </a:xfrm>
          <a:prstGeom prst="rect">
            <a:avLst/>
          </a:prstGeom>
        </p:spPr>
      </p:pic>
      <p:pic>
        <p:nvPicPr>
          <p:cNvPr id="6146" name="Picture 2" descr="Gauge PNGs for Free Download">
            <a:extLst>
              <a:ext uri="{FF2B5EF4-FFF2-40B4-BE49-F238E27FC236}">
                <a16:creationId xmlns:a16="http://schemas.microsoft.com/office/drawing/2014/main" id="{212E7B02-D693-488B-8CBF-E4F5D33D4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906" y="3040635"/>
            <a:ext cx="2886075" cy="159067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25EE3D48-5386-4580-AFF2-AE2FB36D5182}"/>
              </a:ext>
            </a:extLst>
          </p:cNvPr>
          <p:cNvCxnSpPr>
            <a:cxnSpLocks/>
            <a:stCxn id="4" idx="3"/>
          </p:cNvCxnSpPr>
          <p:nvPr/>
        </p:nvCxnSpPr>
        <p:spPr>
          <a:xfrm>
            <a:off x="5328084" y="3835974"/>
            <a:ext cx="2269920"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7795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E36B-7A2D-47FE-AD6E-46544C6C25A1}"/>
              </a:ext>
            </a:extLst>
          </p:cNvPr>
          <p:cNvSpPr>
            <a:spLocks noGrp="1"/>
          </p:cNvSpPr>
          <p:nvPr>
            <p:ph type="title"/>
          </p:nvPr>
        </p:nvSpPr>
        <p:spPr/>
        <p:txBody>
          <a:bodyPr/>
          <a:lstStyle/>
          <a:p>
            <a:r>
              <a:rPr lang="en-US" dirty="0"/>
              <a:t>(3) Prediction</a:t>
            </a:r>
          </a:p>
        </p:txBody>
      </p:sp>
      <p:grpSp>
        <p:nvGrpSpPr>
          <p:cNvPr id="18" name="Group 17">
            <a:extLst>
              <a:ext uri="{FF2B5EF4-FFF2-40B4-BE49-F238E27FC236}">
                <a16:creationId xmlns:a16="http://schemas.microsoft.com/office/drawing/2014/main" id="{5A48AA1A-0975-4527-8319-521E2DE8A60E}"/>
              </a:ext>
            </a:extLst>
          </p:cNvPr>
          <p:cNvGrpSpPr/>
          <p:nvPr/>
        </p:nvGrpSpPr>
        <p:grpSpPr>
          <a:xfrm>
            <a:off x="1587320" y="2464037"/>
            <a:ext cx="8504773" cy="3220187"/>
            <a:chOff x="1587320" y="2464037"/>
            <a:chExt cx="8504773" cy="3220187"/>
          </a:xfrm>
        </p:grpSpPr>
        <p:grpSp>
          <p:nvGrpSpPr>
            <p:cNvPr id="4" name="Group 3">
              <a:extLst>
                <a:ext uri="{FF2B5EF4-FFF2-40B4-BE49-F238E27FC236}">
                  <a16:creationId xmlns:a16="http://schemas.microsoft.com/office/drawing/2014/main" id="{F13CBE1E-DB3C-4BF2-992D-2757B3EC0872}"/>
                </a:ext>
              </a:extLst>
            </p:cNvPr>
            <p:cNvGrpSpPr/>
            <p:nvPr/>
          </p:nvGrpSpPr>
          <p:grpSpPr>
            <a:xfrm>
              <a:off x="1767696" y="2507623"/>
              <a:ext cx="8324397" cy="3176601"/>
              <a:chOff x="1868764" y="2679509"/>
              <a:chExt cx="8324397" cy="3176601"/>
            </a:xfrm>
          </p:grpSpPr>
          <p:sp>
            <p:nvSpPr>
              <p:cNvPr id="5" name="Oval 4">
                <a:extLst>
                  <a:ext uri="{FF2B5EF4-FFF2-40B4-BE49-F238E27FC236}">
                    <a16:creationId xmlns:a16="http://schemas.microsoft.com/office/drawing/2014/main" id="{B2D706EA-1672-4B68-80A3-F1A6D4714865}"/>
                  </a:ext>
                </a:extLst>
              </p:cNvPr>
              <p:cNvSpPr/>
              <p:nvPr/>
            </p:nvSpPr>
            <p:spPr>
              <a:xfrm>
                <a:off x="3192801" y="2921937"/>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6" name="Oval 5">
                <a:extLst>
                  <a:ext uri="{FF2B5EF4-FFF2-40B4-BE49-F238E27FC236}">
                    <a16:creationId xmlns:a16="http://schemas.microsoft.com/office/drawing/2014/main" id="{2FF9F054-6421-466D-95FB-2478A3C10A02}"/>
                  </a:ext>
                </a:extLst>
              </p:cNvPr>
              <p:cNvSpPr/>
              <p:nvPr/>
            </p:nvSpPr>
            <p:spPr>
              <a:xfrm>
                <a:off x="8781324" y="3849984"/>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p>
            </p:txBody>
          </p:sp>
          <p:sp>
            <p:nvSpPr>
              <p:cNvPr id="7" name="Oval 6">
                <a:extLst>
                  <a:ext uri="{FF2B5EF4-FFF2-40B4-BE49-F238E27FC236}">
                    <a16:creationId xmlns:a16="http://schemas.microsoft.com/office/drawing/2014/main" id="{6F27DC63-0892-4CD8-98CF-5B68FC0C4B2F}"/>
                  </a:ext>
                </a:extLst>
              </p:cNvPr>
              <p:cNvSpPr/>
              <p:nvPr/>
            </p:nvSpPr>
            <p:spPr>
              <a:xfrm>
                <a:off x="6062250" y="3849984"/>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cxnSp>
            <p:nvCxnSpPr>
              <p:cNvPr id="8" name="Straight Arrow Connector 7">
                <a:extLst>
                  <a:ext uri="{FF2B5EF4-FFF2-40B4-BE49-F238E27FC236}">
                    <a16:creationId xmlns:a16="http://schemas.microsoft.com/office/drawing/2014/main" id="{A679A465-691F-4D2F-9DD1-6F52ED40C4E2}"/>
                  </a:ext>
                </a:extLst>
              </p:cNvPr>
              <p:cNvCxnSpPr>
                <a:cxnSpLocks/>
                <a:stCxn id="7" idx="6"/>
                <a:endCxn id="6" idx="2"/>
              </p:cNvCxnSpPr>
              <p:nvPr/>
            </p:nvCxnSpPr>
            <p:spPr>
              <a:xfrm>
                <a:off x="7144075" y="4401629"/>
                <a:ext cx="163724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2B24810E-6020-420D-8D90-C58A7BA52B97}"/>
                  </a:ext>
                </a:extLst>
              </p:cNvPr>
              <p:cNvCxnSpPr>
                <a:cxnSpLocks/>
                <a:stCxn id="5" idx="6"/>
                <a:endCxn id="7" idx="2"/>
              </p:cNvCxnSpPr>
              <p:nvPr/>
            </p:nvCxnSpPr>
            <p:spPr>
              <a:xfrm>
                <a:off x="4274626" y="3473582"/>
                <a:ext cx="1787624" cy="9280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57BEF3D3-CD3F-4CAE-84AC-6392B913FF48}"/>
                  </a:ext>
                </a:extLst>
              </p:cNvPr>
              <p:cNvSpPr/>
              <p:nvPr/>
            </p:nvSpPr>
            <p:spPr>
              <a:xfrm>
                <a:off x="3192801" y="4652928"/>
                <a:ext cx="1081825" cy="1103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cxnSp>
            <p:nvCxnSpPr>
              <p:cNvPr id="11" name="Straight Arrow Connector 10">
                <a:extLst>
                  <a:ext uri="{FF2B5EF4-FFF2-40B4-BE49-F238E27FC236}">
                    <a16:creationId xmlns:a16="http://schemas.microsoft.com/office/drawing/2014/main" id="{F7F2C019-A620-4CE1-B7CB-F01A522A92F8}"/>
                  </a:ext>
                </a:extLst>
              </p:cNvPr>
              <p:cNvCxnSpPr>
                <a:cxnSpLocks/>
                <a:stCxn id="10" idx="6"/>
                <a:endCxn id="7" idx="2"/>
              </p:cNvCxnSpPr>
              <p:nvPr/>
            </p:nvCxnSpPr>
            <p:spPr>
              <a:xfrm flipV="1">
                <a:off x="4274626" y="4401629"/>
                <a:ext cx="1787624" cy="8029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3" name="Picture 6" descr="Chest X-Ray Cliparts - Incorporate Medical Imagery into Your Design Projects">
                <a:extLst>
                  <a:ext uri="{FF2B5EF4-FFF2-40B4-BE49-F238E27FC236}">
                    <a16:creationId xmlns:a16="http://schemas.microsoft.com/office/drawing/2014/main" id="{C1F080B7-EDFF-4ECD-838B-C3E0C5EA0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4063" y="2679509"/>
                <a:ext cx="1149098" cy="11373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Animated Person Images – Browse 77,115 Stock Photos, Vectors, and Video |  Adobe Stock">
                <a:extLst>
                  <a:ext uri="{FF2B5EF4-FFF2-40B4-BE49-F238E27FC236}">
                    <a16:creationId xmlns:a16="http://schemas.microsoft.com/office/drawing/2014/main" id="{3A1F9DB1-57AB-406D-819D-F1BFF2AAB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764" y="4652928"/>
                <a:ext cx="1042758" cy="1203182"/>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High Frequency Machine Type: Portable (Mobile) 500 Ma X Ray Machine With Cr  System, For Hospital at Rs 750000 in Ahmedabad">
              <a:extLst>
                <a:ext uri="{FF2B5EF4-FFF2-40B4-BE49-F238E27FC236}">
                  <a16:creationId xmlns:a16="http://schemas.microsoft.com/office/drawing/2014/main" id="{66727D62-C056-4585-A3A6-AE6FC624C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1" y="3806246"/>
              <a:ext cx="824969" cy="8249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auge PNGs for Free Download">
              <a:extLst>
                <a:ext uri="{FF2B5EF4-FFF2-40B4-BE49-F238E27FC236}">
                  <a16:creationId xmlns:a16="http://schemas.microsoft.com/office/drawing/2014/main" id="{571510D6-AD60-40EE-AD04-9B508A661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320" y="2974709"/>
              <a:ext cx="1168928" cy="64426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Xray Clip Art - Xray Image">
              <a:extLst>
                <a:ext uri="{FF2B5EF4-FFF2-40B4-BE49-F238E27FC236}">
                  <a16:creationId xmlns:a16="http://schemas.microsoft.com/office/drawing/2014/main" id="{3D13863C-A549-40DD-B319-5CCC1D7E2C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5298" y="2464037"/>
              <a:ext cx="1253591" cy="11236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5493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3067</Words>
  <Application>Microsoft Office PowerPoint</Application>
  <PresentationFormat>Widescreen</PresentationFormat>
  <Paragraphs>429</Paragraphs>
  <Slides>74</Slides>
  <Notes>14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Calibri</vt:lpstr>
      <vt:lpstr>Calibri Light</vt:lpstr>
      <vt:lpstr>Cambria Math</vt:lpstr>
      <vt:lpstr>Lato</vt:lpstr>
      <vt:lpstr>Lucida Grande</vt:lpstr>
      <vt:lpstr>Söhne</vt:lpstr>
      <vt:lpstr>Office Theme</vt:lpstr>
      <vt:lpstr>Algorithmic Recourse  - A Causal Perspective</vt:lpstr>
      <vt:lpstr>Machine Learning</vt:lpstr>
      <vt:lpstr>Spurious Associations</vt:lpstr>
      <vt:lpstr>Counterfactuals</vt:lpstr>
      <vt:lpstr>An Xray Example</vt:lpstr>
      <vt:lpstr>Creating Counterfactuals</vt:lpstr>
      <vt:lpstr>1. Abduction</vt:lpstr>
      <vt:lpstr>(2) Action</vt:lpstr>
      <vt:lpstr>(3) Prediction</vt:lpstr>
      <vt:lpstr>Abduction is impossible -- God save us for steps 2, 3</vt:lpstr>
      <vt:lpstr>But without Counterfactuals</vt:lpstr>
      <vt:lpstr>Algorithmic Recourse in Conventional sense</vt:lpstr>
      <vt:lpstr>Algorithmic Recourse in our sense</vt:lpstr>
      <vt:lpstr>Three Stage Recourse Pipeline</vt:lpstr>
      <vt:lpstr>Three Stage Recourse Pipeline</vt:lpstr>
      <vt:lpstr>Three Stage Recourse Pipeline</vt:lpstr>
      <vt:lpstr>A wise man (who? Me) once said</vt:lpstr>
      <vt:lpstr>Shapenet</vt:lpstr>
      <vt:lpstr>Assumption</vt:lpstr>
      <vt:lpstr>Recourse Objective</vt:lpstr>
      <vt:lpstr>Recourse-aware Classifier</vt:lpstr>
      <vt:lpstr>Training g_ϕ</vt:lpstr>
      <vt:lpstr>Idea</vt:lpstr>
      <vt:lpstr>Objective</vt:lpstr>
      <vt:lpstr>Learning π</vt:lpstr>
      <vt:lpstr>Results</vt:lpstr>
      <vt:lpstr>Remainder of the Talk!</vt:lpstr>
      <vt:lpstr>Treatment Effect Estimation </vt:lpstr>
      <vt:lpstr>PowerPoint Presentation</vt:lpstr>
      <vt:lpstr>Let us zoom in Data</vt:lpstr>
      <vt:lpstr>Causal Graph (Confounding Model)</vt:lpstr>
      <vt:lpstr>Problem Statement</vt:lpstr>
      <vt:lpstr>Individual Treatment Effect Estimation</vt:lpstr>
      <vt:lpstr>Selection Bias</vt:lpstr>
      <vt:lpstr>Conditional Average Treatment Effect</vt:lpstr>
      <vt:lpstr>The treatment and control group within each stratum is exchangeable.</vt:lpstr>
      <vt:lpstr>Conditional Ignorability {Y(0),Y(1)} 丄 T | X</vt:lpstr>
      <vt:lpstr>PowerPoint Presentation</vt:lpstr>
      <vt:lpstr>Space of CATE for binary treatments was too crowded and so we focused on continuous treatments.</vt:lpstr>
      <vt:lpstr>Continuous Treatments?</vt:lpstr>
      <vt:lpstr>Recipe to Treatment Effect Estimation</vt:lpstr>
      <vt:lpstr>One additional assumption</vt:lpstr>
      <vt:lpstr>Our Approach – GIKS</vt:lpstr>
      <vt:lpstr>Augmenting new treatments for (x, t, y)</vt:lpstr>
      <vt:lpstr>Gradient Interpolation</vt:lpstr>
      <vt:lpstr>Predicted Response curve with GI Loss</vt:lpstr>
      <vt:lpstr>Kernel smoothing</vt:lpstr>
      <vt:lpstr>PowerPoint Presentation</vt:lpstr>
      <vt:lpstr>KS Loss</vt:lpstr>
      <vt:lpstr>Results</vt:lpstr>
      <vt:lpstr>Impact of augmented Treatments</vt:lpstr>
      <vt:lpstr>Conclusion</vt:lpstr>
      <vt:lpstr>But is Data Augmentation a good strategy?</vt:lpstr>
      <vt:lpstr>Recipe 1: Meta Learners</vt:lpstr>
      <vt:lpstr>Recipe 2: Representation Learners</vt:lpstr>
      <vt:lpstr>Recipe 3: Matching Methods</vt:lpstr>
      <vt:lpstr>Our Recipe: PairNet</vt:lpstr>
      <vt:lpstr>PairNet is very Simple</vt:lpstr>
      <vt:lpstr>PairNet Loss</vt:lpstr>
      <vt:lpstr>Why should PairNet work?</vt:lpstr>
      <vt:lpstr>Why PairNet works in Theory</vt:lpstr>
      <vt:lpstr>Why PairNet works in Theory?</vt:lpstr>
      <vt:lpstr>On the IPM terms</vt:lpstr>
      <vt:lpstr>Does PairNet beat baselines</vt:lpstr>
      <vt:lpstr>Are Pairs Important?</vt:lpstr>
      <vt:lpstr>Conclusion</vt:lpstr>
      <vt:lpstr>Back to Recourse</vt:lpstr>
      <vt:lpstr>But this time, without counterfactuals in training dataset</vt:lpstr>
      <vt:lpstr>But we could not solve under this setting</vt:lpstr>
      <vt:lpstr>PowerPoint Presentation</vt:lpstr>
      <vt:lpstr>Setting we assumed!</vt:lpstr>
      <vt:lpstr>Conclusion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Recourse  - A Causal Perspective</dc:title>
  <dc:creator>Lokesh N</dc:creator>
  <cp:lastModifiedBy>Lokesh N</cp:lastModifiedBy>
  <cp:revision>63</cp:revision>
  <dcterms:created xsi:type="dcterms:W3CDTF">2024-07-11T12:52:56Z</dcterms:created>
  <dcterms:modified xsi:type="dcterms:W3CDTF">2024-07-12T03:20:34Z</dcterms:modified>
</cp:coreProperties>
</file>