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8" r:id="rId3"/>
    <p:sldId id="260" r:id="rId4"/>
    <p:sldId id="324" r:id="rId5"/>
    <p:sldId id="270" r:id="rId6"/>
    <p:sldId id="271" r:id="rId7"/>
    <p:sldId id="272" r:id="rId8"/>
    <p:sldId id="325" r:id="rId9"/>
    <p:sldId id="274" r:id="rId10"/>
    <p:sldId id="277" r:id="rId11"/>
    <p:sldId id="280" r:id="rId12"/>
    <p:sldId id="283" r:id="rId13"/>
    <p:sldId id="284" r:id="rId14"/>
    <p:sldId id="286" r:id="rId15"/>
    <p:sldId id="288" r:id="rId16"/>
    <p:sldId id="289" r:id="rId17"/>
    <p:sldId id="326" r:id="rId18"/>
    <p:sldId id="290" r:id="rId19"/>
    <p:sldId id="292" r:id="rId20"/>
    <p:sldId id="316" r:id="rId21"/>
    <p:sldId id="317" r:id="rId22"/>
    <p:sldId id="318" r:id="rId23"/>
    <p:sldId id="295" r:id="rId24"/>
    <p:sldId id="296" r:id="rId25"/>
    <p:sldId id="298" r:id="rId26"/>
    <p:sldId id="300" r:id="rId27"/>
    <p:sldId id="301" r:id="rId28"/>
    <p:sldId id="302" r:id="rId29"/>
    <p:sldId id="303" r:id="rId30"/>
    <p:sldId id="304" r:id="rId31"/>
    <p:sldId id="305" r:id="rId32"/>
    <p:sldId id="31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BDA9AA-442A-4C85-B894-2D930D2DE72F}" v="9861" dt="2026-06-09T05:00:12.984"/>
    <p1510:client id="{DC387528-DF44-4D52-B279-A1FA69EC407B}" v="975" dt="2026-06-09T04:20:26.1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kesh Nagalapatti" userId="cc0a8142-ede3-43f7-8781-37607d5b863c" providerId="ADAL" clId="{1C4836F3-6AE2-47B1-9725-FAE2F019134B}"/>
    <pc:docChg chg="undo custSel addSld delSld modSld">
      <pc:chgData name="Lokesh Nagalapatti" userId="cc0a8142-ede3-43f7-8781-37607d5b863c" providerId="ADAL" clId="{1C4836F3-6AE2-47B1-9725-FAE2F019134B}" dt="2026-06-09T05:00:12.983" v="12617" actId="20577"/>
      <pc:docMkLst>
        <pc:docMk/>
      </pc:docMkLst>
      <pc:sldChg chg="addSp delSp modSp mod modNotesTx">
        <pc:chgData name="Lokesh Nagalapatti" userId="cc0a8142-ede3-43f7-8781-37607d5b863c" providerId="ADAL" clId="{1C4836F3-6AE2-47B1-9725-FAE2F019134B}" dt="2026-06-09T05:00:12.983" v="12617" actId="20577"/>
        <pc:sldMkLst>
          <pc:docMk/>
          <pc:sldMk cId="3071026945" sldId="256"/>
        </pc:sldMkLst>
        <pc:spChg chg="mod">
          <ac:chgData name="Lokesh Nagalapatti" userId="cc0a8142-ede3-43f7-8781-37607d5b863c" providerId="ADAL" clId="{1C4836F3-6AE2-47B1-9725-FAE2F019134B}" dt="2026-06-09T05:00:12.983" v="12617" actId="20577"/>
          <ac:spMkLst>
            <pc:docMk/>
            <pc:sldMk cId="3071026945" sldId="256"/>
            <ac:spMk id="3" creationId="{0E350020-040C-F80B-9CF8-6F69396F463A}"/>
          </ac:spMkLst>
        </pc:spChg>
        <pc:picChg chg="del">
          <ac:chgData name="Lokesh Nagalapatti" userId="cc0a8142-ede3-43f7-8781-37607d5b863c" providerId="ADAL" clId="{1C4836F3-6AE2-47B1-9725-FAE2F019134B}" dt="2026-06-09T04:59:48.773" v="12551" actId="478"/>
          <ac:picMkLst>
            <pc:docMk/>
            <pc:sldMk cId="3071026945" sldId="256"/>
            <ac:picMk id="4" creationId="{49999C79-24D8-21F8-D386-C154A3191975}"/>
          </ac:picMkLst>
        </pc:picChg>
      </pc:sldChg>
      <pc:sldChg chg="addSp delSp modSp mod modAnim modNotesTx">
        <pc:chgData name="Lokesh Nagalapatti" userId="cc0a8142-ede3-43f7-8781-37607d5b863c" providerId="ADAL" clId="{1C4836F3-6AE2-47B1-9725-FAE2F019134B}" dt="2026-06-08T15:51:35.092" v="12426" actId="20577"/>
        <pc:sldMkLst>
          <pc:docMk/>
          <pc:sldMk cId="11626309" sldId="258"/>
        </pc:sldMkLst>
        <pc:spChg chg="mod ord">
          <ac:chgData name="Lokesh Nagalapatti" userId="cc0a8142-ede3-43f7-8781-37607d5b863c" providerId="ADAL" clId="{1C4836F3-6AE2-47B1-9725-FAE2F019134B}" dt="2026-06-07T14:48:05.490" v="783" actId="1076"/>
          <ac:spMkLst>
            <pc:docMk/>
            <pc:sldMk cId="11626309" sldId="258"/>
            <ac:spMk id="17" creationId="{2A2856A5-0A11-1AFA-E37B-15D03C0F110F}"/>
          </ac:spMkLst>
        </pc:spChg>
        <pc:spChg chg="mod ord">
          <ac:chgData name="Lokesh Nagalapatti" userId="cc0a8142-ede3-43f7-8781-37607d5b863c" providerId="ADAL" clId="{1C4836F3-6AE2-47B1-9725-FAE2F019134B}" dt="2026-06-07T14:48:09.996" v="784" actId="1076"/>
          <ac:spMkLst>
            <pc:docMk/>
            <pc:sldMk cId="11626309" sldId="258"/>
            <ac:spMk id="19" creationId="{34B667BC-EB06-5791-FABF-502758F21E7B}"/>
          </ac:spMkLst>
        </pc:spChg>
        <pc:picChg chg="add mod">
          <ac:chgData name="Lokesh Nagalapatti" userId="cc0a8142-ede3-43f7-8781-37607d5b863c" providerId="ADAL" clId="{1C4836F3-6AE2-47B1-9725-FAE2F019134B}" dt="2026-06-07T14:47:59.166" v="782" actId="1076"/>
          <ac:picMkLst>
            <pc:docMk/>
            <pc:sldMk cId="11626309" sldId="258"/>
            <ac:picMk id="5" creationId="{3B9CC988-6098-032F-A482-A5B29EB7A6CC}"/>
          </ac:picMkLst>
        </pc:picChg>
      </pc:sldChg>
      <pc:sldChg chg="modNotesTx">
        <pc:chgData name="Lokesh Nagalapatti" userId="cc0a8142-ede3-43f7-8781-37607d5b863c" providerId="ADAL" clId="{1C4836F3-6AE2-47B1-9725-FAE2F019134B}" dt="2026-06-08T13:42:05.151" v="2906" actId="20577"/>
        <pc:sldMkLst>
          <pc:docMk/>
          <pc:sldMk cId="2240435479" sldId="260"/>
        </pc:sldMkLst>
      </pc:sldChg>
      <pc:sldChg chg="modNotesTx">
        <pc:chgData name="Lokesh Nagalapatti" userId="cc0a8142-ede3-43f7-8781-37607d5b863c" providerId="ADAL" clId="{1C4836F3-6AE2-47B1-9725-FAE2F019134B}" dt="2026-06-07T15:32:18.711" v="2785" actId="20577"/>
        <pc:sldMkLst>
          <pc:docMk/>
          <pc:sldMk cId="3237015731" sldId="270"/>
        </pc:sldMkLst>
      </pc:sldChg>
      <pc:sldChg chg="modAnim modNotesTx">
        <pc:chgData name="Lokesh Nagalapatti" userId="cc0a8142-ede3-43f7-8781-37607d5b863c" providerId="ADAL" clId="{1C4836F3-6AE2-47B1-9725-FAE2F019134B}" dt="2026-06-08T15:57:58.198" v="12537" actId="20577"/>
        <pc:sldMkLst>
          <pc:docMk/>
          <pc:sldMk cId="2797150368" sldId="271"/>
        </pc:sldMkLst>
      </pc:sldChg>
      <pc:sldChg chg="modNotesTx">
        <pc:chgData name="Lokesh Nagalapatti" userId="cc0a8142-ede3-43f7-8781-37607d5b863c" providerId="ADAL" clId="{1C4836F3-6AE2-47B1-9725-FAE2F019134B}" dt="2026-06-08T13:48:50.009" v="3654" actId="20577"/>
        <pc:sldMkLst>
          <pc:docMk/>
          <pc:sldMk cId="1394252987" sldId="272"/>
        </pc:sldMkLst>
      </pc:sldChg>
      <pc:sldChg chg="add del modNotesTx">
        <pc:chgData name="Lokesh Nagalapatti" userId="cc0a8142-ede3-43f7-8781-37607d5b863c" providerId="ADAL" clId="{1C4836F3-6AE2-47B1-9725-FAE2F019134B}" dt="2026-06-08T13:50:48.024" v="3792" actId="20577"/>
        <pc:sldMkLst>
          <pc:docMk/>
          <pc:sldMk cId="307756733" sldId="277"/>
        </pc:sldMkLst>
      </pc:sldChg>
      <pc:sldChg chg="modNotesTx">
        <pc:chgData name="Lokesh Nagalapatti" userId="cc0a8142-ede3-43f7-8781-37607d5b863c" providerId="ADAL" clId="{1C4836F3-6AE2-47B1-9725-FAE2F019134B}" dt="2026-06-08T13:51:34.209" v="3840" actId="20577"/>
        <pc:sldMkLst>
          <pc:docMk/>
          <pc:sldMk cId="225841191" sldId="280"/>
        </pc:sldMkLst>
      </pc:sldChg>
      <pc:sldChg chg="modNotesTx">
        <pc:chgData name="Lokesh Nagalapatti" userId="cc0a8142-ede3-43f7-8781-37607d5b863c" providerId="ADAL" clId="{1C4836F3-6AE2-47B1-9725-FAE2F019134B}" dt="2026-06-08T13:56:56.143" v="3865" actId="20577"/>
        <pc:sldMkLst>
          <pc:docMk/>
          <pc:sldMk cId="1537115128" sldId="284"/>
        </pc:sldMkLst>
      </pc:sldChg>
      <pc:sldChg chg="modNotesTx">
        <pc:chgData name="Lokesh Nagalapatti" userId="cc0a8142-ede3-43f7-8781-37607d5b863c" providerId="ADAL" clId="{1C4836F3-6AE2-47B1-9725-FAE2F019134B}" dt="2026-06-08T14:05:35.842" v="4669" actId="20577"/>
        <pc:sldMkLst>
          <pc:docMk/>
          <pc:sldMk cId="421703196" sldId="286"/>
        </pc:sldMkLst>
      </pc:sldChg>
      <pc:sldChg chg="modNotesTx">
        <pc:chgData name="Lokesh Nagalapatti" userId="cc0a8142-ede3-43f7-8781-37607d5b863c" providerId="ADAL" clId="{1C4836F3-6AE2-47B1-9725-FAE2F019134B}" dt="2026-06-08T14:09:18.266" v="5199" actId="20577"/>
        <pc:sldMkLst>
          <pc:docMk/>
          <pc:sldMk cId="3552731901" sldId="288"/>
        </pc:sldMkLst>
      </pc:sldChg>
      <pc:sldChg chg="modNotesTx">
        <pc:chgData name="Lokesh Nagalapatti" userId="cc0a8142-ede3-43f7-8781-37607d5b863c" providerId="ADAL" clId="{1C4836F3-6AE2-47B1-9725-FAE2F019134B}" dt="2026-06-08T14:14:09.240" v="5821" actId="20577"/>
        <pc:sldMkLst>
          <pc:docMk/>
          <pc:sldMk cId="4151204306" sldId="289"/>
        </pc:sldMkLst>
      </pc:sldChg>
      <pc:sldChg chg="modNotesTx">
        <pc:chgData name="Lokesh Nagalapatti" userId="cc0a8142-ede3-43f7-8781-37607d5b863c" providerId="ADAL" clId="{1C4836F3-6AE2-47B1-9725-FAE2F019134B}" dt="2026-06-08T14:21:10.526" v="6959" actId="20577"/>
        <pc:sldMkLst>
          <pc:docMk/>
          <pc:sldMk cId="1059831215" sldId="290"/>
        </pc:sldMkLst>
      </pc:sldChg>
      <pc:sldChg chg="modNotesTx">
        <pc:chgData name="Lokesh Nagalapatti" userId="cc0a8142-ede3-43f7-8781-37607d5b863c" providerId="ADAL" clId="{1C4836F3-6AE2-47B1-9725-FAE2F019134B}" dt="2026-06-08T14:32:25.882" v="7754" actId="20577"/>
        <pc:sldMkLst>
          <pc:docMk/>
          <pc:sldMk cId="441707101" sldId="292"/>
        </pc:sldMkLst>
      </pc:sldChg>
      <pc:sldChg chg="modNotesTx">
        <pc:chgData name="Lokesh Nagalapatti" userId="cc0a8142-ede3-43f7-8781-37607d5b863c" providerId="ADAL" clId="{1C4836F3-6AE2-47B1-9725-FAE2F019134B}" dt="2026-06-08T14:53:09.759" v="8344" actId="20577"/>
        <pc:sldMkLst>
          <pc:docMk/>
          <pc:sldMk cId="318103605" sldId="295"/>
        </pc:sldMkLst>
      </pc:sldChg>
      <pc:sldChg chg="modNotesTx">
        <pc:chgData name="Lokesh Nagalapatti" userId="cc0a8142-ede3-43f7-8781-37607d5b863c" providerId="ADAL" clId="{1C4836F3-6AE2-47B1-9725-FAE2F019134B}" dt="2026-06-08T14:55:24.920" v="8778" actId="20577"/>
        <pc:sldMkLst>
          <pc:docMk/>
          <pc:sldMk cId="4177185783" sldId="296"/>
        </pc:sldMkLst>
      </pc:sldChg>
      <pc:sldChg chg="modNotesTx">
        <pc:chgData name="Lokesh Nagalapatti" userId="cc0a8142-ede3-43f7-8781-37607d5b863c" providerId="ADAL" clId="{1C4836F3-6AE2-47B1-9725-FAE2F019134B}" dt="2026-06-08T14:57:18.385" v="9085" actId="20577"/>
        <pc:sldMkLst>
          <pc:docMk/>
          <pc:sldMk cId="197155208" sldId="298"/>
        </pc:sldMkLst>
      </pc:sldChg>
      <pc:sldChg chg="modAnim modNotesTx">
        <pc:chgData name="Lokesh Nagalapatti" userId="cc0a8142-ede3-43f7-8781-37607d5b863c" providerId="ADAL" clId="{1C4836F3-6AE2-47B1-9725-FAE2F019134B}" dt="2026-06-08T23:59:11.603" v="12549"/>
        <pc:sldMkLst>
          <pc:docMk/>
          <pc:sldMk cId="2387163365" sldId="300"/>
        </pc:sldMkLst>
      </pc:sldChg>
      <pc:sldChg chg="modNotesTx">
        <pc:chgData name="Lokesh Nagalapatti" userId="cc0a8142-ede3-43f7-8781-37607d5b863c" providerId="ADAL" clId="{1C4836F3-6AE2-47B1-9725-FAE2F019134B}" dt="2026-06-08T15:03:02.218" v="9901" actId="20577"/>
        <pc:sldMkLst>
          <pc:docMk/>
          <pc:sldMk cId="1601993746" sldId="301"/>
        </pc:sldMkLst>
      </pc:sldChg>
      <pc:sldChg chg="modNotesTx">
        <pc:chgData name="Lokesh Nagalapatti" userId="cc0a8142-ede3-43f7-8781-37607d5b863c" providerId="ADAL" clId="{1C4836F3-6AE2-47B1-9725-FAE2F019134B}" dt="2026-06-08T15:04:50.423" v="10161" actId="20577"/>
        <pc:sldMkLst>
          <pc:docMk/>
          <pc:sldMk cId="1798760836" sldId="302"/>
        </pc:sldMkLst>
      </pc:sldChg>
      <pc:sldChg chg="modAnim modNotesTx">
        <pc:chgData name="Lokesh Nagalapatti" userId="cc0a8142-ede3-43f7-8781-37607d5b863c" providerId="ADAL" clId="{1C4836F3-6AE2-47B1-9725-FAE2F019134B}" dt="2026-06-09T00:01:38.721" v="12550"/>
        <pc:sldMkLst>
          <pc:docMk/>
          <pc:sldMk cId="658153162" sldId="303"/>
        </pc:sldMkLst>
      </pc:sldChg>
      <pc:sldChg chg="modNotesTx">
        <pc:chgData name="Lokesh Nagalapatti" userId="cc0a8142-ede3-43f7-8781-37607d5b863c" providerId="ADAL" clId="{1C4836F3-6AE2-47B1-9725-FAE2F019134B}" dt="2026-06-08T15:27:11.607" v="11232" actId="20577"/>
        <pc:sldMkLst>
          <pc:docMk/>
          <pc:sldMk cId="654737136" sldId="304"/>
        </pc:sldMkLst>
      </pc:sldChg>
      <pc:sldChg chg="modNotesTx">
        <pc:chgData name="Lokesh Nagalapatti" userId="cc0a8142-ede3-43f7-8781-37607d5b863c" providerId="ADAL" clId="{1C4836F3-6AE2-47B1-9725-FAE2F019134B}" dt="2026-06-08T15:32:44.355" v="12289" actId="20577"/>
        <pc:sldMkLst>
          <pc:docMk/>
          <pc:sldMk cId="1864532638" sldId="305"/>
        </pc:sldMkLst>
      </pc:sldChg>
      <pc:sldChg chg="del">
        <pc:chgData name="Lokesh Nagalapatti" userId="cc0a8142-ede3-43f7-8781-37607d5b863c" providerId="ADAL" clId="{1C4836F3-6AE2-47B1-9725-FAE2F019134B}" dt="2026-06-08T15:12:44.181" v="11158" actId="2696"/>
        <pc:sldMkLst>
          <pc:docMk/>
          <pc:sldMk cId="3764986088" sldId="307"/>
        </pc:sldMkLst>
      </pc:sldChg>
      <pc:sldChg chg="del">
        <pc:chgData name="Lokesh Nagalapatti" userId="cc0a8142-ede3-43f7-8781-37607d5b863c" providerId="ADAL" clId="{1C4836F3-6AE2-47B1-9725-FAE2F019134B}" dt="2026-06-08T15:32:48.628" v="12290" actId="47"/>
        <pc:sldMkLst>
          <pc:docMk/>
          <pc:sldMk cId="2351297097" sldId="309"/>
        </pc:sldMkLst>
      </pc:sldChg>
      <pc:sldChg chg="del">
        <pc:chgData name="Lokesh Nagalapatti" userId="cc0a8142-ede3-43f7-8781-37607d5b863c" providerId="ADAL" clId="{1C4836F3-6AE2-47B1-9725-FAE2F019134B}" dt="2026-06-08T15:33:00.161" v="12291" actId="47"/>
        <pc:sldMkLst>
          <pc:docMk/>
          <pc:sldMk cId="469451677" sldId="311"/>
        </pc:sldMkLst>
      </pc:sldChg>
      <pc:sldChg chg="del">
        <pc:chgData name="Lokesh Nagalapatti" userId="cc0a8142-ede3-43f7-8781-37607d5b863c" providerId="ADAL" clId="{1C4836F3-6AE2-47B1-9725-FAE2F019134B}" dt="2026-06-08T14:29:18.799" v="7353" actId="2696"/>
        <pc:sldMkLst>
          <pc:docMk/>
          <pc:sldMk cId="1034938733" sldId="314"/>
        </pc:sldMkLst>
      </pc:sldChg>
      <pc:sldChg chg="modNotesTx">
        <pc:chgData name="Lokesh Nagalapatti" userId="cc0a8142-ede3-43f7-8781-37607d5b863c" providerId="ADAL" clId="{1C4836F3-6AE2-47B1-9725-FAE2F019134B}" dt="2026-06-08T14:31:50.065" v="7729" actId="20577"/>
        <pc:sldMkLst>
          <pc:docMk/>
          <pc:sldMk cId="695564417" sldId="316"/>
        </pc:sldMkLst>
      </pc:sldChg>
      <pc:sldChg chg="modNotesTx">
        <pc:chgData name="Lokesh Nagalapatti" userId="cc0a8142-ede3-43f7-8781-37607d5b863c" providerId="ADAL" clId="{1C4836F3-6AE2-47B1-9725-FAE2F019134B}" dt="2026-06-08T14:34:43.664" v="7860" actId="20577"/>
        <pc:sldMkLst>
          <pc:docMk/>
          <pc:sldMk cId="393502971" sldId="317"/>
        </pc:sldMkLst>
      </pc:sldChg>
      <pc:sldChg chg="modNotesTx">
        <pc:chgData name="Lokesh Nagalapatti" userId="cc0a8142-ede3-43f7-8781-37607d5b863c" providerId="ADAL" clId="{1C4836F3-6AE2-47B1-9725-FAE2F019134B}" dt="2026-06-08T14:35:28.951" v="8052" actId="20577"/>
        <pc:sldMkLst>
          <pc:docMk/>
          <pc:sldMk cId="1727851620" sldId="318"/>
        </pc:sldMkLst>
      </pc:sldChg>
      <pc:sldChg chg="modNotesTx">
        <pc:chgData name="Lokesh Nagalapatti" userId="cc0a8142-ede3-43f7-8781-37607d5b863c" providerId="ADAL" clId="{1C4836F3-6AE2-47B1-9725-FAE2F019134B}" dt="2026-06-08T13:44:59.571" v="3424" actId="20577"/>
        <pc:sldMkLst>
          <pc:docMk/>
          <pc:sldMk cId="1245238246" sldId="324"/>
        </pc:sldMkLst>
      </pc:sldChg>
      <pc:sldChg chg="modSp add mod modNotesTx">
        <pc:chgData name="Lokesh Nagalapatti" userId="cc0a8142-ede3-43f7-8781-37607d5b863c" providerId="ADAL" clId="{1C4836F3-6AE2-47B1-9725-FAE2F019134B}" dt="2026-06-08T16:01:39.895" v="12547" actId="14100"/>
        <pc:sldMkLst>
          <pc:docMk/>
          <pc:sldMk cId="3856272057" sldId="325"/>
        </pc:sldMkLst>
        <pc:picChg chg="mod">
          <ac:chgData name="Lokesh Nagalapatti" userId="cc0a8142-ede3-43f7-8781-37607d5b863c" providerId="ADAL" clId="{1C4836F3-6AE2-47B1-9725-FAE2F019134B}" dt="2026-06-08T16:01:39.895" v="12547" actId="14100"/>
          <ac:picMkLst>
            <pc:docMk/>
            <pc:sldMk cId="3856272057" sldId="325"/>
            <ac:picMk id="5" creationId="{09D9EF9B-163F-C80F-181A-195A1DF48387}"/>
          </ac:picMkLst>
        </pc:picChg>
      </pc:sldChg>
      <pc:sldChg chg="modNotesTx">
        <pc:chgData name="Lokesh Nagalapatti" userId="cc0a8142-ede3-43f7-8781-37607d5b863c" providerId="ADAL" clId="{1C4836F3-6AE2-47B1-9725-FAE2F019134B}" dt="2026-06-08T14:16:24.881" v="6185" actId="20577"/>
        <pc:sldMkLst>
          <pc:docMk/>
          <pc:sldMk cId="3255969380" sldId="326"/>
        </pc:sldMkLst>
      </pc:sldChg>
      <pc:sldChg chg="del">
        <pc:chgData name="Lokesh Nagalapatti" userId="cc0a8142-ede3-43f7-8781-37607d5b863c" providerId="ADAL" clId="{1C4836F3-6AE2-47B1-9725-FAE2F019134B}" dt="2026-06-08T15:33:00.161" v="12291" actId="47"/>
        <pc:sldMkLst>
          <pc:docMk/>
          <pc:sldMk cId="2161814057" sldId="327"/>
        </pc:sldMkLst>
      </pc:sldChg>
      <pc:sldChg chg="del">
        <pc:chgData name="Lokesh Nagalapatti" userId="cc0a8142-ede3-43f7-8781-37607d5b863c" providerId="ADAL" clId="{1C4836F3-6AE2-47B1-9725-FAE2F019134B}" dt="2026-06-08T15:33:00.161" v="12291" actId="47"/>
        <pc:sldMkLst>
          <pc:docMk/>
          <pc:sldMk cId="1458723382" sldId="328"/>
        </pc:sldMkLst>
      </pc:sldChg>
      <pc:sldChg chg="del">
        <pc:chgData name="Lokesh Nagalapatti" userId="cc0a8142-ede3-43f7-8781-37607d5b863c" providerId="ADAL" clId="{1C4836F3-6AE2-47B1-9725-FAE2F019134B}" dt="2026-06-08T15:33:00.161" v="12291" actId="47"/>
        <pc:sldMkLst>
          <pc:docMk/>
          <pc:sldMk cId="3466744110" sldId="329"/>
        </pc:sldMkLst>
      </pc:sldChg>
      <pc:sldChg chg="del">
        <pc:chgData name="Lokesh Nagalapatti" userId="cc0a8142-ede3-43f7-8781-37607d5b863c" providerId="ADAL" clId="{1C4836F3-6AE2-47B1-9725-FAE2F019134B}" dt="2026-06-08T15:33:00.161" v="12291" actId="47"/>
        <pc:sldMkLst>
          <pc:docMk/>
          <pc:sldMk cId="4241471123" sldId="330"/>
        </pc:sldMkLst>
      </pc:sldChg>
      <pc:sldChg chg="del">
        <pc:chgData name="Lokesh Nagalapatti" userId="cc0a8142-ede3-43f7-8781-37607d5b863c" providerId="ADAL" clId="{1C4836F3-6AE2-47B1-9725-FAE2F019134B}" dt="2026-06-08T15:33:00.161" v="12291" actId="47"/>
        <pc:sldMkLst>
          <pc:docMk/>
          <pc:sldMk cId="2404886936" sldId="331"/>
        </pc:sldMkLst>
      </pc:sldChg>
    </pc:docChg>
  </pc:docChgLst>
  <pc:docChgLst>
    <pc:chgData name="Lokesh Nagalapatti" userId="cc0a8142-ede3-43f7-8781-37607d5b863c" providerId="ADAL" clId="{B0A027D1-7B6D-4758-9C19-CC45E5B562EB}"/>
    <pc:docChg chg="undo custSel addSld delSld modSld">
      <pc:chgData name="Lokesh Nagalapatti" userId="cc0a8142-ede3-43f7-8781-37607d5b863c" providerId="ADAL" clId="{B0A027D1-7B6D-4758-9C19-CC45E5B562EB}" dt="2026-06-09T04:20:26.158" v="4298"/>
      <pc:docMkLst>
        <pc:docMk/>
      </pc:docMkLst>
      <pc:sldChg chg="modNotesTx">
        <pc:chgData name="Lokesh Nagalapatti" userId="cc0a8142-ede3-43f7-8781-37607d5b863c" providerId="ADAL" clId="{B0A027D1-7B6D-4758-9C19-CC45E5B562EB}" dt="2026-06-08T08:42:07.799" v="181" actId="20577"/>
        <pc:sldMkLst>
          <pc:docMk/>
          <pc:sldMk cId="3071026945" sldId="256"/>
        </pc:sldMkLst>
      </pc:sldChg>
      <pc:sldChg chg="modSp mod modNotesTx">
        <pc:chgData name="Lokesh Nagalapatti" userId="cc0a8142-ede3-43f7-8781-37607d5b863c" providerId="ADAL" clId="{B0A027D1-7B6D-4758-9C19-CC45E5B562EB}" dt="2026-06-09T04:00:59.814" v="4295" actId="14100"/>
        <pc:sldMkLst>
          <pc:docMk/>
          <pc:sldMk cId="2240435479" sldId="260"/>
        </pc:sldMkLst>
        <pc:picChg chg="mod">
          <ac:chgData name="Lokesh Nagalapatti" userId="cc0a8142-ede3-43f7-8781-37607d5b863c" providerId="ADAL" clId="{B0A027D1-7B6D-4758-9C19-CC45E5B562EB}" dt="2026-06-09T04:00:59.814" v="4295" actId="14100"/>
          <ac:picMkLst>
            <pc:docMk/>
            <pc:sldMk cId="2240435479" sldId="260"/>
            <ac:picMk id="7" creationId="{A440AE4A-2DFC-DF57-FB32-2A5E984B67D7}"/>
          </ac:picMkLst>
        </pc:picChg>
      </pc:sldChg>
      <pc:sldChg chg="modNotesTx">
        <pc:chgData name="Lokesh Nagalapatti" userId="cc0a8142-ede3-43f7-8781-37607d5b863c" providerId="ADAL" clId="{B0A027D1-7B6D-4758-9C19-CC45E5B562EB}" dt="2026-06-08T08:48:21.087" v="642" actId="20577"/>
        <pc:sldMkLst>
          <pc:docMk/>
          <pc:sldMk cId="3237015731" sldId="270"/>
        </pc:sldMkLst>
      </pc:sldChg>
      <pc:sldChg chg="modNotesTx">
        <pc:chgData name="Lokesh Nagalapatti" userId="cc0a8142-ede3-43f7-8781-37607d5b863c" providerId="ADAL" clId="{B0A027D1-7B6D-4758-9C19-CC45E5B562EB}" dt="2026-06-08T09:13:38.714" v="1151" actId="20577"/>
        <pc:sldMkLst>
          <pc:docMk/>
          <pc:sldMk cId="2797150368" sldId="271"/>
        </pc:sldMkLst>
      </pc:sldChg>
      <pc:sldChg chg="modNotesTx">
        <pc:chgData name="Lokesh Nagalapatti" userId="cc0a8142-ede3-43f7-8781-37607d5b863c" providerId="ADAL" clId="{B0A027D1-7B6D-4758-9C19-CC45E5B562EB}" dt="2026-06-08T09:16:05.731" v="1574" actId="20577"/>
        <pc:sldMkLst>
          <pc:docMk/>
          <pc:sldMk cId="1394252987" sldId="272"/>
        </pc:sldMkLst>
      </pc:sldChg>
      <pc:sldChg chg="modNotesTx">
        <pc:chgData name="Lokesh Nagalapatti" userId="cc0a8142-ede3-43f7-8781-37607d5b863c" providerId="ADAL" clId="{B0A027D1-7B6D-4758-9C19-CC45E5B562EB}" dt="2026-06-08T10:27:51.654" v="3020" actId="20577"/>
        <pc:sldMkLst>
          <pc:docMk/>
          <pc:sldMk cId="544694995" sldId="274"/>
        </pc:sldMkLst>
      </pc:sldChg>
      <pc:sldChg chg="modNotesTx">
        <pc:chgData name="Lokesh Nagalapatti" userId="cc0a8142-ede3-43f7-8781-37607d5b863c" providerId="ADAL" clId="{B0A027D1-7B6D-4758-9C19-CC45E5B562EB}" dt="2026-06-08T10:54:16.863" v="3375" actId="20577"/>
        <pc:sldMkLst>
          <pc:docMk/>
          <pc:sldMk cId="307756733" sldId="277"/>
        </pc:sldMkLst>
      </pc:sldChg>
      <pc:sldChg chg="del">
        <pc:chgData name="Lokesh Nagalapatti" userId="cc0a8142-ede3-43f7-8781-37607d5b863c" providerId="ADAL" clId="{B0A027D1-7B6D-4758-9C19-CC45E5B562EB}" dt="2026-06-08T10:54:23.210" v="3376" actId="2696"/>
        <pc:sldMkLst>
          <pc:docMk/>
          <pc:sldMk cId="3793970024" sldId="279"/>
        </pc:sldMkLst>
      </pc:sldChg>
      <pc:sldChg chg="modNotesTx">
        <pc:chgData name="Lokesh Nagalapatti" userId="cc0a8142-ede3-43f7-8781-37607d5b863c" providerId="ADAL" clId="{B0A027D1-7B6D-4758-9C19-CC45E5B562EB}" dt="2026-06-08T11:01:19.013" v="4292" actId="20577"/>
        <pc:sldMkLst>
          <pc:docMk/>
          <pc:sldMk cId="225841191" sldId="280"/>
        </pc:sldMkLst>
      </pc:sldChg>
      <pc:sldChg chg="modAnim">
        <pc:chgData name="Lokesh Nagalapatti" userId="cc0a8142-ede3-43f7-8781-37607d5b863c" providerId="ADAL" clId="{B0A027D1-7B6D-4758-9C19-CC45E5B562EB}" dt="2026-06-09T04:11:58.627" v="4296"/>
        <pc:sldMkLst>
          <pc:docMk/>
          <pc:sldMk cId="421703196" sldId="286"/>
        </pc:sldMkLst>
      </pc:sldChg>
      <pc:sldChg chg="modAnim">
        <pc:chgData name="Lokesh Nagalapatti" userId="cc0a8142-ede3-43f7-8781-37607d5b863c" providerId="ADAL" clId="{B0A027D1-7B6D-4758-9C19-CC45E5B562EB}" dt="2026-06-09T04:17:11.166" v="4297"/>
        <pc:sldMkLst>
          <pc:docMk/>
          <pc:sldMk cId="1059831215" sldId="290"/>
        </pc:sldMkLst>
      </pc:sldChg>
      <pc:sldChg chg="modAnim">
        <pc:chgData name="Lokesh Nagalapatti" userId="cc0a8142-ede3-43f7-8781-37607d5b863c" providerId="ADAL" clId="{B0A027D1-7B6D-4758-9C19-CC45E5B562EB}" dt="2026-06-09T04:20:26.158" v="4298"/>
        <pc:sldMkLst>
          <pc:docMk/>
          <pc:sldMk cId="318103605" sldId="295"/>
        </pc:sldMkLst>
      </pc:sldChg>
      <pc:sldChg chg="modNotesTx">
        <pc:chgData name="Lokesh Nagalapatti" userId="cc0a8142-ede3-43f7-8781-37607d5b863c" providerId="ADAL" clId="{B0A027D1-7B6D-4758-9C19-CC45E5B562EB}" dt="2026-06-08T08:43:55.482" v="215" actId="20577"/>
        <pc:sldMkLst>
          <pc:docMk/>
          <pc:sldMk cId="1245238246" sldId="324"/>
        </pc:sldMkLst>
      </pc:sldChg>
      <pc:sldChg chg="modNotesTx">
        <pc:chgData name="Lokesh Nagalapatti" userId="cc0a8142-ede3-43f7-8781-37607d5b863c" providerId="ADAL" clId="{B0A027D1-7B6D-4758-9C19-CC45E5B562EB}" dt="2026-06-08T09:19:51.027" v="2341" actId="20577"/>
        <pc:sldMkLst>
          <pc:docMk/>
          <pc:sldMk cId="3856272057" sldId="32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6EFBA3-909B-46F5-9FD2-7DF132264038}" type="datetimeFigureOut">
              <a:rPr lang="en-US" smtClean="0"/>
              <a:t>6/8/2026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5CF5CF-96F3-45D4-B3D1-EF0BF45E1EEE}" type="slidenum">
              <a:rPr lang="en-US" smtClean="0"/>
              <a:t>‹#›</a:t>
            </a:fld>
            <a:endParaRPr lang="en-US"/>
          </a:p>
        </p:txBody>
      </p:sp>
    </p:spTree>
    <p:extLst>
      <p:ext uri="{BB962C8B-B14F-4D97-AF65-F5344CB8AC3E}">
        <p14:creationId xmlns:p14="http://schemas.microsoft.com/office/powerpoint/2010/main" val="2189556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Good morning. Thank you so much for attending. I will discuss HOBIT a method we developed to enhance the </a:t>
            </a:r>
            <a:r>
              <a:rPr lang="en-US" err="1"/>
              <a:t>infonce</a:t>
            </a:r>
            <a:r>
              <a:rPr lang="en-US"/>
              <a:t> loss based training of dual encoders. HOBIT is accepted as a spotlight at ICML which we will be presenting next month. This is joint work with Yash and Himanshu, both from MSR India.</a:t>
            </a:r>
          </a:p>
        </p:txBody>
      </p:sp>
      <p:sp>
        <p:nvSpPr>
          <p:cNvPr id="4" name="Slide Number Placeholder 3"/>
          <p:cNvSpPr>
            <a:spLocks noGrp="1"/>
          </p:cNvSpPr>
          <p:nvPr>
            <p:ph type="sldNum" sz="quarter" idx="5"/>
          </p:nvPr>
        </p:nvSpPr>
        <p:spPr/>
        <p:txBody>
          <a:bodyPr/>
          <a:lstStyle/>
          <a:p>
            <a:fld id="{EB5CF5CF-96F3-45D4-B3D1-EF0BF45E1EEE}" type="slidenum">
              <a:rPr lang="en-US" smtClean="0"/>
              <a:t>1</a:t>
            </a:fld>
            <a:endParaRPr lang="en-US"/>
          </a:p>
        </p:txBody>
      </p:sp>
    </p:spTree>
    <p:extLst>
      <p:ext uri="{BB962C8B-B14F-4D97-AF65-F5344CB8AC3E}">
        <p14:creationId xmlns:p14="http://schemas.microsoft.com/office/powerpoint/2010/main" val="2049794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that we understand the importance of hard negatives, prior methods such as ANCE solve this problem through explicit hard negative mining. They retrieve hard negatives for each query during training. However, this requires repeatedly building and refreshing a nearest-neighbor index over the entire document corpus, which becomes extremely expensive at production scale.</a:t>
            </a:r>
          </a:p>
        </p:txBody>
      </p:sp>
      <p:sp>
        <p:nvSpPr>
          <p:cNvPr id="4" name="Slide Number Placeholder 3"/>
          <p:cNvSpPr>
            <a:spLocks noGrp="1"/>
          </p:cNvSpPr>
          <p:nvPr>
            <p:ph type="sldNum" sz="quarter" idx="5"/>
          </p:nvPr>
        </p:nvSpPr>
        <p:spPr/>
        <p:txBody>
          <a:bodyPr/>
          <a:lstStyle/>
          <a:p>
            <a:fld id="{EB5CF5CF-96F3-45D4-B3D1-EF0BF45E1EEE}" type="slidenum">
              <a:rPr lang="en-US" smtClean="0"/>
              <a:t>10</a:t>
            </a:fld>
            <a:endParaRPr lang="en-US"/>
          </a:p>
        </p:txBody>
      </p:sp>
    </p:spTree>
    <p:extLst>
      <p:ext uri="{BB962C8B-B14F-4D97-AF65-F5344CB8AC3E}">
        <p14:creationId xmlns:p14="http://schemas.microsoft.com/office/powerpoint/2010/main" val="3893626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brings us to our problem statement. Instead of obtaining hard negatives through explicit mining over an ANNS index, we focus on curating mini-batches that contain mutually informative examples.</a:t>
            </a:r>
          </a:p>
          <a:p>
            <a:endParaRPr lang="en-US"/>
          </a:p>
          <a:p>
            <a:r>
              <a:rPr lang="en-US"/>
              <a:t>Our goal is to develop a lightweight and principled strategy that permutes the training pairs such that the resulting mini-batches naturally provide hard negatives within the batch itself.</a:t>
            </a:r>
          </a:p>
          <a:p>
            <a:endParaRPr lang="en-US"/>
          </a:p>
          <a:p>
            <a:r>
              <a:rPr lang="en-US"/>
              <a:t>This is a much more tractable problem than ANCE. For example, if you consider the MSMARCO dataset, ANCE searches over the entire corpus of 8 million docs for hard negatives, whereas HOBIT’s optimization space is the set of all permutations of the 5 lakh training pairs.</a:t>
            </a:r>
          </a:p>
        </p:txBody>
      </p:sp>
      <p:sp>
        <p:nvSpPr>
          <p:cNvPr id="4" name="Slide Number Placeholder 3"/>
          <p:cNvSpPr>
            <a:spLocks noGrp="1"/>
          </p:cNvSpPr>
          <p:nvPr>
            <p:ph type="sldNum" sz="quarter" idx="5"/>
          </p:nvPr>
        </p:nvSpPr>
        <p:spPr/>
        <p:txBody>
          <a:bodyPr/>
          <a:lstStyle/>
          <a:p>
            <a:fld id="{EB5CF5CF-96F3-45D4-B3D1-EF0BF45E1EEE}" type="slidenum">
              <a:rPr lang="en-US" smtClean="0"/>
              <a:t>11</a:t>
            </a:fld>
            <a:endParaRPr lang="en-US"/>
          </a:p>
        </p:txBody>
      </p:sp>
    </p:spTree>
    <p:extLst>
      <p:ext uri="{BB962C8B-B14F-4D97-AF65-F5344CB8AC3E}">
        <p14:creationId xmlns:p14="http://schemas.microsoft.com/office/powerpoint/2010/main" val="1448048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5CF5CF-96F3-45D4-B3D1-EF0BF45E1EEE}" type="slidenum">
              <a:rPr lang="en-US" smtClean="0"/>
              <a:t>12</a:t>
            </a:fld>
            <a:endParaRPr lang="en-US"/>
          </a:p>
        </p:txBody>
      </p:sp>
    </p:spTree>
    <p:extLst>
      <p:ext uri="{BB962C8B-B14F-4D97-AF65-F5344CB8AC3E}">
        <p14:creationId xmlns:p14="http://schemas.microsoft.com/office/powerpoint/2010/main" val="3228115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start with a principled analysis of the </a:t>
            </a:r>
            <a:r>
              <a:rPr lang="en-US" err="1"/>
              <a:t>InfoNCE</a:t>
            </a:r>
            <a:r>
              <a:rPr lang="en-US"/>
              <a:t> gradient.</a:t>
            </a:r>
          </a:p>
          <a:p>
            <a:endParaRPr lang="en-US"/>
          </a:p>
          <a:p>
            <a:r>
              <a:rPr lang="en-US"/>
              <a:t>Now consider a batch containing only easy negatives. Since these negatives are easy to reject, their probabilities (P_{</a:t>
            </a:r>
            <a:r>
              <a:rPr lang="en-US" err="1"/>
              <a:t>ij</a:t>
            </a:r>
            <a:r>
              <a:rPr lang="en-US"/>
              <a:t>}) become very close to zero. Consequently, this weighted sum is dominated by the positive document (</a:t>
            </a:r>
            <a:r>
              <a:rPr lang="en-US" err="1"/>
              <a:t>d_i</a:t>
            </a:r>
            <a:r>
              <a:rPr lang="en-US"/>
              <a:t>), and the gradient approaches zero.</a:t>
            </a:r>
          </a:p>
          <a:p>
            <a:endParaRPr lang="en-US"/>
          </a:p>
          <a:p>
            <a:r>
              <a:rPr lang="en-US"/>
              <a:t>This is why random batching saturates so quickly, and the model receives almost no learning signal.</a:t>
            </a:r>
          </a:p>
          <a:p>
            <a:endParaRPr lang="en-US"/>
          </a:p>
        </p:txBody>
      </p:sp>
      <p:sp>
        <p:nvSpPr>
          <p:cNvPr id="4" name="Slide Number Placeholder 3"/>
          <p:cNvSpPr>
            <a:spLocks noGrp="1"/>
          </p:cNvSpPr>
          <p:nvPr>
            <p:ph type="sldNum" sz="quarter" idx="5"/>
          </p:nvPr>
        </p:nvSpPr>
        <p:spPr/>
        <p:txBody>
          <a:bodyPr/>
          <a:lstStyle/>
          <a:p>
            <a:fld id="{EB5CF5CF-96F3-45D4-B3D1-EF0BF45E1EEE}" type="slidenum">
              <a:rPr lang="en-US" smtClean="0"/>
              <a:t>13</a:t>
            </a:fld>
            <a:endParaRPr lang="en-US"/>
          </a:p>
        </p:txBody>
      </p:sp>
    </p:spTree>
    <p:extLst>
      <p:ext uri="{BB962C8B-B14F-4D97-AF65-F5344CB8AC3E}">
        <p14:creationId xmlns:p14="http://schemas.microsoft.com/office/powerpoint/2010/main" val="1383920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let us see what happens when the batch contains at least one hard negative with non-zero probability (P_{</a:t>
            </a:r>
            <a:r>
              <a:rPr lang="en-US" err="1"/>
              <a:t>ij</a:t>
            </a:r>
            <a:r>
              <a:rPr lang="en-US"/>
              <a:t>}).</a:t>
            </a:r>
          </a:p>
          <a:p>
            <a:endParaRPr lang="en-US"/>
          </a:p>
          <a:p>
            <a:r>
              <a:rPr lang="en-US"/>
              <a:t>In this case, we can lower bound the gradient norm by the following term. The bound reveals two conditions that are necessary for maintaining a meaningful learning signal.</a:t>
            </a:r>
          </a:p>
          <a:p>
            <a:endParaRPr lang="en-US"/>
          </a:p>
          <a:p>
            <a:r>
              <a:rPr lang="en-US"/>
              <a:t>First, the negative document (</a:t>
            </a:r>
            <a:r>
              <a:rPr lang="en-US" err="1"/>
              <a:t>d_j</a:t>
            </a:r>
            <a:r>
              <a:rPr lang="en-US"/>
              <a:t>) should be hard, meaning that its similarity with the query is high.</a:t>
            </a:r>
          </a:p>
          <a:p>
            <a:endParaRPr lang="en-US"/>
          </a:p>
          <a:p>
            <a:r>
              <a:rPr lang="en-US"/>
              <a:t>Second, the negative document should be far away from the positive document. In other words, a good negative should challenge the query without interfering with the positive.</a:t>
            </a:r>
          </a:p>
          <a:p>
            <a:endParaRPr lang="en-US"/>
          </a:p>
          <a:p>
            <a:r>
              <a:rPr lang="en-US"/>
              <a:t>Both these conditions guarantee a sustained training signal over many epochs.</a:t>
            </a:r>
          </a:p>
        </p:txBody>
      </p:sp>
      <p:sp>
        <p:nvSpPr>
          <p:cNvPr id="4" name="Slide Number Placeholder 3"/>
          <p:cNvSpPr>
            <a:spLocks noGrp="1"/>
          </p:cNvSpPr>
          <p:nvPr>
            <p:ph type="sldNum" sz="quarter" idx="5"/>
          </p:nvPr>
        </p:nvSpPr>
        <p:spPr/>
        <p:txBody>
          <a:bodyPr/>
          <a:lstStyle/>
          <a:p>
            <a:fld id="{EB5CF5CF-96F3-45D4-B3D1-EF0BF45E1EEE}" type="slidenum">
              <a:rPr lang="en-US" smtClean="0"/>
              <a:t>14</a:t>
            </a:fld>
            <a:endParaRPr lang="en-US"/>
          </a:p>
        </p:txBody>
      </p:sp>
    </p:spTree>
    <p:extLst>
      <p:ext uri="{BB962C8B-B14F-4D97-AF65-F5344CB8AC3E}">
        <p14:creationId xmlns:p14="http://schemas.microsoft.com/office/powerpoint/2010/main" val="686685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insight directly leads to the hardness measure used in HOBIT.</a:t>
            </a:r>
          </a:p>
          <a:p>
            <a:endParaRPr lang="en-US"/>
          </a:p>
          <a:p>
            <a:r>
              <a:rPr lang="en-US"/>
              <a:t>For a pair ((</a:t>
            </a:r>
            <a:r>
              <a:rPr lang="en-US" err="1"/>
              <a:t>q_i</a:t>
            </a:r>
            <a:r>
              <a:rPr lang="en-US"/>
              <a:t>, </a:t>
            </a:r>
            <a:r>
              <a:rPr lang="en-US" err="1"/>
              <a:t>d_i</a:t>
            </a:r>
            <a:r>
              <a:rPr lang="en-US"/>
              <a:t>)), the utility of placing another pair ((</a:t>
            </a:r>
            <a:r>
              <a:rPr lang="en-US" err="1"/>
              <a:t>q_j</a:t>
            </a:r>
            <a:r>
              <a:rPr lang="en-US"/>
              <a:t>, </a:t>
            </a:r>
            <a:r>
              <a:rPr lang="en-US" err="1"/>
              <a:t>d_j</a:t>
            </a:r>
            <a:r>
              <a:rPr lang="en-US"/>
              <a:t>)) in the same batch is measured by (w_{</a:t>
            </a:r>
            <a:r>
              <a:rPr lang="en-US" err="1"/>
              <a:t>ij</a:t>
            </a:r>
            <a:r>
              <a:rPr lang="en-US"/>
              <a:t>} = </a:t>
            </a:r>
            <a:r>
              <a:rPr lang="en-US" err="1"/>
              <a:t>q_i</a:t>
            </a:r>
            <a:r>
              <a:rPr lang="en-US"/>
              <a:t> \</a:t>
            </a:r>
            <a:r>
              <a:rPr lang="en-US" err="1"/>
              <a:t>cdot</a:t>
            </a:r>
            <a:r>
              <a:rPr lang="en-US"/>
              <a:t> </a:t>
            </a:r>
            <a:r>
              <a:rPr lang="en-US" err="1"/>
              <a:t>d_j</a:t>
            </a:r>
            <a:r>
              <a:rPr lang="en-US"/>
              <a:t> - \alpha, </a:t>
            </a:r>
            <a:r>
              <a:rPr lang="en-US" err="1"/>
              <a:t>d_i</a:t>
            </a:r>
            <a:r>
              <a:rPr lang="en-US"/>
              <a:t> \</a:t>
            </a:r>
            <a:r>
              <a:rPr lang="en-US" err="1"/>
              <a:t>cdot</a:t>
            </a:r>
            <a:r>
              <a:rPr lang="en-US"/>
              <a:t> </a:t>
            </a:r>
            <a:r>
              <a:rPr lang="en-US" err="1"/>
              <a:t>d_j</a:t>
            </a:r>
            <a:r>
              <a:rPr lang="en-US"/>
              <a:t>), where (\alpha) is a hyperparameter.</a:t>
            </a:r>
          </a:p>
          <a:p>
            <a:endParaRPr lang="en-US"/>
          </a:p>
          <a:p>
            <a:r>
              <a:rPr lang="en-US"/>
              <a:t>This is where HOBIT differs from prior hard-negative mining methods. Existing approaches focus on query–document similarity, but largely ignore the (</a:t>
            </a:r>
            <a:r>
              <a:rPr lang="en-US" err="1"/>
              <a:t>d_i</a:t>
            </a:r>
            <a:r>
              <a:rPr lang="en-US"/>
              <a:t> \</a:t>
            </a:r>
            <a:r>
              <a:rPr lang="en-US" err="1"/>
              <a:t>cdot</a:t>
            </a:r>
            <a:r>
              <a:rPr lang="en-US"/>
              <a:t> </a:t>
            </a:r>
            <a:r>
              <a:rPr lang="en-US" err="1"/>
              <a:t>d_j</a:t>
            </a:r>
            <a:r>
              <a:rPr lang="en-US"/>
              <a:t>) term.</a:t>
            </a:r>
          </a:p>
          <a:p>
            <a:endParaRPr lang="en-US"/>
          </a:p>
          <a:p>
            <a:r>
              <a:rPr lang="en-US"/>
              <a:t>As we will show in the experiments, explicitly accounting for document–document similarity is critical and leads to substantial gains in retrieval accuracy.</a:t>
            </a:r>
          </a:p>
        </p:txBody>
      </p:sp>
      <p:sp>
        <p:nvSpPr>
          <p:cNvPr id="4" name="Slide Number Placeholder 3"/>
          <p:cNvSpPr>
            <a:spLocks noGrp="1"/>
          </p:cNvSpPr>
          <p:nvPr>
            <p:ph type="sldNum" sz="quarter" idx="5"/>
          </p:nvPr>
        </p:nvSpPr>
        <p:spPr/>
        <p:txBody>
          <a:bodyPr/>
          <a:lstStyle/>
          <a:p>
            <a:fld id="{EB5CF5CF-96F3-45D4-B3D1-EF0BF45E1EEE}" type="slidenum">
              <a:rPr lang="en-US" smtClean="0"/>
              <a:t>15</a:t>
            </a:fld>
            <a:endParaRPr lang="en-US"/>
          </a:p>
        </p:txBody>
      </p:sp>
    </p:spTree>
    <p:extLst>
      <p:ext uri="{BB962C8B-B14F-4D97-AF65-F5344CB8AC3E}">
        <p14:creationId xmlns:p14="http://schemas.microsoft.com/office/powerpoint/2010/main" val="807814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motivate HOBIT's hardness measure using a simple 2D toy example.</a:t>
            </a:r>
          </a:p>
          <a:p>
            <a:endParaRPr lang="en-US"/>
          </a:p>
          <a:p>
            <a:r>
              <a:rPr lang="en-US"/>
              <a:t>In the first panel, we show a query (</a:t>
            </a:r>
            <a:r>
              <a:rPr lang="en-US" err="1"/>
              <a:t>q_i</a:t>
            </a:r>
            <a:r>
              <a:rPr lang="en-US"/>
              <a:t>), its positive document (</a:t>
            </a:r>
            <a:r>
              <a:rPr lang="en-US" err="1"/>
              <a:t>d_i</a:t>
            </a:r>
            <a:r>
              <a:rPr lang="en-US"/>
              <a:t>), and two candidate negatives, (</a:t>
            </a:r>
            <a:r>
              <a:rPr lang="en-US" err="1"/>
              <a:t>d_j</a:t>
            </a:r>
            <a:r>
              <a:rPr lang="en-US"/>
              <a:t>) and (</a:t>
            </a:r>
            <a:r>
              <a:rPr lang="en-US" err="1"/>
              <a:t>d_k</a:t>
            </a:r>
            <a:r>
              <a:rPr lang="en-US"/>
              <a:t>).</a:t>
            </a:r>
          </a:p>
          <a:p>
            <a:endParaRPr lang="en-US"/>
          </a:p>
          <a:p>
            <a:r>
              <a:rPr lang="en-US"/>
              <a:t>ANCE selects (</a:t>
            </a:r>
            <a:r>
              <a:rPr lang="en-US" err="1"/>
              <a:t>d_j</a:t>
            </a:r>
            <a:r>
              <a:rPr lang="en-US"/>
              <a:t>) because it is highly similar to the query. However, (</a:t>
            </a:r>
            <a:r>
              <a:rPr lang="en-US" err="1"/>
              <a:t>d_j</a:t>
            </a:r>
            <a:r>
              <a:rPr lang="en-US"/>
              <a:t>) is also very similar to the positive document (</a:t>
            </a:r>
            <a:r>
              <a:rPr lang="en-US" err="1"/>
              <a:t>d_i</a:t>
            </a:r>
            <a:r>
              <a:rPr lang="en-US"/>
              <a:t>). In contrast, HOBIT selects (</a:t>
            </a:r>
            <a:r>
              <a:rPr lang="en-US" err="1"/>
              <a:t>d_k</a:t>
            </a:r>
            <a:r>
              <a:rPr lang="en-US"/>
              <a:t>), which remains hard for the query while being well separated from the positive.</a:t>
            </a:r>
          </a:p>
          <a:p>
            <a:endParaRPr lang="en-US"/>
          </a:p>
          <a:p>
            <a:r>
              <a:rPr lang="en-US"/>
              <a:t>We can clearly see that the gradient induced by HOBIT moves the query embedding more directly toward the positive document. With ANCE, the negative can interfere with the positive signal, resulting in a less effective update.</a:t>
            </a:r>
          </a:p>
        </p:txBody>
      </p:sp>
      <p:sp>
        <p:nvSpPr>
          <p:cNvPr id="4" name="Slide Number Placeholder 3"/>
          <p:cNvSpPr>
            <a:spLocks noGrp="1"/>
          </p:cNvSpPr>
          <p:nvPr>
            <p:ph type="sldNum" sz="quarter" idx="5"/>
          </p:nvPr>
        </p:nvSpPr>
        <p:spPr/>
        <p:txBody>
          <a:bodyPr/>
          <a:lstStyle/>
          <a:p>
            <a:fld id="{EB5CF5CF-96F3-45D4-B3D1-EF0BF45E1EEE}" type="slidenum">
              <a:rPr lang="en-US" smtClean="0"/>
              <a:t>16</a:t>
            </a:fld>
            <a:endParaRPr lang="en-US"/>
          </a:p>
        </p:txBody>
      </p:sp>
    </p:spTree>
    <p:extLst>
      <p:ext uri="{BB962C8B-B14F-4D97-AF65-F5344CB8AC3E}">
        <p14:creationId xmlns:p14="http://schemas.microsoft.com/office/powerpoint/2010/main" val="28183178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a high level, this is how HOBIT constructs mini-batches.</a:t>
            </a:r>
          </a:p>
          <a:p>
            <a:endParaRPr lang="en-US"/>
          </a:p>
          <a:p>
            <a:r>
              <a:rPr lang="en-US"/>
              <a:t>For each batch, we first randomly sample a small set of seed query–document pairs. We then populate the remainder of the batch with pairs that maximize the hardness measure for the queries in this seed set.</a:t>
            </a:r>
          </a:p>
        </p:txBody>
      </p:sp>
      <p:sp>
        <p:nvSpPr>
          <p:cNvPr id="4" name="Slide Number Placeholder 3"/>
          <p:cNvSpPr>
            <a:spLocks noGrp="1"/>
          </p:cNvSpPr>
          <p:nvPr>
            <p:ph type="sldNum" sz="quarter" idx="5"/>
          </p:nvPr>
        </p:nvSpPr>
        <p:spPr/>
        <p:txBody>
          <a:bodyPr/>
          <a:lstStyle/>
          <a:p>
            <a:fld id="{EB5CF5CF-96F3-45D4-B3D1-EF0BF45E1EEE}" type="slidenum">
              <a:rPr lang="en-US" smtClean="0"/>
              <a:t>17</a:t>
            </a:fld>
            <a:endParaRPr lang="en-US"/>
          </a:p>
        </p:txBody>
      </p:sp>
    </p:spTree>
    <p:extLst>
      <p:ext uri="{BB962C8B-B14F-4D97-AF65-F5344CB8AC3E}">
        <p14:creationId xmlns:p14="http://schemas.microsoft.com/office/powerpoint/2010/main" val="232217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leads to the following batch hardness objective.</a:t>
            </a:r>
          </a:p>
          <a:p>
            <a:endParaRPr lang="en-US"/>
          </a:p>
          <a:p>
            <a:r>
              <a:rPr lang="en-US"/>
              <a:t>For each query (</a:t>
            </a:r>
            <a:r>
              <a:rPr lang="en-US" err="1"/>
              <a:t>q_i</a:t>
            </a:r>
            <a:r>
              <a:rPr lang="en-US"/>
              <a:t>) in the seed set, we define its hardness as the maximum (w_{</a:t>
            </a:r>
            <a:r>
              <a:rPr lang="en-US" err="1"/>
              <a:t>ij</a:t>
            </a:r>
            <a:r>
              <a:rPr lang="en-US"/>
              <a:t>}) over all pairs in the batch. Notice that this maximization is performed over the entire batch, including the seed set itself.</a:t>
            </a:r>
          </a:p>
          <a:p>
            <a:endParaRPr lang="en-US"/>
          </a:p>
          <a:p>
            <a:r>
              <a:rPr lang="en-US"/>
              <a:t>Our goal is then to find a set (X) of training pairs that maximizes this objective.</a:t>
            </a:r>
          </a:p>
          <a:p>
            <a:endParaRPr lang="en-US"/>
          </a:p>
          <a:p>
            <a:r>
              <a:rPr lang="en-US"/>
              <a:t>Unfortunately, this optimization problem is NP-hard. We prove this through a reduction from the Maximum Coverage problem, but I will skip the details of the reduction in the interest of time.</a:t>
            </a:r>
          </a:p>
          <a:p>
            <a:endParaRPr lang="en-US"/>
          </a:p>
        </p:txBody>
      </p:sp>
      <p:sp>
        <p:nvSpPr>
          <p:cNvPr id="4" name="Slide Number Placeholder 3"/>
          <p:cNvSpPr>
            <a:spLocks noGrp="1"/>
          </p:cNvSpPr>
          <p:nvPr>
            <p:ph type="sldNum" sz="quarter" idx="5"/>
          </p:nvPr>
        </p:nvSpPr>
        <p:spPr/>
        <p:txBody>
          <a:bodyPr/>
          <a:lstStyle/>
          <a:p>
            <a:fld id="{EB5CF5CF-96F3-45D4-B3D1-EF0BF45E1EEE}" type="slidenum">
              <a:rPr lang="en-US" smtClean="0"/>
              <a:t>18</a:t>
            </a:fld>
            <a:endParaRPr lang="en-US"/>
          </a:p>
        </p:txBody>
      </p:sp>
    </p:spTree>
    <p:extLst>
      <p:ext uri="{BB962C8B-B14F-4D97-AF65-F5344CB8AC3E}">
        <p14:creationId xmlns:p14="http://schemas.microsoft.com/office/powerpoint/2010/main" val="36285467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overcome the NP-hardness, we apply a standard relaxation.</a:t>
            </a:r>
          </a:p>
          <a:p>
            <a:endParaRPr lang="en-US"/>
          </a:p>
          <a:p>
            <a:r>
              <a:rPr lang="en-US"/>
              <a:t>The key idea is to replace the hard maximum over the (w_{</a:t>
            </a:r>
            <a:r>
              <a:rPr lang="en-US" err="1"/>
              <a:t>ij</a:t>
            </a:r>
            <a:r>
              <a:rPr lang="en-US"/>
              <a:t>}) scores in the HOBIT objective with a smooth log-sum-exp approximation with a temperature \tau.</a:t>
            </a:r>
          </a:p>
          <a:p>
            <a:endParaRPr lang="en-US"/>
          </a:p>
          <a:p>
            <a:r>
              <a:rPr lang="en-US"/>
              <a:t>This is a well-known technique in convex optimization, and it gives us an objective with much nicer optimization properties.</a:t>
            </a:r>
          </a:p>
        </p:txBody>
      </p:sp>
      <p:sp>
        <p:nvSpPr>
          <p:cNvPr id="4" name="Slide Number Placeholder 3"/>
          <p:cNvSpPr>
            <a:spLocks noGrp="1"/>
          </p:cNvSpPr>
          <p:nvPr>
            <p:ph type="sldNum" sz="quarter" idx="5"/>
          </p:nvPr>
        </p:nvSpPr>
        <p:spPr/>
        <p:txBody>
          <a:bodyPr/>
          <a:lstStyle/>
          <a:p>
            <a:fld id="{EB5CF5CF-96F3-45D4-B3D1-EF0BF45E1EEE}" type="slidenum">
              <a:rPr lang="en-US" smtClean="0"/>
              <a:t>19</a:t>
            </a:fld>
            <a:endParaRPr lang="en-US"/>
          </a:p>
        </p:txBody>
      </p:sp>
    </p:spTree>
    <p:extLst>
      <p:ext uri="{BB962C8B-B14F-4D97-AF65-F5344CB8AC3E}">
        <p14:creationId xmlns:p14="http://schemas.microsoft.com/office/powerpoint/2010/main" val="3705380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 us consider Bing Ads application as an example. </a:t>
            </a:r>
          </a:p>
          <a:p>
            <a:endParaRPr lang="en-US"/>
          </a:p>
          <a:p>
            <a:r>
              <a:rPr lang="en-US"/>
              <a:t>A user might type in a search query q, for which the ml machinery in the background fetches the relevant advertisements. In this talk, we refer to such ads as positive documents.</a:t>
            </a:r>
          </a:p>
        </p:txBody>
      </p:sp>
      <p:sp>
        <p:nvSpPr>
          <p:cNvPr id="4" name="Slide Number Placeholder 3"/>
          <p:cNvSpPr>
            <a:spLocks noGrp="1"/>
          </p:cNvSpPr>
          <p:nvPr>
            <p:ph type="sldNum" sz="quarter" idx="5"/>
          </p:nvPr>
        </p:nvSpPr>
        <p:spPr/>
        <p:txBody>
          <a:bodyPr/>
          <a:lstStyle/>
          <a:p>
            <a:fld id="{EB5CF5CF-96F3-45D4-B3D1-EF0BF45E1EEE}" type="slidenum">
              <a:rPr lang="en-US" smtClean="0"/>
              <a:t>2</a:t>
            </a:fld>
            <a:endParaRPr lang="en-US"/>
          </a:p>
        </p:txBody>
      </p:sp>
    </p:spTree>
    <p:extLst>
      <p:ext uri="{BB962C8B-B14F-4D97-AF65-F5344CB8AC3E}">
        <p14:creationId xmlns:p14="http://schemas.microsoft.com/office/powerpoint/2010/main" val="26751387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fact, we can show that this log-sum-exp objective is both lower- and upper-bounded by the hard-max objective, up to a constant that depends on the seed set size, the </a:t>
            </a:r>
            <a:r>
              <a:rPr lang="en-US" err="1"/>
              <a:t>softmax</a:t>
            </a:r>
            <a:r>
              <a:rPr lang="en-US"/>
              <a:t> temperature \tau, and the batch size (b).</a:t>
            </a:r>
          </a:p>
          <a:p>
            <a:endParaRPr lang="en-US"/>
          </a:p>
          <a:p>
            <a:r>
              <a:rPr lang="en-US"/>
              <a:t>The </a:t>
            </a:r>
            <a:r>
              <a:rPr lang="en-US" err="1"/>
              <a:t>softmax</a:t>
            </a:r>
            <a:r>
              <a:rPr lang="en-US"/>
              <a:t> temperature \tau plays a crucial role in our analysis.</a:t>
            </a:r>
          </a:p>
        </p:txBody>
      </p:sp>
      <p:sp>
        <p:nvSpPr>
          <p:cNvPr id="4" name="Slide Number Placeholder 3"/>
          <p:cNvSpPr>
            <a:spLocks noGrp="1"/>
          </p:cNvSpPr>
          <p:nvPr>
            <p:ph type="sldNum" sz="quarter" idx="5"/>
          </p:nvPr>
        </p:nvSpPr>
        <p:spPr/>
        <p:txBody>
          <a:bodyPr/>
          <a:lstStyle/>
          <a:p>
            <a:fld id="{EB5CF5CF-96F3-45D4-B3D1-EF0BF45E1EEE}" type="slidenum">
              <a:rPr lang="en-US" smtClean="0"/>
              <a:t>20</a:t>
            </a:fld>
            <a:endParaRPr lang="en-US"/>
          </a:p>
        </p:txBody>
      </p:sp>
    </p:spTree>
    <p:extLst>
      <p:ext uri="{BB962C8B-B14F-4D97-AF65-F5344CB8AC3E}">
        <p14:creationId xmlns:p14="http://schemas.microsoft.com/office/powerpoint/2010/main" val="2136214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\tau is close to 0, we recover the batches that would be obtained by solving the hard max objective</a:t>
            </a:r>
          </a:p>
        </p:txBody>
      </p:sp>
      <p:sp>
        <p:nvSpPr>
          <p:cNvPr id="4" name="Slide Number Placeholder 3"/>
          <p:cNvSpPr>
            <a:spLocks noGrp="1"/>
          </p:cNvSpPr>
          <p:nvPr>
            <p:ph type="sldNum" sz="quarter" idx="5"/>
          </p:nvPr>
        </p:nvSpPr>
        <p:spPr/>
        <p:txBody>
          <a:bodyPr/>
          <a:lstStyle/>
          <a:p>
            <a:fld id="{EB5CF5CF-96F3-45D4-B3D1-EF0BF45E1EEE}" type="slidenum">
              <a:rPr lang="en-US" smtClean="0"/>
              <a:t>21</a:t>
            </a:fld>
            <a:endParaRPr lang="en-US"/>
          </a:p>
        </p:txBody>
      </p:sp>
    </p:spTree>
    <p:extLst>
      <p:ext uri="{BB962C8B-B14F-4D97-AF65-F5344CB8AC3E}">
        <p14:creationId xmlns:p14="http://schemas.microsoft.com/office/powerpoint/2010/main" val="1699074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(\tau) becomes very large, the objective reduces to an average-hardness objective. In other words, instead of taking the maximum over the (w_{</a:t>
            </a:r>
            <a:r>
              <a:rPr lang="en-US" err="1"/>
              <a:t>ij</a:t>
            </a:r>
            <a:r>
              <a:rPr lang="en-US"/>
              <a:t>}) scores, we simply compute their mean.</a:t>
            </a:r>
          </a:p>
        </p:txBody>
      </p:sp>
      <p:sp>
        <p:nvSpPr>
          <p:cNvPr id="4" name="Slide Number Placeholder 3"/>
          <p:cNvSpPr>
            <a:spLocks noGrp="1"/>
          </p:cNvSpPr>
          <p:nvPr>
            <p:ph type="sldNum" sz="quarter" idx="5"/>
          </p:nvPr>
        </p:nvSpPr>
        <p:spPr/>
        <p:txBody>
          <a:bodyPr/>
          <a:lstStyle/>
          <a:p>
            <a:fld id="{EB5CF5CF-96F3-45D4-B3D1-EF0BF45E1EEE}" type="slidenum">
              <a:rPr lang="en-US" smtClean="0"/>
              <a:t>22</a:t>
            </a:fld>
            <a:endParaRPr lang="en-US"/>
          </a:p>
        </p:txBody>
      </p:sp>
    </p:spTree>
    <p:extLst>
      <p:ext uri="{BB962C8B-B14F-4D97-AF65-F5344CB8AC3E}">
        <p14:creationId xmlns:p14="http://schemas.microsoft.com/office/powerpoint/2010/main" val="8244514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29269-8632-01A0-1CAC-4779F013E1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ADC6B8-C353-8992-82F2-8F3DF30732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2BCD9-41B7-3483-770A-F4765B9B52A3}"/>
              </a:ext>
            </a:extLst>
          </p:cNvPr>
          <p:cNvSpPr>
            <a:spLocks noGrp="1"/>
          </p:cNvSpPr>
          <p:nvPr>
            <p:ph type="body" idx="1"/>
          </p:nvPr>
        </p:nvSpPr>
        <p:spPr/>
        <p:txBody>
          <a:bodyPr/>
          <a:lstStyle/>
          <a:p>
            <a:r>
              <a:rPr lang="en-US"/>
              <a:t>So, in summary, HOBIT supports two different hardness regimes, controlled by the temperature parameter.</a:t>
            </a:r>
          </a:p>
          <a:p>
            <a:endParaRPr lang="en-US"/>
          </a:p>
          <a:p>
            <a:r>
              <a:rPr lang="en-US"/>
              <a:t>At one extreme, it focuses on the single hardest example, while at the other, it optimizes for average hardness across the batch.</a:t>
            </a:r>
          </a:p>
          <a:p>
            <a:endParaRPr lang="en-US"/>
          </a:p>
          <a:p>
            <a:r>
              <a:rPr lang="en-US"/>
              <a:t>In our experiments, we found that the best performance is achieved when the HOBIT temperature is tied to the temperature used in the </a:t>
            </a:r>
            <a:r>
              <a:rPr lang="en-US" err="1"/>
              <a:t>InfoNCE</a:t>
            </a:r>
            <a:r>
              <a:rPr lang="en-US"/>
              <a:t> loss. This is intuitive, since the notion of what constitutes a hard negative should ultimately be dictated by the training objective itself.</a:t>
            </a:r>
          </a:p>
        </p:txBody>
      </p:sp>
      <p:sp>
        <p:nvSpPr>
          <p:cNvPr id="4" name="Slide Number Placeholder 3">
            <a:extLst>
              <a:ext uri="{FF2B5EF4-FFF2-40B4-BE49-F238E27FC236}">
                <a16:creationId xmlns:a16="http://schemas.microsoft.com/office/drawing/2014/main" id="{E1D44B8B-C98D-2404-5384-1203AF765729}"/>
              </a:ext>
            </a:extLst>
          </p:cNvPr>
          <p:cNvSpPr>
            <a:spLocks noGrp="1"/>
          </p:cNvSpPr>
          <p:nvPr>
            <p:ph type="sldNum" sz="quarter" idx="5"/>
          </p:nvPr>
        </p:nvSpPr>
        <p:spPr/>
        <p:txBody>
          <a:bodyPr/>
          <a:lstStyle/>
          <a:p>
            <a:fld id="{EB5CF5CF-96F3-45D4-B3D1-EF0BF45E1EEE}" type="slidenum">
              <a:rPr lang="en-US" smtClean="0"/>
              <a:t>23</a:t>
            </a:fld>
            <a:endParaRPr lang="en-US"/>
          </a:p>
        </p:txBody>
      </p:sp>
    </p:spTree>
    <p:extLst>
      <p:ext uri="{BB962C8B-B14F-4D97-AF65-F5344CB8AC3E}">
        <p14:creationId xmlns:p14="http://schemas.microsoft.com/office/powerpoint/2010/main" val="19333993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087FF-DE42-DEA3-6B90-E34532347E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A97B7E-BF00-687F-4CA5-A7A0780A6D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94EBFC-C1E4-BD03-6E15-A3900337AC0C}"/>
              </a:ext>
            </a:extLst>
          </p:cNvPr>
          <p:cNvSpPr>
            <a:spLocks noGrp="1"/>
          </p:cNvSpPr>
          <p:nvPr>
            <p:ph type="body" idx="1"/>
          </p:nvPr>
        </p:nvSpPr>
        <p:spPr/>
        <p:txBody>
          <a:bodyPr/>
          <a:lstStyle/>
          <a:p>
            <a:r>
              <a:rPr lang="en-US"/>
              <a:t>Now let us come to the interesting part: how we actually optimize the objective.</a:t>
            </a:r>
          </a:p>
          <a:p>
            <a:endParaRPr lang="en-US"/>
          </a:p>
          <a:p>
            <a:r>
              <a:rPr lang="en-US"/>
              <a:t>The first step is to show that the objective is both monotone and submodular. This follows from a relatively straightforward analysis, which I will skip.</a:t>
            </a:r>
          </a:p>
          <a:p>
            <a:endParaRPr lang="en-US"/>
          </a:p>
          <a:p>
            <a:r>
              <a:rPr lang="en-US"/>
              <a:t>The key consequence is that we can optimize the objective greedily while still obtaining a ((1 - 1/e)) approximation guarantee.</a:t>
            </a:r>
          </a:p>
        </p:txBody>
      </p:sp>
      <p:sp>
        <p:nvSpPr>
          <p:cNvPr id="4" name="Slide Number Placeholder 3">
            <a:extLst>
              <a:ext uri="{FF2B5EF4-FFF2-40B4-BE49-F238E27FC236}">
                <a16:creationId xmlns:a16="http://schemas.microsoft.com/office/drawing/2014/main" id="{D8C0D2CD-1FB1-1CF0-FAAA-B72A2ECA9E5B}"/>
              </a:ext>
            </a:extLst>
          </p:cNvPr>
          <p:cNvSpPr>
            <a:spLocks noGrp="1"/>
          </p:cNvSpPr>
          <p:nvPr>
            <p:ph type="sldNum" sz="quarter" idx="5"/>
          </p:nvPr>
        </p:nvSpPr>
        <p:spPr/>
        <p:txBody>
          <a:bodyPr/>
          <a:lstStyle/>
          <a:p>
            <a:fld id="{EB5CF5CF-96F3-45D4-B3D1-EF0BF45E1EEE}" type="slidenum">
              <a:rPr lang="en-US" smtClean="0"/>
              <a:t>24</a:t>
            </a:fld>
            <a:endParaRPr lang="en-US"/>
          </a:p>
        </p:txBody>
      </p:sp>
    </p:spTree>
    <p:extLst>
      <p:ext uri="{BB962C8B-B14F-4D97-AF65-F5344CB8AC3E}">
        <p14:creationId xmlns:p14="http://schemas.microsoft.com/office/powerpoint/2010/main" val="13801145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363E7-86AD-D746-6013-4FBFA17D1C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D0F111-CAC7-F87E-92D7-9E42236AC9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75C88D-91CA-EF5C-15CF-0C99E01F61A3}"/>
              </a:ext>
            </a:extLst>
          </p:cNvPr>
          <p:cNvSpPr>
            <a:spLocks noGrp="1"/>
          </p:cNvSpPr>
          <p:nvPr>
            <p:ph type="body" idx="1"/>
          </p:nvPr>
        </p:nvSpPr>
        <p:spPr/>
        <p:txBody>
          <a:bodyPr/>
          <a:lstStyle/>
          <a:p>
            <a:r>
              <a:rPr lang="en-US"/>
              <a:t>This is the greedy batch construction loop.</a:t>
            </a:r>
          </a:p>
          <a:p>
            <a:endParaRPr lang="en-US"/>
          </a:p>
          <a:p>
            <a:r>
              <a:rPr lang="en-US"/>
              <a:t>At each iteration, we add the example that yields the largest marginal gain in the objective. While this may appear expensive, the entire procedure can be efficiently vectorized, allowing us to keep the runtime overhead relatively small in practice.</a:t>
            </a:r>
          </a:p>
        </p:txBody>
      </p:sp>
      <p:sp>
        <p:nvSpPr>
          <p:cNvPr id="4" name="Slide Number Placeholder 3">
            <a:extLst>
              <a:ext uri="{FF2B5EF4-FFF2-40B4-BE49-F238E27FC236}">
                <a16:creationId xmlns:a16="http://schemas.microsoft.com/office/drawing/2014/main" id="{6CAA3B31-8503-39A7-513A-33C4A43E909E}"/>
              </a:ext>
            </a:extLst>
          </p:cNvPr>
          <p:cNvSpPr>
            <a:spLocks noGrp="1"/>
          </p:cNvSpPr>
          <p:nvPr>
            <p:ph type="sldNum" sz="quarter" idx="5"/>
          </p:nvPr>
        </p:nvSpPr>
        <p:spPr/>
        <p:txBody>
          <a:bodyPr/>
          <a:lstStyle/>
          <a:p>
            <a:fld id="{EB5CF5CF-96F3-45D4-B3D1-EF0BF45E1EEE}" type="slidenum">
              <a:rPr lang="en-US" smtClean="0"/>
              <a:t>25</a:t>
            </a:fld>
            <a:endParaRPr lang="en-US"/>
          </a:p>
        </p:txBody>
      </p:sp>
    </p:spTree>
    <p:extLst>
      <p:ext uri="{BB962C8B-B14F-4D97-AF65-F5344CB8AC3E}">
        <p14:creationId xmlns:p14="http://schemas.microsoft.com/office/powerpoint/2010/main" val="3162242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52017B-274B-3640-E659-0DB6C56F93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2062E-D6B9-015A-4AC1-09016D60A5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0E462D-D36A-DF16-B3B6-D4F3806028DD}"/>
              </a:ext>
            </a:extLst>
          </p:cNvPr>
          <p:cNvSpPr>
            <a:spLocks noGrp="1"/>
          </p:cNvSpPr>
          <p:nvPr>
            <p:ph type="body" idx="1"/>
          </p:nvPr>
        </p:nvSpPr>
        <p:spPr/>
        <p:txBody>
          <a:bodyPr/>
          <a:lstStyle/>
          <a:p>
            <a:r>
              <a:rPr lang="en-US"/>
              <a:t>To execute the greedy algorithm, we need query and document embeddings. Since recomputing them during batch construction is too expensive, we propose two practical variants: HOBIT and HOBIT-C C for cache.</a:t>
            </a:r>
          </a:p>
          <a:p>
            <a:endParaRPr lang="en-US"/>
          </a:p>
          <a:p>
            <a:r>
              <a:rPr lang="en-US"/>
              <a:t>HOBIT computes embeddings at the end of each epoch and uses them to construct the batches for the next epoch.</a:t>
            </a:r>
          </a:p>
          <a:p>
            <a:br>
              <a:rPr lang="en-US"/>
            </a:br>
            <a:r>
              <a:rPr lang="en-US"/>
              <a:t>HOBIT-C instead uses embeddings cached from the previous epoch, making batch construction even cheaper.</a:t>
            </a:r>
          </a:p>
          <a:p>
            <a:endParaRPr lang="en-US"/>
          </a:p>
          <a:p>
            <a:r>
              <a:rPr lang="en-US"/>
              <a:t>In the paper, we establish theoretical guarantees for both variants.</a:t>
            </a:r>
          </a:p>
        </p:txBody>
      </p:sp>
      <p:sp>
        <p:nvSpPr>
          <p:cNvPr id="4" name="Slide Number Placeholder 3">
            <a:extLst>
              <a:ext uri="{FF2B5EF4-FFF2-40B4-BE49-F238E27FC236}">
                <a16:creationId xmlns:a16="http://schemas.microsoft.com/office/drawing/2014/main" id="{268919BE-3371-9678-4342-DFF01F44D4F5}"/>
              </a:ext>
            </a:extLst>
          </p:cNvPr>
          <p:cNvSpPr>
            <a:spLocks noGrp="1"/>
          </p:cNvSpPr>
          <p:nvPr>
            <p:ph type="sldNum" sz="quarter" idx="5"/>
          </p:nvPr>
        </p:nvSpPr>
        <p:spPr/>
        <p:txBody>
          <a:bodyPr/>
          <a:lstStyle/>
          <a:p>
            <a:fld id="{EB5CF5CF-96F3-45D4-B3D1-EF0BF45E1EEE}" type="slidenum">
              <a:rPr lang="en-US" smtClean="0"/>
              <a:t>26</a:t>
            </a:fld>
            <a:endParaRPr lang="en-US"/>
          </a:p>
        </p:txBody>
      </p:sp>
    </p:spTree>
    <p:extLst>
      <p:ext uri="{BB962C8B-B14F-4D97-AF65-F5344CB8AC3E}">
        <p14:creationId xmlns:p14="http://schemas.microsoft.com/office/powerpoint/2010/main" val="30362736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83BB8-16F3-AA36-2994-332EBA5873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1F9502-C57E-88B9-34A3-30EEFAE6E4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B7E724-8310-35E8-A25D-4773131337FD}"/>
              </a:ext>
            </a:extLst>
          </p:cNvPr>
          <p:cNvSpPr>
            <a:spLocks noGrp="1"/>
          </p:cNvSpPr>
          <p:nvPr>
            <p:ph type="body" idx="1"/>
          </p:nvPr>
        </p:nvSpPr>
        <p:spPr/>
        <p:txBody>
          <a:bodyPr/>
          <a:lstStyle/>
          <a:p>
            <a:r>
              <a:rPr lang="en-US"/>
              <a:t>Now let us move on to the experimental evaluation.</a:t>
            </a:r>
          </a:p>
          <a:p>
            <a:endParaRPr lang="en-US"/>
          </a:p>
          <a:p>
            <a:r>
              <a:rPr lang="en-US"/>
              <a:t>We compare HOBIT against four state-of-the-art batching strategies and evaluate them across three retrieval benchmarks.</a:t>
            </a:r>
          </a:p>
        </p:txBody>
      </p:sp>
      <p:sp>
        <p:nvSpPr>
          <p:cNvPr id="4" name="Slide Number Placeholder 3">
            <a:extLst>
              <a:ext uri="{FF2B5EF4-FFF2-40B4-BE49-F238E27FC236}">
                <a16:creationId xmlns:a16="http://schemas.microsoft.com/office/drawing/2014/main" id="{25803001-F162-99C2-31DB-0434F0CCC6C5}"/>
              </a:ext>
            </a:extLst>
          </p:cNvPr>
          <p:cNvSpPr>
            <a:spLocks noGrp="1"/>
          </p:cNvSpPr>
          <p:nvPr>
            <p:ph type="sldNum" sz="quarter" idx="5"/>
          </p:nvPr>
        </p:nvSpPr>
        <p:spPr/>
        <p:txBody>
          <a:bodyPr/>
          <a:lstStyle/>
          <a:p>
            <a:fld id="{EB5CF5CF-96F3-45D4-B3D1-EF0BF45E1EEE}" type="slidenum">
              <a:rPr lang="en-US" smtClean="0"/>
              <a:t>27</a:t>
            </a:fld>
            <a:endParaRPr lang="en-US"/>
          </a:p>
        </p:txBody>
      </p:sp>
    </p:spTree>
    <p:extLst>
      <p:ext uri="{BB962C8B-B14F-4D97-AF65-F5344CB8AC3E}">
        <p14:creationId xmlns:p14="http://schemas.microsoft.com/office/powerpoint/2010/main" val="24075004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0F73F-84D3-1FD2-7CDB-6646DD2297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E31D90-F250-AC09-63A0-626CB86510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391503-F76D-3DEA-458B-7BD58BF77ADD}"/>
              </a:ext>
            </a:extLst>
          </p:cNvPr>
          <p:cNvSpPr>
            <a:spLocks noGrp="1"/>
          </p:cNvSpPr>
          <p:nvPr>
            <p:ph type="body" idx="1"/>
          </p:nvPr>
        </p:nvSpPr>
        <p:spPr/>
        <p:txBody>
          <a:bodyPr/>
          <a:lstStyle/>
          <a:p>
            <a:r>
              <a:rPr lang="en-US"/>
              <a:t>Here are the results against competing batching methods.</a:t>
            </a:r>
          </a:p>
          <a:p>
            <a:endParaRPr lang="en-US"/>
          </a:p>
          <a:p>
            <a:r>
              <a:rPr lang="en-US"/>
              <a:t>Overall, HOBIT delivers the strongest performance and achieves sizable gains on several datasets.</a:t>
            </a:r>
          </a:p>
          <a:p>
            <a:endParaRPr lang="en-US"/>
          </a:p>
          <a:p>
            <a:r>
              <a:rPr lang="en-US"/>
              <a:t>One result worth highlighting is the large gap between random batching and HOBIT which is very large.</a:t>
            </a:r>
          </a:p>
        </p:txBody>
      </p:sp>
      <p:sp>
        <p:nvSpPr>
          <p:cNvPr id="4" name="Slide Number Placeholder 3">
            <a:extLst>
              <a:ext uri="{FF2B5EF4-FFF2-40B4-BE49-F238E27FC236}">
                <a16:creationId xmlns:a16="http://schemas.microsoft.com/office/drawing/2014/main" id="{8DB45F13-909C-8E60-F0CF-C193E77E5092}"/>
              </a:ext>
            </a:extLst>
          </p:cNvPr>
          <p:cNvSpPr>
            <a:spLocks noGrp="1"/>
          </p:cNvSpPr>
          <p:nvPr>
            <p:ph type="sldNum" sz="quarter" idx="5"/>
          </p:nvPr>
        </p:nvSpPr>
        <p:spPr/>
        <p:txBody>
          <a:bodyPr/>
          <a:lstStyle/>
          <a:p>
            <a:fld id="{EB5CF5CF-96F3-45D4-B3D1-EF0BF45E1EEE}" type="slidenum">
              <a:rPr lang="en-US" smtClean="0"/>
              <a:t>28</a:t>
            </a:fld>
            <a:endParaRPr lang="en-US"/>
          </a:p>
        </p:txBody>
      </p:sp>
    </p:spTree>
    <p:extLst>
      <p:ext uri="{BB962C8B-B14F-4D97-AF65-F5344CB8AC3E}">
        <p14:creationId xmlns:p14="http://schemas.microsoft.com/office/powerpoint/2010/main" val="38368465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CC876-AF02-F01D-F18E-988C5728A7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1A5FEB-87B6-E096-7962-B768948501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0544A6-EA22-FA73-FD68-397AF9E91DAF}"/>
              </a:ext>
            </a:extLst>
          </p:cNvPr>
          <p:cNvSpPr>
            <a:spLocks noGrp="1"/>
          </p:cNvSpPr>
          <p:nvPr>
            <p:ph type="body" idx="1"/>
          </p:nvPr>
        </p:nvSpPr>
        <p:spPr/>
        <p:txBody>
          <a:bodyPr/>
          <a:lstStyle/>
          <a:p>
            <a:r>
              <a:rPr lang="en-US"/>
              <a:t>Next, we evaluate HOBIT in a setting where hard negatives are already available.</a:t>
            </a:r>
          </a:p>
          <a:p>
            <a:endParaRPr lang="en-US"/>
          </a:p>
          <a:p>
            <a:r>
              <a:rPr lang="en-US"/>
              <a:t>We find that applying HOBIT on top of existing hard-negative mining either preserves performance or provides modest improvements across most datasets.</a:t>
            </a:r>
          </a:p>
          <a:p>
            <a:endParaRPr lang="en-US"/>
          </a:p>
          <a:p>
            <a:r>
              <a:rPr lang="en-US"/>
              <a:t>The only exception is the Natural Questions dataset at Recall@10, where we observe a noticeable drop. However, even for this dataset, Recall@100 still improves. </a:t>
            </a:r>
          </a:p>
        </p:txBody>
      </p:sp>
      <p:sp>
        <p:nvSpPr>
          <p:cNvPr id="4" name="Slide Number Placeholder 3">
            <a:extLst>
              <a:ext uri="{FF2B5EF4-FFF2-40B4-BE49-F238E27FC236}">
                <a16:creationId xmlns:a16="http://schemas.microsoft.com/office/drawing/2014/main" id="{C262A2EC-2E84-30F2-2FEF-A0D470101865}"/>
              </a:ext>
            </a:extLst>
          </p:cNvPr>
          <p:cNvSpPr>
            <a:spLocks noGrp="1"/>
          </p:cNvSpPr>
          <p:nvPr>
            <p:ph type="sldNum" sz="quarter" idx="5"/>
          </p:nvPr>
        </p:nvSpPr>
        <p:spPr/>
        <p:txBody>
          <a:bodyPr/>
          <a:lstStyle/>
          <a:p>
            <a:fld id="{EB5CF5CF-96F3-45D4-B3D1-EF0BF45E1EEE}" type="slidenum">
              <a:rPr lang="en-US" smtClean="0"/>
              <a:t>29</a:t>
            </a:fld>
            <a:endParaRPr lang="en-US"/>
          </a:p>
        </p:txBody>
      </p:sp>
    </p:spTree>
    <p:extLst>
      <p:ext uri="{BB962C8B-B14F-4D97-AF65-F5344CB8AC3E}">
        <p14:creationId xmlns:p14="http://schemas.microsoft.com/office/powerpoint/2010/main" val="1224225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 very complicated Information Retrieval problem because in production, the positive docs must be fetched from a huge corpus that comprises billions of documents collected from a very diverse set of domains such as ecommerce, travel, etc.</a:t>
            </a:r>
          </a:p>
          <a:p>
            <a:endParaRPr lang="en-US"/>
          </a:p>
          <a:p>
            <a:r>
              <a:rPr lang="en-US"/>
              <a:t>This corpus generally scales to billions of documents whereas the number of positive documents relevant for a query is typically a few thousands.</a:t>
            </a:r>
          </a:p>
        </p:txBody>
      </p:sp>
      <p:sp>
        <p:nvSpPr>
          <p:cNvPr id="4" name="Slide Number Placeholder 3"/>
          <p:cNvSpPr>
            <a:spLocks noGrp="1"/>
          </p:cNvSpPr>
          <p:nvPr>
            <p:ph type="sldNum" sz="quarter" idx="5"/>
          </p:nvPr>
        </p:nvSpPr>
        <p:spPr/>
        <p:txBody>
          <a:bodyPr/>
          <a:lstStyle/>
          <a:p>
            <a:fld id="{EB5CF5CF-96F3-45D4-B3D1-EF0BF45E1EEE}" type="slidenum">
              <a:rPr lang="en-US" smtClean="0"/>
              <a:t>3</a:t>
            </a:fld>
            <a:endParaRPr lang="en-US"/>
          </a:p>
        </p:txBody>
      </p:sp>
    </p:spTree>
    <p:extLst>
      <p:ext uri="{BB962C8B-B14F-4D97-AF65-F5344CB8AC3E}">
        <p14:creationId xmlns:p14="http://schemas.microsoft.com/office/powerpoint/2010/main" val="26360783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DB5D1-79A7-3D61-27D9-DA42A1173D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C8C8D7-F09C-27B2-6FCF-00BD95EB0C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6779B3-52EF-535F-B729-3046348DC755}"/>
              </a:ext>
            </a:extLst>
          </p:cNvPr>
          <p:cNvSpPr>
            <a:spLocks noGrp="1"/>
          </p:cNvSpPr>
          <p:nvPr>
            <p:ph type="body" idx="1"/>
          </p:nvPr>
        </p:nvSpPr>
        <p:spPr/>
        <p:txBody>
          <a:bodyPr/>
          <a:lstStyle/>
          <a:p>
            <a:br>
              <a:rPr lang="en-US"/>
            </a:br>
            <a:r>
              <a:rPr lang="en-US"/>
              <a:t>Comparing HOBIT and HOBIT-C, we observe that HOBIT-C consistently achieves lower retrieval accuracy, though the gaps are very marginal.</a:t>
            </a:r>
          </a:p>
          <a:p>
            <a:endParaRPr lang="en-US"/>
          </a:p>
          <a:p>
            <a:r>
              <a:rPr lang="en-US"/>
              <a:t>However, HOBIT-C delivers significant efficiency benefits by reusing cached embeddings.</a:t>
            </a:r>
          </a:p>
          <a:p>
            <a:endParaRPr lang="en-US"/>
          </a:p>
          <a:p>
            <a:r>
              <a:rPr lang="en-US"/>
              <a:t>Given this favorable accuracy–efficiency trade-off, I will recommend HOBIT-C as the more practical choice in real-world deployments. Note that HOBIT-C also beats random with large margins.</a:t>
            </a:r>
          </a:p>
        </p:txBody>
      </p:sp>
      <p:sp>
        <p:nvSpPr>
          <p:cNvPr id="4" name="Slide Number Placeholder 3">
            <a:extLst>
              <a:ext uri="{FF2B5EF4-FFF2-40B4-BE49-F238E27FC236}">
                <a16:creationId xmlns:a16="http://schemas.microsoft.com/office/drawing/2014/main" id="{914F16F9-55FE-FE8E-9183-E44932AE9F17}"/>
              </a:ext>
            </a:extLst>
          </p:cNvPr>
          <p:cNvSpPr>
            <a:spLocks noGrp="1"/>
          </p:cNvSpPr>
          <p:nvPr>
            <p:ph type="sldNum" sz="quarter" idx="5"/>
          </p:nvPr>
        </p:nvSpPr>
        <p:spPr/>
        <p:txBody>
          <a:bodyPr/>
          <a:lstStyle/>
          <a:p>
            <a:fld id="{EB5CF5CF-96F3-45D4-B3D1-EF0BF45E1EEE}" type="slidenum">
              <a:rPr lang="en-US" smtClean="0"/>
              <a:t>30</a:t>
            </a:fld>
            <a:endParaRPr lang="en-US"/>
          </a:p>
        </p:txBody>
      </p:sp>
    </p:spTree>
    <p:extLst>
      <p:ext uri="{BB962C8B-B14F-4D97-AF65-F5344CB8AC3E}">
        <p14:creationId xmlns:p14="http://schemas.microsoft.com/office/powerpoint/2010/main" val="15449331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50FA0-7991-0F0E-2285-6A0032325E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7B7114-2A3A-079A-D5E5-5BFBA21FD6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255FA6-9D2D-0136-0215-11CDD3C85B44}"/>
              </a:ext>
            </a:extLst>
          </p:cNvPr>
          <p:cNvSpPr>
            <a:spLocks noGrp="1"/>
          </p:cNvSpPr>
          <p:nvPr>
            <p:ph type="body" idx="1"/>
          </p:nvPr>
        </p:nvSpPr>
        <p:spPr/>
        <p:txBody>
          <a:bodyPr/>
          <a:lstStyle/>
          <a:p>
            <a:r>
              <a:rPr lang="en-US"/>
              <a:t>We next study the sensitivity of HOBIT to its three hyperparameters: the temperature (\tau), the weight (\alpha) on the (</a:t>
            </a:r>
            <a:r>
              <a:rPr lang="en-US" err="1"/>
              <a:t>d_i</a:t>
            </a:r>
            <a:r>
              <a:rPr lang="en-US"/>
              <a:t> \</a:t>
            </a:r>
            <a:r>
              <a:rPr lang="en-US" err="1"/>
              <a:t>cdot</a:t>
            </a:r>
            <a:r>
              <a:rPr lang="en-US"/>
              <a:t> </a:t>
            </a:r>
            <a:r>
              <a:rPr lang="en-US" err="1"/>
              <a:t>d_j</a:t>
            </a:r>
            <a:r>
              <a:rPr lang="en-US"/>
              <a:t>) term, and the seed set size.</a:t>
            </a:r>
          </a:p>
          <a:p>
            <a:endParaRPr lang="en-US"/>
          </a:p>
          <a:p>
            <a:r>
              <a:rPr lang="en-US"/>
              <a:t>For the temperature, we find that (\tau = 0.05) gives the best performance. Interestingly, this is also the temperature used in the </a:t>
            </a:r>
            <a:r>
              <a:rPr lang="en-US" err="1"/>
              <a:t>InfoNCE</a:t>
            </a:r>
            <a:r>
              <a:rPr lang="en-US"/>
              <a:t> loss, which aligns with our earlier intuition.</a:t>
            </a:r>
          </a:p>
          <a:p>
            <a:endParaRPr lang="en-US"/>
          </a:p>
          <a:p>
            <a:r>
              <a:rPr lang="en-US"/>
              <a:t>For (\alpha), the best results are obtained at (\alpha = 1). This highlights the importance of the (</a:t>
            </a:r>
            <a:r>
              <a:rPr lang="en-US" err="1"/>
              <a:t>d_i</a:t>
            </a:r>
            <a:r>
              <a:rPr lang="en-US"/>
              <a:t> \</a:t>
            </a:r>
            <a:r>
              <a:rPr lang="en-US" err="1"/>
              <a:t>cdot</a:t>
            </a:r>
            <a:r>
              <a:rPr lang="en-US"/>
              <a:t> </a:t>
            </a:r>
            <a:r>
              <a:rPr lang="en-US" err="1"/>
              <a:t>d_j</a:t>
            </a:r>
            <a:r>
              <a:rPr lang="en-US"/>
              <a:t>) term when selecting hard negatives. This is something that all the prior methods ignore.</a:t>
            </a:r>
          </a:p>
          <a:p>
            <a:endParaRPr lang="en-US"/>
          </a:p>
          <a:p>
            <a:r>
              <a:rPr lang="en-US"/>
              <a:t>Finally, smaller seed sets perform better because they provide HOBIT with greater flexibility in constructing informative batches.</a:t>
            </a:r>
          </a:p>
          <a:p>
            <a:endParaRPr lang="en-US"/>
          </a:p>
          <a:p>
            <a:r>
              <a:rPr lang="en-US"/>
              <a:t>This is one aspect I am proud about HOBIT. We did not require extensive hyperparameter tuning. Setting these to this default config worked across all three datasets.</a:t>
            </a:r>
          </a:p>
        </p:txBody>
      </p:sp>
      <p:sp>
        <p:nvSpPr>
          <p:cNvPr id="4" name="Slide Number Placeholder 3">
            <a:extLst>
              <a:ext uri="{FF2B5EF4-FFF2-40B4-BE49-F238E27FC236}">
                <a16:creationId xmlns:a16="http://schemas.microsoft.com/office/drawing/2014/main" id="{472EA5F1-00BB-0333-7347-D11A536CA4B0}"/>
              </a:ext>
            </a:extLst>
          </p:cNvPr>
          <p:cNvSpPr>
            <a:spLocks noGrp="1"/>
          </p:cNvSpPr>
          <p:nvPr>
            <p:ph type="sldNum" sz="quarter" idx="5"/>
          </p:nvPr>
        </p:nvSpPr>
        <p:spPr/>
        <p:txBody>
          <a:bodyPr/>
          <a:lstStyle/>
          <a:p>
            <a:fld id="{EB5CF5CF-96F3-45D4-B3D1-EF0BF45E1EEE}" type="slidenum">
              <a:rPr lang="en-US" smtClean="0"/>
              <a:t>31</a:t>
            </a:fld>
            <a:endParaRPr lang="en-US"/>
          </a:p>
        </p:txBody>
      </p:sp>
    </p:spTree>
    <p:extLst>
      <p:ext uri="{BB962C8B-B14F-4D97-AF65-F5344CB8AC3E}">
        <p14:creationId xmlns:p14="http://schemas.microsoft.com/office/powerpoint/2010/main" val="3220200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8406A5-F859-9C4A-CC54-F3FBE2CA2D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23E103-9ADF-5898-6539-C16973E737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6B5B41-0059-71E9-076E-1F61ED5AE3F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9DDB62F-CCFC-7767-D507-31F14C905AC2}"/>
              </a:ext>
            </a:extLst>
          </p:cNvPr>
          <p:cNvSpPr>
            <a:spLocks noGrp="1"/>
          </p:cNvSpPr>
          <p:nvPr>
            <p:ph type="sldNum" sz="quarter" idx="5"/>
          </p:nvPr>
        </p:nvSpPr>
        <p:spPr/>
        <p:txBody>
          <a:bodyPr/>
          <a:lstStyle/>
          <a:p>
            <a:fld id="{EB5CF5CF-96F3-45D4-B3D1-EF0BF45E1EEE}" type="slidenum">
              <a:rPr lang="en-US" smtClean="0"/>
              <a:t>32</a:t>
            </a:fld>
            <a:endParaRPr lang="en-US"/>
          </a:p>
        </p:txBody>
      </p:sp>
    </p:spTree>
    <p:extLst>
      <p:ext uri="{BB962C8B-B14F-4D97-AF65-F5344CB8AC3E}">
        <p14:creationId xmlns:p14="http://schemas.microsoft.com/office/powerpoint/2010/main" val="1501281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what happens under the hood. We have an embedding model f that maps the query and document text into a d-dimensional vector space. We say that a document d is relevant for a query q when their similarity measured as a dot-product between the query and document embedding is high</a:t>
            </a:r>
          </a:p>
        </p:txBody>
      </p:sp>
      <p:sp>
        <p:nvSpPr>
          <p:cNvPr id="4" name="Slide Number Placeholder 3"/>
          <p:cNvSpPr>
            <a:spLocks noGrp="1"/>
          </p:cNvSpPr>
          <p:nvPr>
            <p:ph type="sldNum" sz="quarter" idx="5"/>
          </p:nvPr>
        </p:nvSpPr>
        <p:spPr/>
        <p:txBody>
          <a:bodyPr/>
          <a:lstStyle/>
          <a:p>
            <a:fld id="{EB5CF5CF-96F3-45D4-B3D1-EF0BF45E1EEE}" type="slidenum">
              <a:rPr lang="en-US" smtClean="0"/>
              <a:t>4</a:t>
            </a:fld>
            <a:endParaRPr lang="en-US"/>
          </a:p>
        </p:txBody>
      </p:sp>
    </p:spTree>
    <p:extLst>
      <p:ext uri="{BB962C8B-B14F-4D97-AF65-F5344CB8AC3E}">
        <p14:creationId xmlns:p14="http://schemas.microsoft.com/office/powerpoint/2010/main" val="2310305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With that background in place, let's move on to the formal problem setup.</a:t>
            </a:r>
          </a:p>
          <a:p>
            <a:endParaRPr lang="en-US"/>
          </a:p>
          <a:p>
            <a:r>
              <a:rPr lang="en-US"/>
              <a:t>We start with a corpus consisting of a set of queries, (Q), and a set of documents, (D).</a:t>
            </a:r>
          </a:p>
          <a:p>
            <a:endParaRPr lang="en-US"/>
          </a:p>
          <a:p>
            <a:r>
              <a:rPr lang="en-US"/>
              <a:t>Our training data contains (N) query–document pairs, sampled from this corpus. In an ideal world, we would have relevance labels for every possible query–document combination; that is, for the entire Cartesian product (Q \times D). In practice, however, we only observe these (N) positive query–document pairs.</a:t>
            </a:r>
          </a:p>
          <a:p>
            <a:endParaRPr lang="en-US"/>
          </a:p>
          <a:p>
            <a:r>
              <a:rPr lang="en-US"/>
              <a:t>Our objective is to learn an encoder (f) using this training data.  The goal for the encoder f is to emit similarity score, (s_{</a:t>
            </a:r>
            <a:r>
              <a:rPr lang="en-US" err="1"/>
              <a:t>ij</a:t>
            </a:r>
            <a:r>
              <a:rPr lang="en-US"/>
              <a:t>}), such that it is high when (</a:t>
            </a:r>
            <a:r>
              <a:rPr lang="en-US" err="1"/>
              <a:t>d_j</a:t>
            </a:r>
            <a:r>
              <a:rPr lang="en-US"/>
              <a:t>) is relevant to (</a:t>
            </a:r>
            <a:r>
              <a:rPr lang="en-US" err="1"/>
              <a:t>q_i</a:t>
            </a:r>
            <a:r>
              <a:rPr lang="en-US"/>
              <a:t>), and low otherwise.</a:t>
            </a:r>
          </a:p>
        </p:txBody>
      </p:sp>
      <p:sp>
        <p:nvSpPr>
          <p:cNvPr id="4" name="Slide Number Placeholder 3"/>
          <p:cNvSpPr>
            <a:spLocks noGrp="1"/>
          </p:cNvSpPr>
          <p:nvPr>
            <p:ph type="sldNum" sz="quarter" idx="5"/>
          </p:nvPr>
        </p:nvSpPr>
        <p:spPr/>
        <p:txBody>
          <a:bodyPr/>
          <a:lstStyle/>
          <a:p>
            <a:fld id="{EB5CF5CF-96F3-45D4-B3D1-EF0BF45E1EEE}" type="slidenum">
              <a:rPr lang="en-US" smtClean="0"/>
              <a:t>5</a:t>
            </a:fld>
            <a:endParaRPr lang="en-US"/>
          </a:p>
        </p:txBody>
      </p:sp>
    </p:spTree>
    <p:extLst>
      <p:ext uri="{BB962C8B-B14F-4D97-AF65-F5344CB8AC3E}">
        <p14:creationId xmlns:p14="http://schemas.microsoft.com/office/powerpoint/2010/main" val="4205913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very popular objective for training dense retrieval encoders is the </a:t>
            </a:r>
            <a:r>
              <a:rPr lang="en-US" err="1"/>
              <a:t>InfoNCE</a:t>
            </a:r>
            <a:r>
              <a:rPr lang="en-US"/>
              <a:t> loss.</a:t>
            </a:r>
          </a:p>
          <a:p>
            <a:endParaRPr lang="en-US"/>
          </a:p>
          <a:p>
            <a:r>
              <a:rPr lang="en-US" err="1"/>
              <a:t>InfoNCE</a:t>
            </a:r>
            <a:r>
              <a:rPr lang="en-US"/>
              <a:t> converts similarity scores </a:t>
            </a:r>
            <a:r>
              <a:rPr lang="en-US" err="1"/>
              <a:t>Sij</a:t>
            </a:r>
            <a:r>
              <a:rPr lang="en-US"/>
              <a:t> into probabilities </a:t>
            </a:r>
            <a:r>
              <a:rPr lang="en-US" err="1"/>
              <a:t>Pij</a:t>
            </a:r>
            <a:r>
              <a:rPr lang="en-US"/>
              <a:t> via a </a:t>
            </a:r>
            <a:r>
              <a:rPr lang="en-US" err="1"/>
              <a:t>softmax</a:t>
            </a:r>
            <a:r>
              <a:rPr lang="en-US"/>
              <a:t>. Ideally, this </a:t>
            </a:r>
            <a:r>
              <a:rPr lang="en-US" err="1"/>
              <a:t>softmax</a:t>
            </a:r>
            <a:r>
              <a:rPr lang="en-US"/>
              <a:t> would normalize over the entire document corpus. However, that is computationally intractable at scale. </a:t>
            </a:r>
          </a:p>
          <a:p>
            <a:endParaRPr lang="en-US"/>
          </a:p>
          <a:p>
            <a:r>
              <a:rPr lang="en-US"/>
              <a:t>Therefore, in practice, we usually approximate the objective using in-batch negatives, where the denominator in the </a:t>
            </a:r>
            <a:r>
              <a:rPr lang="en-US" err="1"/>
              <a:t>softmax</a:t>
            </a:r>
            <a:r>
              <a:rPr lang="en-US"/>
              <a:t> is computed just using the documents in the mini-batch.</a:t>
            </a:r>
          </a:p>
          <a:p>
            <a:endParaRPr lang="en-US"/>
          </a:p>
          <a:p>
            <a:endParaRPr lang="en-US"/>
          </a:p>
        </p:txBody>
      </p:sp>
      <p:sp>
        <p:nvSpPr>
          <p:cNvPr id="4" name="Slide Number Placeholder 3"/>
          <p:cNvSpPr>
            <a:spLocks noGrp="1"/>
          </p:cNvSpPr>
          <p:nvPr>
            <p:ph type="sldNum" sz="quarter" idx="5"/>
          </p:nvPr>
        </p:nvSpPr>
        <p:spPr/>
        <p:txBody>
          <a:bodyPr/>
          <a:lstStyle/>
          <a:p>
            <a:fld id="{EB5CF5CF-96F3-45D4-B3D1-EF0BF45E1EEE}" type="slidenum">
              <a:rPr lang="en-US" smtClean="0"/>
              <a:t>6</a:t>
            </a:fld>
            <a:endParaRPr lang="en-US"/>
          </a:p>
        </p:txBody>
      </p:sp>
    </p:spTree>
    <p:extLst>
      <p:ext uri="{BB962C8B-B14F-4D97-AF65-F5344CB8AC3E}">
        <p14:creationId xmlns:p14="http://schemas.microsoft.com/office/powerpoint/2010/main" val="1566579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 us understand this with a toy example.</a:t>
            </a:r>
          </a:p>
          <a:p>
            <a:endParaRPr lang="en-US"/>
          </a:p>
          <a:p>
            <a:r>
              <a:rPr lang="en-US"/>
              <a:t>Suppose we consider a batch size of 4. We have four q-d pairs. </a:t>
            </a:r>
          </a:p>
          <a:p>
            <a:endParaRPr lang="en-US"/>
          </a:p>
          <a:p>
            <a:r>
              <a:rPr lang="en-US"/>
              <a:t>For query q1 in the batch we compute its probability by applying </a:t>
            </a:r>
            <a:r>
              <a:rPr lang="en-US" err="1"/>
              <a:t>softmax</a:t>
            </a:r>
            <a:r>
              <a:rPr lang="en-US"/>
              <a:t> over just the four documents in the batch. </a:t>
            </a:r>
          </a:p>
        </p:txBody>
      </p:sp>
      <p:sp>
        <p:nvSpPr>
          <p:cNvPr id="4" name="Slide Number Placeholder 3"/>
          <p:cNvSpPr>
            <a:spLocks noGrp="1"/>
          </p:cNvSpPr>
          <p:nvPr>
            <p:ph type="sldNum" sz="quarter" idx="5"/>
          </p:nvPr>
        </p:nvSpPr>
        <p:spPr/>
        <p:txBody>
          <a:bodyPr/>
          <a:lstStyle/>
          <a:p>
            <a:fld id="{EB5CF5CF-96F3-45D4-B3D1-EF0BF45E1EEE}" type="slidenum">
              <a:rPr lang="en-US" smtClean="0"/>
              <a:t>7</a:t>
            </a:fld>
            <a:endParaRPr lang="en-US"/>
          </a:p>
        </p:txBody>
      </p:sp>
    </p:spTree>
    <p:extLst>
      <p:ext uri="{BB962C8B-B14F-4D97-AF65-F5344CB8AC3E}">
        <p14:creationId xmlns:p14="http://schemas.microsoft.com/office/powerpoint/2010/main" val="3016118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might have already guessed the problem with the in-batch formulation.</a:t>
            </a:r>
          </a:p>
          <a:p>
            <a:endParaRPr lang="en-US"/>
          </a:p>
          <a:p>
            <a:r>
              <a:rPr lang="en-US"/>
              <a:t>Such a loss only works well when the batch contains informative hard negatives. If we sample batches randomly, most negatives are too easy, and the loss provides very little learning signal.</a:t>
            </a:r>
          </a:p>
          <a:p>
            <a:endParaRPr lang="en-US"/>
          </a:p>
          <a:p>
            <a:r>
              <a:rPr lang="en-US"/>
              <a:t>Take the query </a:t>
            </a:r>
            <a:r>
              <a:rPr lang="en-US" i="1"/>
              <a:t>"running shoes"</a:t>
            </a:r>
            <a:r>
              <a:rPr lang="en-US"/>
              <a:t> as an example. The negatives on the left are completely unrelated, so the model can easily separate them from the positive document.</a:t>
            </a:r>
          </a:p>
          <a:p>
            <a:endParaRPr lang="en-US"/>
          </a:p>
          <a:p>
            <a:r>
              <a:rPr lang="en-US"/>
              <a:t>On the other hand, a document like </a:t>
            </a:r>
            <a:r>
              <a:rPr lang="en-US" i="1"/>
              <a:t>"Skechers walking shoes"</a:t>
            </a:r>
            <a:r>
              <a:rPr lang="en-US"/>
              <a:t> is much harder to distinguish. These hard negatives force the model to learn finer semantic distinctions and therefore provide a much stronger training signal.</a:t>
            </a:r>
          </a:p>
        </p:txBody>
      </p:sp>
      <p:sp>
        <p:nvSpPr>
          <p:cNvPr id="4" name="Slide Number Placeholder 3"/>
          <p:cNvSpPr>
            <a:spLocks noGrp="1"/>
          </p:cNvSpPr>
          <p:nvPr>
            <p:ph type="sldNum" sz="quarter" idx="5"/>
          </p:nvPr>
        </p:nvSpPr>
        <p:spPr/>
        <p:txBody>
          <a:bodyPr/>
          <a:lstStyle/>
          <a:p>
            <a:fld id="{EB5CF5CF-96F3-45D4-B3D1-EF0BF45E1EEE}" type="slidenum">
              <a:rPr lang="en-US" smtClean="0"/>
              <a:t>8</a:t>
            </a:fld>
            <a:endParaRPr lang="en-US"/>
          </a:p>
        </p:txBody>
      </p:sp>
    </p:spTree>
    <p:extLst>
      <p:ext uri="{BB962C8B-B14F-4D97-AF65-F5344CB8AC3E}">
        <p14:creationId xmlns:p14="http://schemas.microsoft.com/office/powerpoint/2010/main" val="1694214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also validated this hypothesis on the MSMARCO dataset.</a:t>
            </a:r>
          </a:p>
          <a:p>
            <a:endParaRPr lang="en-US"/>
          </a:p>
          <a:p>
            <a:r>
              <a:rPr lang="en-US"/>
              <a:t>The plot on the left shows training loss, and the one on the right shows test accuracy.</a:t>
            </a:r>
          </a:p>
          <a:p>
            <a:endParaRPr lang="en-US"/>
          </a:p>
          <a:p>
            <a:r>
              <a:rPr lang="en-US"/>
              <a:t>We can see that with random negatives, the training loss (in orange color) drops very quickly because the task is simply too easy. But that low loss does not translate into strong test performance.</a:t>
            </a:r>
          </a:p>
          <a:p>
            <a:endParaRPr lang="en-US"/>
          </a:p>
          <a:p>
            <a:r>
              <a:rPr lang="en-US"/>
              <a:t>HOBIT, on the other hand, maintains a substantially higher training loss because it exposes the model to harder negatives. Yet at test time, it outperforms random batching by a large margin.</a:t>
            </a:r>
          </a:p>
          <a:p>
            <a:endParaRPr lang="en-US"/>
          </a:p>
        </p:txBody>
      </p:sp>
      <p:sp>
        <p:nvSpPr>
          <p:cNvPr id="4" name="Slide Number Placeholder 3"/>
          <p:cNvSpPr>
            <a:spLocks noGrp="1"/>
          </p:cNvSpPr>
          <p:nvPr>
            <p:ph type="sldNum" sz="quarter" idx="5"/>
          </p:nvPr>
        </p:nvSpPr>
        <p:spPr/>
        <p:txBody>
          <a:bodyPr/>
          <a:lstStyle/>
          <a:p>
            <a:fld id="{EB5CF5CF-96F3-45D4-B3D1-EF0BF45E1EEE}" type="slidenum">
              <a:rPr lang="en-US" smtClean="0"/>
              <a:t>9</a:t>
            </a:fld>
            <a:endParaRPr lang="en-US"/>
          </a:p>
        </p:txBody>
      </p:sp>
    </p:spTree>
    <p:extLst>
      <p:ext uri="{BB962C8B-B14F-4D97-AF65-F5344CB8AC3E}">
        <p14:creationId xmlns:p14="http://schemas.microsoft.com/office/powerpoint/2010/main" val="3001525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FEE38-54F1-153D-96A4-897A2115EF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02FB4C-C8EB-8D21-5EC7-D39CBDC51D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D1CADC-7B6F-D20F-47ED-74334E2E7DC3}"/>
              </a:ext>
            </a:extLst>
          </p:cNvPr>
          <p:cNvSpPr>
            <a:spLocks noGrp="1"/>
          </p:cNvSpPr>
          <p:nvPr>
            <p:ph type="dt" sz="half" idx="10"/>
          </p:nvPr>
        </p:nvSpPr>
        <p:spPr/>
        <p:txBody>
          <a:bodyPr/>
          <a:lstStyle/>
          <a:p>
            <a:fld id="{B5D67ADC-C5EA-43C7-830D-1EFAE00942F3}" type="datetimeFigureOut">
              <a:rPr lang="en-US" smtClean="0"/>
              <a:t>6/8/2026</a:t>
            </a:fld>
            <a:endParaRPr lang="en-US"/>
          </a:p>
        </p:txBody>
      </p:sp>
      <p:sp>
        <p:nvSpPr>
          <p:cNvPr id="5" name="Footer Placeholder 4">
            <a:extLst>
              <a:ext uri="{FF2B5EF4-FFF2-40B4-BE49-F238E27FC236}">
                <a16:creationId xmlns:a16="http://schemas.microsoft.com/office/drawing/2014/main" id="{1E721D4E-D25B-F262-890E-244F524F65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19D26D-F4C0-F3A6-A186-14BA113C5AEA}"/>
              </a:ext>
            </a:extLst>
          </p:cNvPr>
          <p:cNvSpPr>
            <a:spLocks noGrp="1"/>
          </p:cNvSpPr>
          <p:nvPr>
            <p:ph type="sldNum" sz="quarter" idx="12"/>
          </p:nvPr>
        </p:nvSpPr>
        <p:spPr/>
        <p:txBody>
          <a:bodyPr/>
          <a:lstStyle/>
          <a:p>
            <a:fld id="{A4F1A274-2CF0-43DD-9131-4C1709CBA7C0}" type="slidenum">
              <a:rPr lang="en-US" smtClean="0"/>
              <a:t>‹#›</a:t>
            </a:fld>
            <a:endParaRPr lang="en-US"/>
          </a:p>
        </p:txBody>
      </p:sp>
    </p:spTree>
    <p:extLst>
      <p:ext uri="{BB962C8B-B14F-4D97-AF65-F5344CB8AC3E}">
        <p14:creationId xmlns:p14="http://schemas.microsoft.com/office/powerpoint/2010/main" val="4067423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5A827-A569-8505-FD3F-4AFD0B7669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C1C6C3-32C8-7DD2-F83D-51A6A33594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0047D8-3F25-32D7-AC30-E215DC8BB239}"/>
              </a:ext>
            </a:extLst>
          </p:cNvPr>
          <p:cNvSpPr>
            <a:spLocks noGrp="1"/>
          </p:cNvSpPr>
          <p:nvPr>
            <p:ph type="dt" sz="half" idx="10"/>
          </p:nvPr>
        </p:nvSpPr>
        <p:spPr/>
        <p:txBody>
          <a:bodyPr/>
          <a:lstStyle/>
          <a:p>
            <a:fld id="{B5D67ADC-C5EA-43C7-830D-1EFAE00942F3}" type="datetimeFigureOut">
              <a:rPr lang="en-US" smtClean="0"/>
              <a:t>6/8/2026</a:t>
            </a:fld>
            <a:endParaRPr lang="en-US"/>
          </a:p>
        </p:txBody>
      </p:sp>
      <p:sp>
        <p:nvSpPr>
          <p:cNvPr id="5" name="Footer Placeholder 4">
            <a:extLst>
              <a:ext uri="{FF2B5EF4-FFF2-40B4-BE49-F238E27FC236}">
                <a16:creationId xmlns:a16="http://schemas.microsoft.com/office/drawing/2014/main" id="{A3B5C6C9-C93E-469B-C079-9068B4F7C7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2592B2-88FE-15CA-8246-B069ABF29D4A}"/>
              </a:ext>
            </a:extLst>
          </p:cNvPr>
          <p:cNvSpPr>
            <a:spLocks noGrp="1"/>
          </p:cNvSpPr>
          <p:nvPr>
            <p:ph type="sldNum" sz="quarter" idx="12"/>
          </p:nvPr>
        </p:nvSpPr>
        <p:spPr/>
        <p:txBody>
          <a:bodyPr/>
          <a:lstStyle/>
          <a:p>
            <a:fld id="{A4F1A274-2CF0-43DD-9131-4C1709CBA7C0}" type="slidenum">
              <a:rPr lang="en-US" smtClean="0"/>
              <a:t>‹#›</a:t>
            </a:fld>
            <a:endParaRPr lang="en-US"/>
          </a:p>
        </p:txBody>
      </p:sp>
    </p:spTree>
    <p:extLst>
      <p:ext uri="{BB962C8B-B14F-4D97-AF65-F5344CB8AC3E}">
        <p14:creationId xmlns:p14="http://schemas.microsoft.com/office/powerpoint/2010/main" val="339368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AF8416-0C0A-F3B4-109A-BE015EC893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950865-0469-B3A4-4F6B-E322B0A2A1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BF8F45-F794-F6F7-3DAC-FF3FD357EC16}"/>
              </a:ext>
            </a:extLst>
          </p:cNvPr>
          <p:cNvSpPr>
            <a:spLocks noGrp="1"/>
          </p:cNvSpPr>
          <p:nvPr>
            <p:ph type="dt" sz="half" idx="10"/>
          </p:nvPr>
        </p:nvSpPr>
        <p:spPr/>
        <p:txBody>
          <a:bodyPr/>
          <a:lstStyle/>
          <a:p>
            <a:fld id="{B5D67ADC-C5EA-43C7-830D-1EFAE00942F3}" type="datetimeFigureOut">
              <a:rPr lang="en-US" smtClean="0"/>
              <a:t>6/8/2026</a:t>
            </a:fld>
            <a:endParaRPr lang="en-US"/>
          </a:p>
        </p:txBody>
      </p:sp>
      <p:sp>
        <p:nvSpPr>
          <p:cNvPr id="5" name="Footer Placeholder 4">
            <a:extLst>
              <a:ext uri="{FF2B5EF4-FFF2-40B4-BE49-F238E27FC236}">
                <a16:creationId xmlns:a16="http://schemas.microsoft.com/office/drawing/2014/main" id="{78075577-46B6-81BA-E87D-DCAF3BC43D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6DCEF2-D290-86A8-66D2-5C16CE4FC5C7}"/>
              </a:ext>
            </a:extLst>
          </p:cNvPr>
          <p:cNvSpPr>
            <a:spLocks noGrp="1"/>
          </p:cNvSpPr>
          <p:nvPr>
            <p:ph type="sldNum" sz="quarter" idx="12"/>
          </p:nvPr>
        </p:nvSpPr>
        <p:spPr/>
        <p:txBody>
          <a:bodyPr/>
          <a:lstStyle/>
          <a:p>
            <a:fld id="{A4F1A274-2CF0-43DD-9131-4C1709CBA7C0}" type="slidenum">
              <a:rPr lang="en-US" smtClean="0"/>
              <a:t>‹#›</a:t>
            </a:fld>
            <a:endParaRPr lang="en-US"/>
          </a:p>
        </p:txBody>
      </p:sp>
    </p:spTree>
    <p:extLst>
      <p:ext uri="{BB962C8B-B14F-4D97-AF65-F5344CB8AC3E}">
        <p14:creationId xmlns:p14="http://schemas.microsoft.com/office/powerpoint/2010/main" val="891331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F5A81-0B63-8E4F-55EE-D282CAEE7F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A1C6E7-930D-5B59-F3B5-F791C5197D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FE2A06-5287-5197-4359-1391B13D27AD}"/>
              </a:ext>
            </a:extLst>
          </p:cNvPr>
          <p:cNvSpPr>
            <a:spLocks noGrp="1"/>
          </p:cNvSpPr>
          <p:nvPr>
            <p:ph type="dt" sz="half" idx="10"/>
          </p:nvPr>
        </p:nvSpPr>
        <p:spPr/>
        <p:txBody>
          <a:bodyPr/>
          <a:lstStyle/>
          <a:p>
            <a:fld id="{B5D67ADC-C5EA-43C7-830D-1EFAE00942F3}" type="datetimeFigureOut">
              <a:rPr lang="en-US" smtClean="0"/>
              <a:t>6/8/2026</a:t>
            </a:fld>
            <a:endParaRPr lang="en-US"/>
          </a:p>
        </p:txBody>
      </p:sp>
      <p:sp>
        <p:nvSpPr>
          <p:cNvPr id="5" name="Footer Placeholder 4">
            <a:extLst>
              <a:ext uri="{FF2B5EF4-FFF2-40B4-BE49-F238E27FC236}">
                <a16:creationId xmlns:a16="http://schemas.microsoft.com/office/drawing/2014/main" id="{27D9A083-2E44-8013-7E8B-FEBC2E5407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4B8609-DA17-16EA-3D5B-DC1B4037AA51}"/>
              </a:ext>
            </a:extLst>
          </p:cNvPr>
          <p:cNvSpPr>
            <a:spLocks noGrp="1"/>
          </p:cNvSpPr>
          <p:nvPr>
            <p:ph type="sldNum" sz="quarter" idx="12"/>
          </p:nvPr>
        </p:nvSpPr>
        <p:spPr/>
        <p:txBody>
          <a:bodyPr/>
          <a:lstStyle/>
          <a:p>
            <a:fld id="{A4F1A274-2CF0-43DD-9131-4C1709CBA7C0}" type="slidenum">
              <a:rPr lang="en-US" smtClean="0"/>
              <a:t>‹#›</a:t>
            </a:fld>
            <a:endParaRPr lang="en-US"/>
          </a:p>
        </p:txBody>
      </p:sp>
    </p:spTree>
    <p:extLst>
      <p:ext uri="{BB962C8B-B14F-4D97-AF65-F5344CB8AC3E}">
        <p14:creationId xmlns:p14="http://schemas.microsoft.com/office/powerpoint/2010/main" val="2473432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7BBCF-C451-F1F4-F1AA-EF0CEB8A0F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34A40A-5FB7-60AA-0C8E-B87136CE68C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995E33-4605-7911-80CD-0CD30B75B4BE}"/>
              </a:ext>
            </a:extLst>
          </p:cNvPr>
          <p:cNvSpPr>
            <a:spLocks noGrp="1"/>
          </p:cNvSpPr>
          <p:nvPr>
            <p:ph type="dt" sz="half" idx="10"/>
          </p:nvPr>
        </p:nvSpPr>
        <p:spPr/>
        <p:txBody>
          <a:bodyPr/>
          <a:lstStyle/>
          <a:p>
            <a:fld id="{B5D67ADC-C5EA-43C7-830D-1EFAE00942F3}" type="datetimeFigureOut">
              <a:rPr lang="en-US" smtClean="0"/>
              <a:t>6/8/2026</a:t>
            </a:fld>
            <a:endParaRPr lang="en-US"/>
          </a:p>
        </p:txBody>
      </p:sp>
      <p:sp>
        <p:nvSpPr>
          <p:cNvPr id="5" name="Footer Placeholder 4">
            <a:extLst>
              <a:ext uri="{FF2B5EF4-FFF2-40B4-BE49-F238E27FC236}">
                <a16:creationId xmlns:a16="http://schemas.microsoft.com/office/drawing/2014/main" id="{E2480620-4F40-1A21-7DD4-616D43B0D4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E09AF9-3014-B068-4FE6-E3AC1F04F43F}"/>
              </a:ext>
            </a:extLst>
          </p:cNvPr>
          <p:cNvSpPr>
            <a:spLocks noGrp="1"/>
          </p:cNvSpPr>
          <p:nvPr>
            <p:ph type="sldNum" sz="quarter" idx="12"/>
          </p:nvPr>
        </p:nvSpPr>
        <p:spPr/>
        <p:txBody>
          <a:bodyPr/>
          <a:lstStyle/>
          <a:p>
            <a:fld id="{A4F1A274-2CF0-43DD-9131-4C1709CBA7C0}" type="slidenum">
              <a:rPr lang="en-US" smtClean="0"/>
              <a:t>‹#›</a:t>
            </a:fld>
            <a:endParaRPr lang="en-US"/>
          </a:p>
        </p:txBody>
      </p:sp>
    </p:spTree>
    <p:extLst>
      <p:ext uri="{BB962C8B-B14F-4D97-AF65-F5344CB8AC3E}">
        <p14:creationId xmlns:p14="http://schemas.microsoft.com/office/powerpoint/2010/main" val="1454760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B5042-5491-2A07-2B21-FF7B0855C7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DEEF17-785F-C888-9FBF-4BC1F3D08C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497032-CA9E-D844-CA74-EADF4AC1A1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1FCC2D-0F87-E83F-D770-9AAA3D6EFBF4}"/>
              </a:ext>
            </a:extLst>
          </p:cNvPr>
          <p:cNvSpPr>
            <a:spLocks noGrp="1"/>
          </p:cNvSpPr>
          <p:nvPr>
            <p:ph type="dt" sz="half" idx="10"/>
          </p:nvPr>
        </p:nvSpPr>
        <p:spPr/>
        <p:txBody>
          <a:bodyPr/>
          <a:lstStyle/>
          <a:p>
            <a:fld id="{B5D67ADC-C5EA-43C7-830D-1EFAE00942F3}" type="datetimeFigureOut">
              <a:rPr lang="en-US" smtClean="0"/>
              <a:t>6/8/2026</a:t>
            </a:fld>
            <a:endParaRPr lang="en-US"/>
          </a:p>
        </p:txBody>
      </p:sp>
      <p:sp>
        <p:nvSpPr>
          <p:cNvPr id="6" name="Footer Placeholder 5">
            <a:extLst>
              <a:ext uri="{FF2B5EF4-FFF2-40B4-BE49-F238E27FC236}">
                <a16:creationId xmlns:a16="http://schemas.microsoft.com/office/drawing/2014/main" id="{46C5CCFC-8C15-F110-C94A-A580FCC145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E2786B-6B14-BF9C-91F8-A5231A8FBCE7}"/>
              </a:ext>
            </a:extLst>
          </p:cNvPr>
          <p:cNvSpPr>
            <a:spLocks noGrp="1"/>
          </p:cNvSpPr>
          <p:nvPr>
            <p:ph type="sldNum" sz="quarter" idx="12"/>
          </p:nvPr>
        </p:nvSpPr>
        <p:spPr/>
        <p:txBody>
          <a:bodyPr/>
          <a:lstStyle/>
          <a:p>
            <a:fld id="{A4F1A274-2CF0-43DD-9131-4C1709CBA7C0}" type="slidenum">
              <a:rPr lang="en-US" smtClean="0"/>
              <a:t>‹#›</a:t>
            </a:fld>
            <a:endParaRPr lang="en-US"/>
          </a:p>
        </p:txBody>
      </p:sp>
    </p:spTree>
    <p:extLst>
      <p:ext uri="{BB962C8B-B14F-4D97-AF65-F5344CB8AC3E}">
        <p14:creationId xmlns:p14="http://schemas.microsoft.com/office/powerpoint/2010/main" val="4037965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081BE-2E8A-5AD1-4596-D651EBD852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7991D4-B720-6DDE-E1ED-3D8BD8E95A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DF0CFB-BF97-9E4C-0CCA-59C41016F5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BA9392-BADD-5744-2E03-EC78EB5324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903C10-7B0E-5287-2F40-5C3131E5F0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8F51AC-0C9C-A460-C8A6-0108085D3EA1}"/>
              </a:ext>
            </a:extLst>
          </p:cNvPr>
          <p:cNvSpPr>
            <a:spLocks noGrp="1"/>
          </p:cNvSpPr>
          <p:nvPr>
            <p:ph type="dt" sz="half" idx="10"/>
          </p:nvPr>
        </p:nvSpPr>
        <p:spPr/>
        <p:txBody>
          <a:bodyPr/>
          <a:lstStyle/>
          <a:p>
            <a:fld id="{B5D67ADC-C5EA-43C7-830D-1EFAE00942F3}" type="datetimeFigureOut">
              <a:rPr lang="en-US" smtClean="0"/>
              <a:t>6/8/2026</a:t>
            </a:fld>
            <a:endParaRPr lang="en-US"/>
          </a:p>
        </p:txBody>
      </p:sp>
      <p:sp>
        <p:nvSpPr>
          <p:cNvPr id="8" name="Footer Placeholder 7">
            <a:extLst>
              <a:ext uri="{FF2B5EF4-FFF2-40B4-BE49-F238E27FC236}">
                <a16:creationId xmlns:a16="http://schemas.microsoft.com/office/drawing/2014/main" id="{C0D13424-099D-B328-0211-C596D01315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112B6E-01BB-C87A-F088-28BDBAC071F1}"/>
              </a:ext>
            </a:extLst>
          </p:cNvPr>
          <p:cNvSpPr>
            <a:spLocks noGrp="1"/>
          </p:cNvSpPr>
          <p:nvPr>
            <p:ph type="sldNum" sz="quarter" idx="12"/>
          </p:nvPr>
        </p:nvSpPr>
        <p:spPr/>
        <p:txBody>
          <a:bodyPr/>
          <a:lstStyle/>
          <a:p>
            <a:fld id="{A4F1A274-2CF0-43DD-9131-4C1709CBA7C0}" type="slidenum">
              <a:rPr lang="en-US" smtClean="0"/>
              <a:t>‹#›</a:t>
            </a:fld>
            <a:endParaRPr lang="en-US"/>
          </a:p>
        </p:txBody>
      </p:sp>
    </p:spTree>
    <p:extLst>
      <p:ext uri="{BB962C8B-B14F-4D97-AF65-F5344CB8AC3E}">
        <p14:creationId xmlns:p14="http://schemas.microsoft.com/office/powerpoint/2010/main" val="1873652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BF592-9B67-762F-E975-92CA2CD262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648C6A-E927-D29C-B31A-333D4AED2379}"/>
              </a:ext>
            </a:extLst>
          </p:cNvPr>
          <p:cNvSpPr>
            <a:spLocks noGrp="1"/>
          </p:cNvSpPr>
          <p:nvPr>
            <p:ph type="dt" sz="half" idx="10"/>
          </p:nvPr>
        </p:nvSpPr>
        <p:spPr/>
        <p:txBody>
          <a:bodyPr/>
          <a:lstStyle/>
          <a:p>
            <a:fld id="{B5D67ADC-C5EA-43C7-830D-1EFAE00942F3}" type="datetimeFigureOut">
              <a:rPr lang="en-US" smtClean="0"/>
              <a:t>6/8/2026</a:t>
            </a:fld>
            <a:endParaRPr lang="en-US"/>
          </a:p>
        </p:txBody>
      </p:sp>
      <p:sp>
        <p:nvSpPr>
          <p:cNvPr id="4" name="Footer Placeholder 3">
            <a:extLst>
              <a:ext uri="{FF2B5EF4-FFF2-40B4-BE49-F238E27FC236}">
                <a16:creationId xmlns:a16="http://schemas.microsoft.com/office/drawing/2014/main" id="{77F77C05-0C01-E16F-1D84-4DAB7A108F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7DE60C-64EF-0215-2FB7-945E8AEE388E}"/>
              </a:ext>
            </a:extLst>
          </p:cNvPr>
          <p:cNvSpPr>
            <a:spLocks noGrp="1"/>
          </p:cNvSpPr>
          <p:nvPr>
            <p:ph type="sldNum" sz="quarter" idx="12"/>
          </p:nvPr>
        </p:nvSpPr>
        <p:spPr/>
        <p:txBody>
          <a:bodyPr/>
          <a:lstStyle/>
          <a:p>
            <a:fld id="{A4F1A274-2CF0-43DD-9131-4C1709CBA7C0}" type="slidenum">
              <a:rPr lang="en-US" smtClean="0"/>
              <a:t>‹#›</a:t>
            </a:fld>
            <a:endParaRPr lang="en-US"/>
          </a:p>
        </p:txBody>
      </p:sp>
    </p:spTree>
    <p:extLst>
      <p:ext uri="{BB962C8B-B14F-4D97-AF65-F5344CB8AC3E}">
        <p14:creationId xmlns:p14="http://schemas.microsoft.com/office/powerpoint/2010/main" val="1685811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1E12B4-817E-951D-FCDF-BE2EE15E5117}"/>
              </a:ext>
            </a:extLst>
          </p:cNvPr>
          <p:cNvSpPr>
            <a:spLocks noGrp="1"/>
          </p:cNvSpPr>
          <p:nvPr>
            <p:ph type="dt" sz="half" idx="10"/>
          </p:nvPr>
        </p:nvSpPr>
        <p:spPr/>
        <p:txBody>
          <a:bodyPr/>
          <a:lstStyle/>
          <a:p>
            <a:fld id="{B5D67ADC-C5EA-43C7-830D-1EFAE00942F3}" type="datetimeFigureOut">
              <a:rPr lang="en-US" smtClean="0"/>
              <a:t>6/8/2026</a:t>
            </a:fld>
            <a:endParaRPr lang="en-US"/>
          </a:p>
        </p:txBody>
      </p:sp>
      <p:sp>
        <p:nvSpPr>
          <p:cNvPr id="3" name="Footer Placeholder 2">
            <a:extLst>
              <a:ext uri="{FF2B5EF4-FFF2-40B4-BE49-F238E27FC236}">
                <a16:creationId xmlns:a16="http://schemas.microsoft.com/office/drawing/2014/main" id="{5905F9CF-0546-C341-BA3A-CFFA2E95C50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800B28-CC95-9698-0D00-AA7B4112D829}"/>
              </a:ext>
            </a:extLst>
          </p:cNvPr>
          <p:cNvSpPr>
            <a:spLocks noGrp="1"/>
          </p:cNvSpPr>
          <p:nvPr>
            <p:ph type="sldNum" sz="quarter" idx="12"/>
          </p:nvPr>
        </p:nvSpPr>
        <p:spPr/>
        <p:txBody>
          <a:bodyPr/>
          <a:lstStyle/>
          <a:p>
            <a:fld id="{A4F1A274-2CF0-43DD-9131-4C1709CBA7C0}" type="slidenum">
              <a:rPr lang="en-US" smtClean="0"/>
              <a:t>‹#›</a:t>
            </a:fld>
            <a:endParaRPr lang="en-US"/>
          </a:p>
        </p:txBody>
      </p:sp>
    </p:spTree>
    <p:extLst>
      <p:ext uri="{BB962C8B-B14F-4D97-AF65-F5344CB8AC3E}">
        <p14:creationId xmlns:p14="http://schemas.microsoft.com/office/powerpoint/2010/main" val="2773749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74B52-6468-9451-32A1-248F5F2B4F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BCDF49-DC9A-A5D0-D75C-8F3F4185F1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C15CD8-2CD3-6995-DCC2-8029F9BCE8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3DC159-29BE-6191-17D5-0947249A0FF7}"/>
              </a:ext>
            </a:extLst>
          </p:cNvPr>
          <p:cNvSpPr>
            <a:spLocks noGrp="1"/>
          </p:cNvSpPr>
          <p:nvPr>
            <p:ph type="dt" sz="half" idx="10"/>
          </p:nvPr>
        </p:nvSpPr>
        <p:spPr/>
        <p:txBody>
          <a:bodyPr/>
          <a:lstStyle/>
          <a:p>
            <a:fld id="{B5D67ADC-C5EA-43C7-830D-1EFAE00942F3}" type="datetimeFigureOut">
              <a:rPr lang="en-US" smtClean="0"/>
              <a:t>6/8/2026</a:t>
            </a:fld>
            <a:endParaRPr lang="en-US"/>
          </a:p>
        </p:txBody>
      </p:sp>
      <p:sp>
        <p:nvSpPr>
          <p:cNvPr id="6" name="Footer Placeholder 5">
            <a:extLst>
              <a:ext uri="{FF2B5EF4-FFF2-40B4-BE49-F238E27FC236}">
                <a16:creationId xmlns:a16="http://schemas.microsoft.com/office/drawing/2014/main" id="{467948A5-ABA6-19AC-B260-785520E6B6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F573F7-9572-4B35-B57F-4FD5AAB2D696}"/>
              </a:ext>
            </a:extLst>
          </p:cNvPr>
          <p:cNvSpPr>
            <a:spLocks noGrp="1"/>
          </p:cNvSpPr>
          <p:nvPr>
            <p:ph type="sldNum" sz="quarter" idx="12"/>
          </p:nvPr>
        </p:nvSpPr>
        <p:spPr/>
        <p:txBody>
          <a:bodyPr/>
          <a:lstStyle/>
          <a:p>
            <a:fld id="{A4F1A274-2CF0-43DD-9131-4C1709CBA7C0}" type="slidenum">
              <a:rPr lang="en-US" smtClean="0"/>
              <a:t>‹#›</a:t>
            </a:fld>
            <a:endParaRPr lang="en-US"/>
          </a:p>
        </p:txBody>
      </p:sp>
    </p:spTree>
    <p:extLst>
      <p:ext uri="{BB962C8B-B14F-4D97-AF65-F5344CB8AC3E}">
        <p14:creationId xmlns:p14="http://schemas.microsoft.com/office/powerpoint/2010/main" val="3972211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E240E-89A5-C332-D881-998632BFDF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7C3B32-55EC-CE59-8DF4-163FC42A05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53FD48-DB67-3CFE-7DFB-095ADCFBD0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518C8C-8F5A-7521-1ACC-D5F9D652C8EE}"/>
              </a:ext>
            </a:extLst>
          </p:cNvPr>
          <p:cNvSpPr>
            <a:spLocks noGrp="1"/>
          </p:cNvSpPr>
          <p:nvPr>
            <p:ph type="dt" sz="half" idx="10"/>
          </p:nvPr>
        </p:nvSpPr>
        <p:spPr/>
        <p:txBody>
          <a:bodyPr/>
          <a:lstStyle/>
          <a:p>
            <a:fld id="{B5D67ADC-C5EA-43C7-830D-1EFAE00942F3}" type="datetimeFigureOut">
              <a:rPr lang="en-US" smtClean="0"/>
              <a:t>6/8/2026</a:t>
            </a:fld>
            <a:endParaRPr lang="en-US"/>
          </a:p>
        </p:txBody>
      </p:sp>
      <p:sp>
        <p:nvSpPr>
          <p:cNvPr id="6" name="Footer Placeholder 5">
            <a:extLst>
              <a:ext uri="{FF2B5EF4-FFF2-40B4-BE49-F238E27FC236}">
                <a16:creationId xmlns:a16="http://schemas.microsoft.com/office/drawing/2014/main" id="{F144ED9F-3C3D-EF8D-F4BE-75875FB36E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336FF1-1758-79F7-DFA8-5BE5C6549368}"/>
              </a:ext>
            </a:extLst>
          </p:cNvPr>
          <p:cNvSpPr>
            <a:spLocks noGrp="1"/>
          </p:cNvSpPr>
          <p:nvPr>
            <p:ph type="sldNum" sz="quarter" idx="12"/>
          </p:nvPr>
        </p:nvSpPr>
        <p:spPr/>
        <p:txBody>
          <a:bodyPr/>
          <a:lstStyle/>
          <a:p>
            <a:fld id="{A4F1A274-2CF0-43DD-9131-4C1709CBA7C0}" type="slidenum">
              <a:rPr lang="en-US" smtClean="0"/>
              <a:t>‹#›</a:t>
            </a:fld>
            <a:endParaRPr lang="en-US"/>
          </a:p>
        </p:txBody>
      </p:sp>
    </p:spTree>
    <p:extLst>
      <p:ext uri="{BB962C8B-B14F-4D97-AF65-F5344CB8AC3E}">
        <p14:creationId xmlns:p14="http://schemas.microsoft.com/office/powerpoint/2010/main" val="518068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C59810-220B-5AC9-049A-5482514A7C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81B685-C220-F19C-34A8-D31D72206F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886081-93F4-5290-75C0-54033CA2D0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5D67ADC-C5EA-43C7-830D-1EFAE00942F3}" type="datetimeFigureOut">
              <a:rPr lang="en-US" smtClean="0"/>
              <a:t>6/8/2026</a:t>
            </a:fld>
            <a:endParaRPr lang="en-US"/>
          </a:p>
        </p:txBody>
      </p:sp>
      <p:sp>
        <p:nvSpPr>
          <p:cNvPr id="5" name="Footer Placeholder 4">
            <a:extLst>
              <a:ext uri="{FF2B5EF4-FFF2-40B4-BE49-F238E27FC236}">
                <a16:creationId xmlns:a16="http://schemas.microsoft.com/office/drawing/2014/main" id="{A9CB7ECA-08CC-5714-291C-4E63C09031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E69306E-1C5B-FC37-EFD0-9EF76458D2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4F1A274-2CF0-43DD-9131-4C1709CBA7C0}" type="slidenum">
              <a:rPr lang="en-US" smtClean="0"/>
              <a:t>‹#›</a:t>
            </a:fld>
            <a:endParaRPr lang="en-US"/>
          </a:p>
        </p:txBody>
      </p:sp>
    </p:spTree>
    <p:extLst>
      <p:ext uri="{BB962C8B-B14F-4D97-AF65-F5344CB8AC3E}">
        <p14:creationId xmlns:p14="http://schemas.microsoft.com/office/powerpoint/2010/main" val="4209946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nagalapatti@microsoft.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ads.microsoft.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3EEB2-BDCE-7324-7E15-743818399773}"/>
              </a:ext>
            </a:extLst>
          </p:cNvPr>
          <p:cNvSpPr>
            <a:spLocks noGrp="1"/>
          </p:cNvSpPr>
          <p:nvPr>
            <p:ph type="ctrTitle"/>
          </p:nvPr>
        </p:nvSpPr>
        <p:spPr/>
        <p:txBody>
          <a:bodyPr>
            <a:normAutofit fontScale="90000"/>
          </a:bodyPr>
          <a:lstStyle/>
          <a:p>
            <a:r>
              <a:rPr lang="en"/>
              <a:t>HOBIT: Hardness Optimized Batch Sampling for InfoNCE Training</a:t>
            </a:r>
            <a:endParaRPr lang="en-US"/>
          </a:p>
        </p:txBody>
      </p:sp>
      <p:sp>
        <p:nvSpPr>
          <p:cNvPr id="3" name="Subtitle 2">
            <a:extLst>
              <a:ext uri="{FF2B5EF4-FFF2-40B4-BE49-F238E27FC236}">
                <a16:creationId xmlns:a16="http://schemas.microsoft.com/office/drawing/2014/main" id="{0E350020-040C-F80B-9CF8-6F69396F463A}"/>
              </a:ext>
            </a:extLst>
          </p:cNvPr>
          <p:cNvSpPr>
            <a:spLocks noGrp="1"/>
          </p:cNvSpPr>
          <p:nvPr>
            <p:ph type="subTitle" idx="1"/>
          </p:nvPr>
        </p:nvSpPr>
        <p:spPr/>
        <p:txBody>
          <a:bodyPr>
            <a:normAutofit fontScale="70000" lnSpcReduction="20000"/>
          </a:bodyPr>
          <a:lstStyle/>
          <a:p>
            <a:pPr lvl="0">
              <a:spcBef>
                <a:spcPts val="0"/>
              </a:spcBef>
            </a:pPr>
            <a:r>
              <a:rPr lang="en-US"/>
              <a:t>Lokesh N</a:t>
            </a:r>
          </a:p>
          <a:p>
            <a:pPr lvl="0">
              <a:spcBef>
                <a:spcPts val="0"/>
              </a:spcBef>
            </a:pPr>
            <a:r>
              <a:rPr lang="en-US"/>
              <a:t>Senior Researcher</a:t>
            </a:r>
          </a:p>
          <a:p>
            <a:pPr lvl="0">
              <a:spcBef>
                <a:spcPts val="0"/>
              </a:spcBef>
            </a:pPr>
            <a:r>
              <a:rPr lang="en-US"/>
              <a:t>Microsoft Research India</a:t>
            </a:r>
          </a:p>
          <a:p>
            <a:pPr lvl="0">
              <a:spcBef>
                <a:spcPts val="0"/>
              </a:spcBef>
            </a:pPr>
            <a:r>
              <a:rPr lang="en-US"/>
              <a:t>Email: </a:t>
            </a:r>
            <a:r>
              <a:rPr lang="en-US">
                <a:hlinkClick r:id="rId3"/>
              </a:rPr>
              <a:t>lnagalapatti@microsoft.com</a:t>
            </a:r>
            <a:endParaRPr lang="en-US"/>
          </a:p>
          <a:p>
            <a:pPr lvl="0">
              <a:spcBef>
                <a:spcPts val="0"/>
              </a:spcBef>
            </a:pPr>
            <a:endParaRPr lang="en-US"/>
          </a:p>
          <a:p>
            <a:pPr lvl="0">
              <a:spcBef>
                <a:spcPts val="0"/>
              </a:spcBef>
            </a:pPr>
            <a:r>
              <a:rPr lang="en-US"/>
              <a:t>Accepted as a Spotlight at ICML 26</a:t>
            </a:r>
          </a:p>
          <a:p>
            <a:pPr lvl="0">
              <a:spcBef>
                <a:spcPts val="0"/>
              </a:spcBef>
            </a:pPr>
            <a:endParaRPr lang="en-US"/>
          </a:p>
          <a:p>
            <a:pPr lvl="0">
              <a:spcBef>
                <a:spcPts val="0"/>
              </a:spcBef>
            </a:pPr>
            <a:r>
              <a:rPr lang="en-US"/>
              <a:t>Joint work with Himanshu Dutta and </a:t>
            </a:r>
            <a:r>
              <a:rPr lang="en-US" err="1"/>
              <a:t>Yashoteja</a:t>
            </a:r>
            <a:r>
              <a:rPr lang="en-US"/>
              <a:t> Prabhu</a:t>
            </a:r>
          </a:p>
          <a:p>
            <a:endParaRPr lang="en-US"/>
          </a:p>
        </p:txBody>
      </p:sp>
    </p:spTree>
    <p:extLst>
      <p:ext uri="{BB962C8B-B14F-4D97-AF65-F5344CB8AC3E}">
        <p14:creationId xmlns:p14="http://schemas.microsoft.com/office/powerpoint/2010/main" val="3071026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04E96-77D2-7697-36FE-FCAC4C0480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6F6A7C-5D34-17AA-A434-1B1858AE6237}"/>
              </a:ext>
            </a:extLst>
          </p:cNvPr>
          <p:cNvSpPr>
            <a:spLocks noGrp="1"/>
          </p:cNvSpPr>
          <p:nvPr>
            <p:ph type="title"/>
          </p:nvPr>
        </p:nvSpPr>
        <p:spPr/>
        <p:txBody>
          <a:bodyPr/>
          <a:lstStyle/>
          <a:p>
            <a:r>
              <a:rPr lang="en-US">
                <a:solidFill>
                  <a:srgbClr val="7030A0"/>
                </a:solidFill>
              </a:rPr>
              <a:t>Hard Negative Mining (Online)</a:t>
            </a:r>
            <a:endParaRPr lang="en-US"/>
          </a:p>
        </p:txBody>
      </p:sp>
      <p:pic>
        <p:nvPicPr>
          <p:cNvPr id="4" name="Picture 3">
            <a:extLst>
              <a:ext uri="{FF2B5EF4-FFF2-40B4-BE49-F238E27FC236}">
                <a16:creationId xmlns:a16="http://schemas.microsoft.com/office/drawing/2014/main" id="{0DEBBBD8-990B-3D57-AAA1-B13C27BD3FDD}"/>
              </a:ext>
            </a:extLst>
          </p:cNvPr>
          <p:cNvPicPr>
            <a:picLocks noChangeAspect="1"/>
          </p:cNvPicPr>
          <p:nvPr/>
        </p:nvPicPr>
        <p:blipFill>
          <a:blip r:embed="rId3"/>
          <a:stretch>
            <a:fillRect/>
          </a:stretch>
        </p:blipFill>
        <p:spPr>
          <a:xfrm>
            <a:off x="838200" y="1468841"/>
            <a:ext cx="10178895" cy="5116376"/>
          </a:xfrm>
          <a:prstGeom prst="rect">
            <a:avLst/>
          </a:prstGeom>
        </p:spPr>
      </p:pic>
    </p:spTree>
    <p:extLst>
      <p:ext uri="{BB962C8B-B14F-4D97-AF65-F5344CB8AC3E}">
        <p14:creationId xmlns:p14="http://schemas.microsoft.com/office/powerpoint/2010/main" val="307756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7F0BF-5324-5C84-EAC9-63F83E0F4E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88BE73-5C8A-B0F7-5E66-F188F1B04956}"/>
              </a:ext>
            </a:extLst>
          </p:cNvPr>
          <p:cNvSpPr>
            <a:spLocks noGrp="1"/>
          </p:cNvSpPr>
          <p:nvPr>
            <p:ph type="title"/>
          </p:nvPr>
        </p:nvSpPr>
        <p:spPr>
          <a:xfrm>
            <a:off x="612648" y="548640"/>
            <a:ext cx="10945037" cy="1133856"/>
          </a:xfrm>
        </p:spPr>
        <p:txBody>
          <a:bodyPr anchor="t">
            <a:normAutofit/>
          </a:bodyPr>
          <a:lstStyle/>
          <a:p>
            <a:r>
              <a:rPr lang="en-US">
                <a:solidFill>
                  <a:srgbClr val="7030A0"/>
                </a:solidFill>
              </a:rPr>
              <a:t>HOBIT: Smart Batching</a:t>
            </a:r>
          </a:p>
        </p:txBody>
      </p:sp>
      <p:sp>
        <p:nvSpPr>
          <p:cNvPr id="4" name="Content Placeholder 3">
            <a:extLst>
              <a:ext uri="{FF2B5EF4-FFF2-40B4-BE49-F238E27FC236}">
                <a16:creationId xmlns:a16="http://schemas.microsoft.com/office/drawing/2014/main" id="{0DD4420D-E31D-F78C-9B04-D5BF80D150C9}"/>
              </a:ext>
            </a:extLst>
          </p:cNvPr>
          <p:cNvSpPr>
            <a:spLocks noGrp="1"/>
          </p:cNvSpPr>
          <p:nvPr>
            <p:ph idx="1"/>
          </p:nvPr>
        </p:nvSpPr>
        <p:spPr/>
        <p:txBody>
          <a:bodyPr/>
          <a:lstStyle/>
          <a:p>
            <a:r>
              <a:rPr lang="en-US"/>
              <a:t>We ask a simpler question: </a:t>
            </a:r>
            <a:r>
              <a:rPr lang="en-US" i="1">
                <a:solidFill>
                  <a:srgbClr val="7030A0"/>
                </a:solidFill>
              </a:rPr>
              <a:t>Can the batch itself be made informative?</a:t>
            </a:r>
          </a:p>
          <a:p>
            <a:r>
              <a:rPr lang="en-US" b="1"/>
              <a:t>Our Goal: </a:t>
            </a:r>
            <a:r>
              <a:rPr lang="en-US"/>
              <a:t>A lightweight, principled batching strategy that constructs mini-batches where examples are hard negatives for one another.</a:t>
            </a:r>
          </a:p>
        </p:txBody>
      </p:sp>
      <p:pic>
        <p:nvPicPr>
          <p:cNvPr id="5" name="Picture 4">
            <a:extLst>
              <a:ext uri="{FF2B5EF4-FFF2-40B4-BE49-F238E27FC236}">
                <a16:creationId xmlns:a16="http://schemas.microsoft.com/office/drawing/2014/main" id="{EE2BAB49-7695-B849-B118-DBE91AF7EDC8}"/>
              </a:ext>
            </a:extLst>
          </p:cNvPr>
          <p:cNvPicPr>
            <a:picLocks noChangeAspect="1"/>
          </p:cNvPicPr>
          <p:nvPr/>
        </p:nvPicPr>
        <p:blipFill>
          <a:blip r:embed="rId3"/>
          <a:stretch>
            <a:fillRect/>
          </a:stretch>
        </p:blipFill>
        <p:spPr>
          <a:xfrm>
            <a:off x="1002562" y="4325565"/>
            <a:ext cx="5673916" cy="1722044"/>
          </a:xfrm>
          <a:prstGeom prst="rect">
            <a:avLst/>
          </a:prstGeom>
        </p:spPr>
      </p:pic>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840EDFE8-E679-BDF3-DCBF-0FA54B292FDA}"/>
                  </a:ext>
                </a:extLst>
              </p:cNvPr>
              <p:cNvSpPr txBox="1"/>
              <p:nvPr/>
            </p:nvSpPr>
            <p:spPr>
              <a:xfrm>
                <a:off x="6734806" y="4775452"/>
                <a:ext cx="4989800" cy="923330"/>
              </a:xfrm>
              <a:prstGeom prst="rect">
                <a:avLst/>
              </a:prstGeom>
              <a:noFill/>
            </p:spPr>
            <p:txBody>
              <a:bodyPr wrap="square">
                <a:spAutoFit/>
              </a:bodyPr>
              <a:lstStyle/>
              <a:p>
                <a:r>
                  <a:rPr lang="en-US"/>
                  <a:t>Search space for HOBIT is over permutations of training examples whereas for online hard negative mining, the search space is over </a:t>
                </a:r>
                <a14:m>
                  <m:oMath xmlns:m="http://schemas.openxmlformats.org/officeDocument/2006/math">
                    <m:r>
                      <a:rPr lang="en-US" b="0" i="1" smtClean="0">
                        <a:latin typeface="Cambria Math" panose="02040503050406030204" pitchFamily="18" charset="0"/>
                      </a:rPr>
                      <m:t>𝑄</m:t>
                    </m:r>
                    <m:r>
                      <a:rPr lang="en-US" b="0" i="1" smtClean="0">
                        <a:latin typeface="Cambria Math" panose="02040503050406030204" pitchFamily="18" charset="0"/>
                      </a:rPr>
                      <m:t>×</m:t>
                    </m:r>
                    <m:r>
                      <a:rPr lang="en-US" b="0" i="1" smtClean="0">
                        <a:latin typeface="Cambria Math" panose="02040503050406030204" pitchFamily="18" charset="0"/>
                      </a:rPr>
                      <m:t>𝐷</m:t>
                    </m:r>
                  </m:oMath>
                </a14:m>
                <a:endParaRPr lang="en-US"/>
              </a:p>
            </p:txBody>
          </p:sp>
        </mc:Choice>
        <mc:Fallback>
          <p:sp>
            <p:nvSpPr>
              <p:cNvPr id="7" name="TextBox 6">
                <a:extLst>
                  <a:ext uri="{FF2B5EF4-FFF2-40B4-BE49-F238E27FC236}">
                    <a16:creationId xmlns:a16="http://schemas.microsoft.com/office/drawing/2014/main" id="{840EDFE8-E679-BDF3-DCBF-0FA54B292FDA}"/>
                  </a:ext>
                </a:extLst>
              </p:cNvPr>
              <p:cNvSpPr txBox="1">
                <a:spLocks noRot="1" noChangeAspect="1" noMove="1" noResize="1" noEditPoints="1" noAdjustHandles="1" noChangeArrowheads="1" noChangeShapeType="1" noTextEdit="1"/>
              </p:cNvSpPr>
              <p:nvPr/>
            </p:nvSpPr>
            <p:spPr>
              <a:xfrm>
                <a:off x="6734806" y="4775452"/>
                <a:ext cx="4989800" cy="923330"/>
              </a:xfrm>
              <a:prstGeom prst="rect">
                <a:avLst/>
              </a:prstGeom>
              <a:blipFill>
                <a:blip r:embed="rId4"/>
                <a:stretch>
                  <a:fillRect l="-1100" t="-3289" r="-978" b="-9211"/>
                </a:stretch>
              </a:blipFill>
            </p:spPr>
            <p:txBody>
              <a:bodyPr/>
              <a:lstStyle/>
              <a:p>
                <a:r>
                  <a:rPr lang="en-US">
                    <a:noFill/>
                  </a:rPr>
                  <a:t> </a:t>
                </a:r>
              </a:p>
            </p:txBody>
          </p:sp>
        </mc:Fallback>
      </mc:AlternateContent>
    </p:spTree>
    <p:extLst>
      <p:ext uri="{BB962C8B-B14F-4D97-AF65-F5344CB8AC3E}">
        <p14:creationId xmlns:p14="http://schemas.microsoft.com/office/powerpoint/2010/main" val="22584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5ACEE27F-19E6-BF38-B59A-2D5CDF5DEB08}"/>
              </a:ext>
            </a:extLst>
          </p:cNvPr>
          <p:cNvSpPr txBox="1">
            <a:spLocks/>
          </p:cNvSpPr>
          <p:nvPr/>
        </p:nvSpPr>
        <p:spPr>
          <a:xfrm>
            <a:off x="1136397" y="2418409"/>
            <a:ext cx="9688296" cy="1292717"/>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a:solidFill>
                  <a:srgbClr val="7030A0"/>
                </a:solidFill>
              </a:rPr>
              <a:t>Let us see what it takes to have sustained training across several epochs using </a:t>
            </a:r>
            <a:r>
              <a:rPr lang="en-US" sz="3600" err="1">
                <a:solidFill>
                  <a:srgbClr val="7030A0"/>
                </a:solidFill>
              </a:rPr>
              <a:t>InfoNCE</a:t>
            </a:r>
            <a:r>
              <a:rPr lang="en-US" sz="3600">
                <a:solidFill>
                  <a:srgbClr val="7030A0"/>
                </a:solidFill>
              </a:rPr>
              <a:t> Loss.</a:t>
            </a:r>
          </a:p>
        </p:txBody>
      </p:sp>
    </p:spTree>
    <p:extLst>
      <p:ext uri="{BB962C8B-B14F-4D97-AF65-F5344CB8AC3E}">
        <p14:creationId xmlns:p14="http://schemas.microsoft.com/office/powerpoint/2010/main" val="3803229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D7DCA0-61CE-4C95-D6AC-94C652378D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C1D221-C383-438A-3943-CAD14E4B0E4F}"/>
              </a:ext>
            </a:extLst>
          </p:cNvPr>
          <p:cNvSpPr>
            <a:spLocks noGrp="1"/>
          </p:cNvSpPr>
          <p:nvPr>
            <p:ph type="title"/>
          </p:nvPr>
        </p:nvSpPr>
        <p:spPr/>
        <p:txBody>
          <a:bodyPr/>
          <a:lstStyle/>
          <a:p>
            <a:r>
              <a:rPr lang="en-US">
                <a:solidFill>
                  <a:srgbClr val="7030A0"/>
                </a:solidFill>
              </a:rPr>
              <a:t>Why training collapses? </a:t>
            </a:r>
            <a:endParaRPr lang="en-US"/>
          </a:p>
        </p:txBody>
      </p:sp>
      <p:pic>
        <p:nvPicPr>
          <p:cNvPr id="3" name="Picture 2">
            <a:extLst>
              <a:ext uri="{FF2B5EF4-FFF2-40B4-BE49-F238E27FC236}">
                <a16:creationId xmlns:a16="http://schemas.microsoft.com/office/drawing/2014/main" id="{9C0D30CE-A209-BF7F-C1DC-45941E489B07}"/>
              </a:ext>
            </a:extLst>
          </p:cNvPr>
          <p:cNvPicPr>
            <a:picLocks noChangeAspect="1"/>
          </p:cNvPicPr>
          <p:nvPr/>
        </p:nvPicPr>
        <p:blipFill>
          <a:blip r:embed="rId3"/>
          <a:stretch>
            <a:fillRect/>
          </a:stretch>
        </p:blipFill>
        <p:spPr>
          <a:xfrm>
            <a:off x="615105" y="2069364"/>
            <a:ext cx="11327549" cy="2520381"/>
          </a:xfrm>
          <a:prstGeom prst="rect">
            <a:avLst/>
          </a:prstGeom>
        </p:spPr>
      </p:pic>
      <p:pic>
        <p:nvPicPr>
          <p:cNvPr id="4" name="Picture 3">
            <a:extLst>
              <a:ext uri="{FF2B5EF4-FFF2-40B4-BE49-F238E27FC236}">
                <a16:creationId xmlns:a16="http://schemas.microsoft.com/office/drawing/2014/main" id="{34938976-3A1F-74E0-8D44-C7AE4C64829D}"/>
              </a:ext>
            </a:extLst>
          </p:cNvPr>
          <p:cNvPicPr>
            <a:picLocks noChangeAspect="1"/>
          </p:cNvPicPr>
          <p:nvPr/>
        </p:nvPicPr>
        <p:blipFill>
          <a:blip r:embed="rId4"/>
          <a:stretch>
            <a:fillRect/>
          </a:stretch>
        </p:blipFill>
        <p:spPr>
          <a:xfrm>
            <a:off x="8065756" y="437351"/>
            <a:ext cx="3619526" cy="1181109"/>
          </a:xfrm>
          <a:prstGeom prst="rect">
            <a:avLst/>
          </a:prstGeom>
        </p:spPr>
      </p:pic>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CD788434-2AC9-2A18-299E-69173FFFC497}"/>
                  </a:ext>
                </a:extLst>
              </p:cNvPr>
              <p:cNvSpPr txBox="1"/>
              <p:nvPr/>
            </p:nvSpPr>
            <p:spPr>
              <a:xfrm>
                <a:off x="1022938" y="5163292"/>
                <a:ext cx="9905257" cy="491417"/>
              </a:xfrm>
              <a:prstGeom prst="rect">
                <a:avLst/>
              </a:prstGeom>
              <a:noFill/>
            </p:spPr>
            <p:txBody>
              <a:bodyPr wrap="square">
                <a:spAutoFit/>
              </a:bodyPr>
              <a:lstStyle/>
              <a:p>
                <a:r>
                  <a:rPr lang="en-US" sz="2400">
                    <a:solidFill>
                      <a:srgbClr val="7030A0"/>
                    </a:solidFill>
                  </a:rPr>
                  <a:t>When </a:t>
                </a:r>
                <a14:m>
                  <m:oMath xmlns:m="http://schemas.openxmlformats.org/officeDocument/2006/math">
                    <m:sSub>
                      <m:sSubPr>
                        <m:ctrlPr>
                          <a:rPr lang="en-US" sz="2400" b="0" i="1" dirty="0" smtClean="0">
                            <a:solidFill>
                              <a:srgbClr val="7030A0"/>
                            </a:solidFill>
                            <a:latin typeface="Cambria Math" panose="02040503050406030204" pitchFamily="18" charset="0"/>
                          </a:rPr>
                        </m:ctrlPr>
                      </m:sSubPr>
                      <m:e>
                        <m:r>
                          <a:rPr lang="en-US" sz="2400" i="1" dirty="0" smtClean="0">
                            <a:solidFill>
                              <a:srgbClr val="7030A0"/>
                            </a:solidFill>
                            <a:latin typeface="Cambria Math" panose="02040503050406030204" pitchFamily="18" charset="0"/>
                          </a:rPr>
                          <m:t>𝑠</m:t>
                        </m:r>
                      </m:e>
                      <m:sub>
                        <m:r>
                          <a:rPr lang="en-US" sz="2400" b="0" i="1" dirty="0" smtClean="0">
                            <a:solidFill>
                              <a:srgbClr val="7030A0"/>
                            </a:solidFill>
                            <a:latin typeface="Cambria Math" panose="02040503050406030204" pitchFamily="18" charset="0"/>
                          </a:rPr>
                          <m:t>𝑖𝑖</m:t>
                        </m:r>
                      </m:sub>
                    </m:sSub>
                    <m:r>
                      <a:rPr lang="en-US" sz="2400" i="1" dirty="0">
                        <a:solidFill>
                          <a:srgbClr val="7030A0"/>
                        </a:solidFill>
                        <a:latin typeface="Cambria Math" panose="02040503050406030204" pitchFamily="18" charset="0"/>
                      </a:rPr>
                      <m:t>≫</m:t>
                    </m:r>
                    <m:sSub>
                      <m:sSubPr>
                        <m:ctrlPr>
                          <a:rPr lang="en-US" sz="2400" b="0" i="1" dirty="0" smtClean="0">
                            <a:solidFill>
                              <a:srgbClr val="7030A0"/>
                            </a:solidFill>
                            <a:latin typeface="Cambria Math" panose="02040503050406030204" pitchFamily="18" charset="0"/>
                          </a:rPr>
                        </m:ctrlPr>
                      </m:sSubPr>
                      <m:e>
                        <m:r>
                          <a:rPr lang="en-US" sz="2400" i="1" dirty="0" err="1">
                            <a:solidFill>
                              <a:srgbClr val="7030A0"/>
                            </a:solidFill>
                            <a:latin typeface="Cambria Math" panose="02040503050406030204" pitchFamily="18" charset="0"/>
                          </a:rPr>
                          <m:t>𝑠</m:t>
                        </m:r>
                      </m:e>
                      <m:sub>
                        <m:r>
                          <a:rPr lang="en-US" sz="2400" i="1" dirty="0" err="1">
                            <a:solidFill>
                              <a:srgbClr val="7030A0"/>
                            </a:solidFill>
                            <a:latin typeface="Cambria Math" panose="02040503050406030204" pitchFamily="18" charset="0"/>
                          </a:rPr>
                          <m:t>𝑖𝑗</m:t>
                        </m:r>
                      </m:sub>
                    </m:sSub>
                  </m:oMath>
                </a14:m>
                <a:r>
                  <a:rPr lang="en-US" sz="2400">
                    <a:solidFill>
                      <a:srgbClr val="7030A0"/>
                    </a:solidFill>
                  </a:rPr>
                  <a:t> for all </a:t>
                </a:r>
                <a14:m>
                  <m:oMath xmlns:m="http://schemas.openxmlformats.org/officeDocument/2006/math">
                    <m:r>
                      <a:rPr lang="en-US" sz="2400" i="1" dirty="0" smtClean="0">
                        <a:solidFill>
                          <a:srgbClr val="7030A0"/>
                        </a:solidFill>
                        <a:latin typeface="Cambria Math" panose="02040503050406030204" pitchFamily="18" charset="0"/>
                      </a:rPr>
                      <m:t>𝑗</m:t>
                    </m:r>
                    <m:r>
                      <a:rPr lang="en-US" sz="2400" b="0" i="1" dirty="0" smtClean="0">
                        <a:solidFill>
                          <a:srgbClr val="7030A0"/>
                        </a:solidFill>
                        <a:latin typeface="Cambria Math" panose="02040503050406030204" pitchFamily="18" charset="0"/>
                      </a:rPr>
                      <m:t>≠</m:t>
                    </m:r>
                    <m:r>
                      <a:rPr lang="en-US" sz="2400" i="1" dirty="0" err="1">
                        <a:solidFill>
                          <a:srgbClr val="7030A0"/>
                        </a:solidFill>
                        <a:latin typeface="Cambria Math" panose="02040503050406030204" pitchFamily="18" charset="0"/>
                      </a:rPr>
                      <m:t>𝑖</m:t>
                    </m:r>
                  </m:oMath>
                </a14:m>
                <a:r>
                  <a:rPr lang="en-US" sz="2400">
                    <a:solidFill>
                      <a:srgbClr val="7030A0"/>
                    </a:solidFill>
                  </a:rPr>
                  <a:t>, the </a:t>
                </a:r>
                <a:r>
                  <a:rPr lang="en-US" sz="2400" err="1">
                    <a:solidFill>
                      <a:srgbClr val="7030A0"/>
                    </a:solidFill>
                  </a:rPr>
                  <a:t>softmax</a:t>
                </a:r>
                <a:r>
                  <a:rPr lang="en-US" sz="2400">
                    <a:solidFill>
                      <a:srgbClr val="7030A0"/>
                    </a:solidFill>
                  </a:rPr>
                  <a:t> collapses to </a:t>
                </a:r>
                <a14:m>
                  <m:oMath xmlns:m="http://schemas.openxmlformats.org/officeDocument/2006/math">
                    <m:sSub>
                      <m:sSubPr>
                        <m:ctrlPr>
                          <a:rPr lang="en-US" sz="2400" b="0" i="1" dirty="0" smtClean="0">
                            <a:solidFill>
                              <a:srgbClr val="7030A0"/>
                            </a:solidFill>
                            <a:latin typeface="Cambria Math" panose="02040503050406030204" pitchFamily="18" charset="0"/>
                          </a:rPr>
                        </m:ctrlPr>
                      </m:sSubPr>
                      <m:e>
                        <m:r>
                          <a:rPr lang="en-US" sz="2400" i="1" dirty="0" smtClean="0">
                            <a:solidFill>
                              <a:srgbClr val="7030A0"/>
                            </a:solidFill>
                            <a:latin typeface="Cambria Math" panose="02040503050406030204" pitchFamily="18" charset="0"/>
                          </a:rPr>
                          <m:t>𝑃</m:t>
                        </m:r>
                      </m:e>
                      <m:sub>
                        <m:r>
                          <a:rPr lang="en-US" sz="2400" b="0" i="1" dirty="0" smtClean="0">
                            <a:solidFill>
                              <a:srgbClr val="7030A0"/>
                            </a:solidFill>
                            <a:latin typeface="Cambria Math" panose="02040503050406030204" pitchFamily="18" charset="0"/>
                          </a:rPr>
                          <m:t>𝑖𝑖</m:t>
                        </m:r>
                      </m:sub>
                    </m:sSub>
                    <m:r>
                      <a:rPr lang="en-US" sz="2400" i="1" dirty="0">
                        <a:solidFill>
                          <a:srgbClr val="7030A0"/>
                        </a:solidFill>
                        <a:latin typeface="Cambria Math" panose="02040503050406030204" pitchFamily="18" charset="0"/>
                      </a:rPr>
                      <m:t>≈ 1</m:t>
                    </m:r>
                  </m:oMath>
                </a14:m>
                <a:r>
                  <a:rPr lang="en-US" sz="2400">
                    <a:solidFill>
                      <a:srgbClr val="7030A0"/>
                    </a:solidFill>
                  </a:rPr>
                  <a:t> and </a:t>
                </a:r>
                <a14:m>
                  <m:oMath xmlns:m="http://schemas.openxmlformats.org/officeDocument/2006/math">
                    <m:sSub>
                      <m:sSubPr>
                        <m:ctrlPr>
                          <a:rPr lang="en-US" sz="2400" b="0" i="1" dirty="0" smtClean="0">
                            <a:solidFill>
                              <a:srgbClr val="7030A0"/>
                            </a:solidFill>
                            <a:latin typeface="Cambria Math" panose="02040503050406030204" pitchFamily="18" charset="0"/>
                          </a:rPr>
                        </m:ctrlPr>
                      </m:sSubPr>
                      <m:e>
                        <m:r>
                          <a:rPr lang="en-US" sz="2400" i="1" dirty="0" smtClean="0">
                            <a:solidFill>
                              <a:srgbClr val="7030A0"/>
                            </a:solidFill>
                            <a:latin typeface="Cambria Math" panose="02040503050406030204" pitchFamily="18" charset="0"/>
                          </a:rPr>
                          <m:t>𝑃</m:t>
                        </m:r>
                      </m:e>
                      <m:sub>
                        <m:r>
                          <a:rPr lang="en-US" sz="2400" i="1" dirty="0" smtClean="0">
                            <a:solidFill>
                              <a:srgbClr val="7030A0"/>
                            </a:solidFill>
                            <a:latin typeface="Cambria Math" panose="02040503050406030204" pitchFamily="18" charset="0"/>
                          </a:rPr>
                          <m:t>𝑖𝑗</m:t>
                        </m:r>
                      </m:sub>
                    </m:sSub>
                    <m:r>
                      <a:rPr lang="en-US" sz="2400" i="1" dirty="0">
                        <a:solidFill>
                          <a:srgbClr val="7030A0"/>
                        </a:solidFill>
                        <a:latin typeface="Cambria Math" panose="02040503050406030204" pitchFamily="18" charset="0"/>
                      </a:rPr>
                      <m:t>≈0.</m:t>
                    </m:r>
                  </m:oMath>
                </a14:m>
                <a:endParaRPr lang="en-US" sz="2400">
                  <a:solidFill>
                    <a:srgbClr val="7030A0"/>
                  </a:solidFill>
                </a:endParaRPr>
              </a:p>
            </p:txBody>
          </p:sp>
        </mc:Choice>
        <mc:Fallback>
          <p:sp>
            <p:nvSpPr>
              <p:cNvPr id="7" name="TextBox 6">
                <a:extLst>
                  <a:ext uri="{FF2B5EF4-FFF2-40B4-BE49-F238E27FC236}">
                    <a16:creationId xmlns:a16="http://schemas.microsoft.com/office/drawing/2014/main" id="{CD788434-2AC9-2A18-299E-69173FFFC497}"/>
                  </a:ext>
                </a:extLst>
              </p:cNvPr>
              <p:cNvSpPr txBox="1">
                <a:spLocks noRot="1" noChangeAspect="1" noMove="1" noResize="1" noEditPoints="1" noAdjustHandles="1" noChangeArrowheads="1" noChangeShapeType="1" noTextEdit="1"/>
              </p:cNvSpPr>
              <p:nvPr/>
            </p:nvSpPr>
            <p:spPr>
              <a:xfrm>
                <a:off x="1022938" y="5163292"/>
                <a:ext cx="9905257" cy="491417"/>
              </a:xfrm>
              <a:prstGeom prst="rect">
                <a:avLst/>
              </a:prstGeom>
              <a:blipFill>
                <a:blip r:embed="rId5"/>
                <a:stretch>
                  <a:fillRect l="-985" t="-8642" b="-22222"/>
                </a:stretch>
              </a:blipFill>
            </p:spPr>
            <p:txBody>
              <a:bodyPr/>
              <a:lstStyle/>
              <a:p>
                <a:r>
                  <a:rPr lang="en-US">
                    <a:noFill/>
                  </a:rPr>
                  <a:t> </a:t>
                </a:r>
              </a:p>
            </p:txBody>
          </p:sp>
        </mc:Fallback>
      </mc:AlternateContent>
    </p:spTree>
    <p:extLst>
      <p:ext uri="{BB962C8B-B14F-4D97-AF65-F5344CB8AC3E}">
        <p14:creationId xmlns:p14="http://schemas.microsoft.com/office/powerpoint/2010/main" val="1537115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09335-D956-5195-3164-5AB9D441A7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3106B5-A7B0-A042-C52E-84D5724B050A}"/>
              </a:ext>
            </a:extLst>
          </p:cNvPr>
          <p:cNvSpPr>
            <a:spLocks noGrp="1"/>
          </p:cNvSpPr>
          <p:nvPr>
            <p:ph type="title"/>
          </p:nvPr>
        </p:nvSpPr>
        <p:spPr/>
        <p:txBody>
          <a:bodyPr/>
          <a:lstStyle/>
          <a:p>
            <a:r>
              <a:rPr lang="en-US">
                <a:solidFill>
                  <a:srgbClr val="7030A0"/>
                </a:solidFill>
              </a:rPr>
              <a:t>Dominant negative</a:t>
            </a:r>
          </a:p>
        </p:txBody>
      </p:sp>
      <p:pic>
        <p:nvPicPr>
          <p:cNvPr id="3" name="Picture 2">
            <a:extLst>
              <a:ext uri="{FF2B5EF4-FFF2-40B4-BE49-F238E27FC236}">
                <a16:creationId xmlns:a16="http://schemas.microsoft.com/office/drawing/2014/main" id="{0F392B34-FD6A-F648-85D4-9150419D3692}"/>
              </a:ext>
            </a:extLst>
          </p:cNvPr>
          <p:cNvPicPr>
            <a:picLocks noChangeAspect="1"/>
          </p:cNvPicPr>
          <p:nvPr/>
        </p:nvPicPr>
        <p:blipFill>
          <a:blip r:embed="rId3"/>
          <a:stretch>
            <a:fillRect/>
          </a:stretch>
        </p:blipFill>
        <p:spPr>
          <a:xfrm>
            <a:off x="883482" y="1938158"/>
            <a:ext cx="7011274" cy="4452160"/>
          </a:xfrm>
          <a:prstGeom prst="rect">
            <a:avLst/>
          </a:prstGeom>
        </p:spPr>
      </p:pic>
      <p:sp>
        <p:nvSpPr>
          <p:cNvPr id="4" name="Rectangle: Rounded Corners 3">
            <a:extLst>
              <a:ext uri="{FF2B5EF4-FFF2-40B4-BE49-F238E27FC236}">
                <a16:creationId xmlns:a16="http://schemas.microsoft.com/office/drawing/2014/main" id="{8D496D2A-A87A-3936-5C77-DC53941C3D5F}"/>
              </a:ext>
            </a:extLst>
          </p:cNvPr>
          <p:cNvSpPr/>
          <p:nvPr/>
        </p:nvSpPr>
        <p:spPr>
          <a:xfrm>
            <a:off x="3737317" y="4820529"/>
            <a:ext cx="407963" cy="436099"/>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F25F4062-DC58-E305-C653-487CE49C0926}"/>
              </a:ext>
            </a:extLst>
          </p:cNvPr>
          <p:cNvSpPr/>
          <p:nvPr/>
        </p:nvSpPr>
        <p:spPr>
          <a:xfrm>
            <a:off x="4942392" y="4972928"/>
            <a:ext cx="407963" cy="436099"/>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7" name="Rectangle: Rounded Corners 6">
                <a:extLst>
                  <a:ext uri="{FF2B5EF4-FFF2-40B4-BE49-F238E27FC236}">
                    <a16:creationId xmlns:a16="http://schemas.microsoft.com/office/drawing/2014/main" id="{D512C94C-FF90-10E4-768E-E81C4C92EFA4}"/>
                  </a:ext>
                </a:extLst>
              </p:cNvPr>
              <p:cNvSpPr/>
              <p:nvPr/>
            </p:nvSpPr>
            <p:spPr>
              <a:xfrm>
                <a:off x="7850460" y="3112034"/>
                <a:ext cx="4139332" cy="2427892"/>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400"/>
                  <a:t>For non-trivial gradient signal, we need:</a:t>
                </a:r>
              </a:p>
              <a:p>
                <a:pPr algn="ctr"/>
                <a:endParaRPr lang="en-US" sz="2400"/>
              </a:p>
              <a:p>
                <a:pPr algn="ctr"/>
                <a14:m>
                  <m:oMath xmlns:m="http://schemas.openxmlformats.org/officeDocument/2006/math">
                    <m:sSub>
                      <m:sSubPr>
                        <m:ctrlPr>
                          <a:rPr lang="en-US" sz="2400" i="1" smtClean="0">
                            <a:latin typeface="Cambria Math" panose="02040503050406030204" pitchFamily="18" charset="0"/>
                          </a:rPr>
                        </m:ctrlPr>
                      </m:sSubPr>
                      <m:e>
                        <m:r>
                          <m:rPr>
                            <m:sty m:val="p"/>
                          </m:rPr>
                          <a:rPr lang="en-US" sz="2400" b="0" i="0" smtClean="0">
                            <a:latin typeface="Cambria Math" panose="02040503050406030204" pitchFamily="18" charset="0"/>
                          </a:rPr>
                          <m:t>s</m:t>
                        </m:r>
                      </m:e>
                      <m:sub>
                        <m:r>
                          <m:rPr>
                            <m:sty m:val="p"/>
                          </m:rPr>
                          <a:rPr lang="en-US" sz="2400" b="0" i="0" smtClean="0">
                            <a:latin typeface="Cambria Math" panose="02040503050406030204" pitchFamily="18" charset="0"/>
                          </a:rPr>
                          <m:t>ij</m:t>
                        </m:r>
                      </m:sub>
                    </m:sSub>
                    <m:r>
                      <a:rPr lang="en-US" sz="2400" b="0" i="0" smtClean="0">
                        <a:latin typeface="Cambria Math" panose="02040503050406030204" pitchFamily="18" charset="0"/>
                      </a:rPr>
                      <m:t>= </m:t>
                    </m:r>
                    <m:sSubSup>
                      <m:sSubSupPr>
                        <m:ctrlPr>
                          <a:rPr lang="en-US" sz="2400" i="1" smtClean="0">
                            <a:latin typeface="Cambria Math" panose="02040503050406030204" pitchFamily="18" charset="0"/>
                          </a:rPr>
                        </m:ctrlPr>
                      </m:sSubSupPr>
                      <m:e>
                        <m:r>
                          <a:rPr lang="en-US" sz="2400" b="0" i="1" smtClean="0">
                            <a:latin typeface="Cambria Math" panose="02040503050406030204" pitchFamily="18" charset="0"/>
                          </a:rPr>
                          <m:t>𝑞</m:t>
                        </m:r>
                      </m:e>
                      <m:sub>
                        <m:r>
                          <a:rPr lang="en-US" sz="2400" b="0" i="1" smtClean="0">
                            <a:latin typeface="Cambria Math" panose="02040503050406030204" pitchFamily="18" charset="0"/>
                          </a:rPr>
                          <m:t>𝑖</m:t>
                        </m:r>
                      </m:sub>
                      <m:sup>
                        <m:r>
                          <a:rPr lang="en-US" sz="2400" b="0" i="1" smtClean="0">
                            <a:latin typeface="Cambria Math" panose="02040503050406030204" pitchFamily="18" charset="0"/>
                          </a:rPr>
                          <m:t>⊤</m:t>
                        </m:r>
                      </m:sup>
                    </m:sSubSup>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𝑑</m:t>
                        </m:r>
                      </m:e>
                      <m:sub>
                        <m:r>
                          <a:rPr lang="en-US" sz="2400" b="0" i="1" smtClean="0">
                            <a:latin typeface="Cambria Math" panose="02040503050406030204" pitchFamily="18" charset="0"/>
                          </a:rPr>
                          <m:t>𝑗</m:t>
                        </m:r>
                      </m:sub>
                    </m:sSub>
                  </m:oMath>
                </a14:m>
                <a:r>
                  <a:rPr lang="en-US" sz="2400"/>
                  <a:t> should be high </a:t>
                </a:r>
              </a:p>
              <a:p>
                <a:pPr algn="ct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𝑡</m:t>
                        </m:r>
                      </m:e>
                      <m:sub>
                        <m:r>
                          <a:rPr lang="en-US" sz="2400" b="0" i="1" smtClean="0">
                            <a:latin typeface="Cambria Math" panose="02040503050406030204" pitchFamily="18" charset="0"/>
                          </a:rPr>
                          <m:t>𝑖𝑗</m:t>
                        </m:r>
                      </m:sub>
                    </m:sSub>
                    <m:r>
                      <a:rPr lang="en-US" sz="2400" b="0" i="1" smtClean="0">
                        <a:latin typeface="Cambria Math" panose="02040503050406030204" pitchFamily="18" charset="0"/>
                      </a:rPr>
                      <m:t>=</m:t>
                    </m:r>
                    <m:sSubSup>
                      <m:sSubSupPr>
                        <m:ctrlPr>
                          <a:rPr lang="en-US" sz="2400" i="1" smtClean="0">
                            <a:latin typeface="Cambria Math" panose="02040503050406030204" pitchFamily="18" charset="0"/>
                          </a:rPr>
                        </m:ctrlPr>
                      </m:sSubSupPr>
                      <m:e>
                        <m:r>
                          <a:rPr lang="en-US" sz="2400" b="0" i="1" smtClean="0">
                            <a:latin typeface="Cambria Math" panose="02040503050406030204" pitchFamily="18" charset="0"/>
                          </a:rPr>
                          <m:t>𝑑</m:t>
                        </m:r>
                      </m:e>
                      <m:sub>
                        <m:r>
                          <a:rPr lang="en-US" sz="2400" b="0" i="1" smtClean="0">
                            <a:latin typeface="Cambria Math" panose="02040503050406030204" pitchFamily="18" charset="0"/>
                          </a:rPr>
                          <m:t>𝑖</m:t>
                        </m:r>
                      </m:sub>
                      <m:sup>
                        <m:r>
                          <a:rPr lang="en-US" sz="2400" b="0" i="1" smtClean="0">
                            <a:latin typeface="Cambria Math" panose="02040503050406030204" pitchFamily="18" charset="0"/>
                          </a:rPr>
                          <m:t>⊤</m:t>
                        </m:r>
                      </m:sup>
                    </m:sSubSup>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𝑑</m:t>
                        </m:r>
                      </m:e>
                      <m:sub>
                        <m:r>
                          <a:rPr lang="en-US" sz="2400" b="0" i="1" smtClean="0">
                            <a:latin typeface="Cambria Math" panose="02040503050406030204" pitchFamily="18" charset="0"/>
                          </a:rPr>
                          <m:t>𝑗</m:t>
                        </m:r>
                      </m:sub>
                    </m:sSub>
                  </m:oMath>
                </a14:m>
                <a:r>
                  <a:rPr lang="en-US" sz="2400"/>
                  <a:t> should be low.</a:t>
                </a:r>
              </a:p>
            </p:txBody>
          </p:sp>
        </mc:Choice>
        <mc:Fallback>
          <p:sp>
            <p:nvSpPr>
              <p:cNvPr id="7" name="Rectangle: Rounded Corners 6">
                <a:extLst>
                  <a:ext uri="{FF2B5EF4-FFF2-40B4-BE49-F238E27FC236}">
                    <a16:creationId xmlns:a16="http://schemas.microsoft.com/office/drawing/2014/main" id="{D512C94C-FF90-10E4-768E-E81C4C92EFA4}"/>
                  </a:ext>
                </a:extLst>
              </p:cNvPr>
              <p:cNvSpPr>
                <a:spLocks noRot="1" noChangeAspect="1" noMove="1" noResize="1" noEditPoints="1" noAdjustHandles="1" noChangeArrowheads="1" noChangeShapeType="1" noTextEdit="1"/>
              </p:cNvSpPr>
              <p:nvPr/>
            </p:nvSpPr>
            <p:spPr>
              <a:xfrm>
                <a:off x="7850460" y="3112034"/>
                <a:ext cx="4139332" cy="2427892"/>
              </a:xfrm>
              <a:prstGeom prst="roundRect">
                <a:avLst/>
              </a:prstGeom>
              <a:blipFill>
                <a:blip r:embed="rId4"/>
                <a:stretch>
                  <a:fillRect r="-587"/>
                </a:stretch>
              </a:blipFill>
            </p:spPr>
            <p:txBody>
              <a:bodyPr/>
              <a:lstStyle/>
              <a:p>
                <a:r>
                  <a:rPr lang="en-US">
                    <a:noFill/>
                  </a:rPr>
                  <a:t> </a:t>
                </a:r>
              </a:p>
            </p:txBody>
          </p:sp>
        </mc:Fallback>
      </mc:AlternateContent>
    </p:spTree>
    <p:extLst>
      <p:ext uri="{BB962C8B-B14F-4D97-AF65-F5344CB8AC3E}">
        <p14:creationId xmlns:p14="http://schemas.microsoft.com/office/powerpoint/2010/main" val="421703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93994-86B5-6522-5425-9BCD0CFC0151}"/>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AE5C8DB4-55E9-D8A9-1D57-E310CD59CC68}"/>
                  </a:ext>
                </a:extLst>
              </p:cNvPr>
              <p:cNvSpPr>
                <a:spLocks noGrp="1"/>
              </p:cNvSpPr>
              <p:nvPr>
                <p:ph type="title"/>
              </p:nvPr>
            </p:nvSpPr>
            <p:spPr/>
            <p:txBody>
              <a:bodyPr/>
              <a:lstStyle/>
              <a:p>
                <a:r>
                  <a:rPr lang="en-US">
                    <a:solidFill>
                      <a:srgbClr val="7030A0"/>
                    </a:solidFill>
                  </a:rPr>
                  <a:t>Effective in-batch negative for </a:t>
                </a:r>
                <a14:m>
                  <m:oMath xmlns:m="http://schemas.openxmlformats.org/officeDocument/2006/math">
                    <m:sSub>
                      <m:sSubPr>
                        <m:ctrlPr>
                          <a:rPr lang="en-US" b="0" i="1" smtClean="0">
                            <a:solidFill>
                              <a:srgbClr val="7030A0"/>
                            </a:solidFill>
                            <a:latin typeface="Cambria Math" panose="02040503050406030204" pitchFamily="18" charset="0"/>
                          </a:rPr>
                        </m:ctrlPr>
                      </m:sSubPr>
                      <m:e>
                        <m:r>
                          <a:rPr lang="en-US" b="0" i="1" smtClean="0">
                            <a:solidFill>
                              <a:srgbClr val="7030A0"/>
                            </a:solidFill>
                            <a:latin typeface="Cambria Math" panose="02040503050406030204" pitchFamily="18" charset="0"/>
                          </a:rPr>
                          <m:t>(</m:t>
                        </m:r>
                        <m:r>
                          <a:rPr lang="en-US" b="0" i="1" smtClean="0">
                            <a:solidFill>
                              <a:srgbClr val="7030A0"/>
                            </a:solidFill>
                            <a:latin typeface="Cambria Math" panose="02040503050406030204" pitchFamily="18" charset="0"/>
                          </a:rPr>
                          <m:t>𝑞</m:t>
                        </m:r>
                      </m:e>
                      <m:sub>
                        <m:r>
                          <a:rPr lang="en-US" b="0" i="1" smtClean="0">
                            <a:solidFill>
                              <a:srgbClr val="7030A0"/>
                            </a:solidFill>
                            <a:latin typeface="Cambria Math" panose="02040503050406030204" pitchFamily="18" charset="0"/>
                          </a:rPr>
                          <m:t>𝑖</m:t>
                        </m:r>
                      </m:sub>
                    </m:sSub>
                    <m:r>
                      <a:rPr lang="en-US" b="0" i="1" smtClean="0">
                        <a:solidFill>
                          <a:srgbClr val="7030A0"/>
                        </a:solidFill>
                        <a:latin typeface="Cambria Math" panose="02040503050406030204" pitchFamily="18" charset="0"/>
                      </a:rPr>
                      <m:t>,</m:t>
                    </m:r>
                    <m:sSub>
                      <m:sSubPr>
                        <m:ctrlPr>
                          <a:rPr lang="en-US" b="0" i="1" smtClean="0">
                            <a:solidFill>
                              <a:srgbClr val="7030A0"/>
                            </a:solidFill>
                            <a:latin typeface="Cambria Math" panose="02040503050406030204" pitchFamily="18" charset="0"/>
                          </a:rPr>
                        </m:ctrlPr>
                      </m:sSubPr>
                      <m:e>
                        <m:r>
                          <a:rPr lang="en-US" b="0" i="1" smtClean="0">
                            <a:solidFill>
                              <a:srgbClr val="7030A0"/>
                            </a:solidFill>
                            <a:latin typeface="Cambria Math" panose="02040503050406030204" pitchFamily="18" charset="0"/>
                          </a:rPr>
                          <m:t>𝑑</m:t>
                        </m:r>
                      </m:e>
                      <m:sub>
                        <m:r>
                          <a:rPr lang="en-US" b="0" i="1" smtClean="0">
                            <a:solidFill>
                              <a:srgbClr val="7030A0"/>
                            </a:solidFill>
                            <a:latin typeface="Cambria Math" panose="02040503050406030204" pitchFamily="18" charset="0"/>
                          </a:rPr>
                          <m:t>𝑖</m:t>
                        </m:r>
                      </m:sub>
                    </m:sSub>
                    <m:r>
                      <a:rPr lang="en-US" b="0" i="1" smtClean="0">
                        <a:solidFill>
                          <a:srgbClr val="7030A0"/>
                        </a:solidFill>
                        <a:latin typeface="Cambria Math" panose="02040503050406030204" pitchFamily="18" charset="0"/>
                      </a:rPr>
                      <m:t>)</m:t>
                    </m:r>
                  </m:oMath>
                </a14:m>
                <a:endParaRPr lang="en-US">
                  <a:solidFill>
                    <a:srgbClr val="7030A0"/>
                  </a:solidFill>
                </a:endParaRPr>
              </a:p>
            </p:txBody>
          </p:sp>
        </mc:Choice>
        <mc:Fallback>
          <p:sp>
            <p:nvSpPr>
              <p:cNvPr id="2" name="Title 1">
                <a:extLst>
                  <a:ext uri="{FF2B5EF4-FFF2-40B4-BE49-F238E27FC236}">
                    <a16:creationId xmlns:a16="http://schemas.microsoft.com/office/drawing/2014/main" id="{AE5C8DB4-55E9-D8A9-1D57-E310CD59CC68}"/>
                  </a:ext>
                </a:extLst>
              </p:cNvPr>
              <p:cNvSpPr>
                <a:spLocks noGrp="1" noRot="1" noChangeAspect="1" noMove="1" noResize="1" noEditPoints="1" noAdjustHandles="1" noChangeArrowheads="1" noChangeShapeType="1" noTextEdit="1"/>
              </p:cNvSpPr>
              <p:nvPr>
                <p:ph type="title"/>
              </p:nvPr>
            </p:nvSpPr>
            <p:spPr>
              <a:blipFill>
                <a:blip r:embed="rId3"/>
                <a:stretch>
                  <a:fillRect l="-237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Content Placeholder 2">
                <a:extLst>
                  <a:ext uri="{FF2B5EF4-FFF2-40B4-BE49-F238E27FC236}">
                    <a16:creationId xmlns:a16="http://schemas.microsoft.com/office/drawing/2014/main" id="{F91DB528-75F3-CF36-6257-E1213EB2B88D}"/>
                  </a:ext>
                </a:extLst>
              </p:cNvPr>
              <p:cNvSpPr txBox="1">
                <a:spLocks/>
              </p:cNvSpPr>
              <p:nvPr/>
            </p:nvSpPr>
            <p:spPr>
              <a:xfrm>
                <a:off x="637032" y="1938762"/>
                <a:ext cx="10815828" cy="354787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0"/>
                  <a:t>Given </a:t>
                </a:r>
                <a14:m>
                  <m:oMath xmlns:m="http://schemas.openxmlformats.org/officeDocument/2006/math">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𝑞</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𝑑</m:t>
                            </m:r>
                          </m:e>
                          <m:sub>
                            <m:r>
                              <a:rPr lang="en-US" sz="2000" b="0" i="1" smtClean="0">
                                <a:latin typeface="Cambria Math" panose="02040503050406030204" pitchFamily="18" charset="0"/>
                              </a:rPr>
                              <m:t>𝑖</m:t>
                            </m:r>
                          </m:sub>
                        </m:sSub>
                      </m:e>
                    </m:d>
                  </m:oMath>
                </a14:m>
                <a:r>
                  <a:rPr lang="en-US" sz="2000" i="0"/>
                  <a:t> in a mini-batch, another training pair </a:t>
                </a:r>
                <a14:m>
                  <m:oMath xmlns:m="http://schemas.openxmlformats.org/officeDocument/2006/math">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𝑞</m:t>
                        </m:r>
                      </m:e>
                      <m:sub>
                        <m:r>
                          <a:rPr lang="en-US" sz="2000" b="0" i="1" smtClean="0">
                            <a:latin typeface="Cambria Math" panose="02040503050406030204" pitchFamily="18" charset="0"/>
                          </a:rPr>
                          <m:t>𝑗</m:t>
                        </m:r>
                      </m:sub>
                    </m:sSub>
                    <m: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𝑑</m:t>
                        </m:r>
                      </m:e>
                      <m:sub>
                        <m:r>
                          <a:rPr lang="en-US" sz="2000" b="0" i="1" smtClean="0">
                            <a:latin typeface="Cambria Math" panose="02040503050406030204" pitchFamily="18" charset="0"/>
                          </a:rPr>
                          <m:t>𝑗</m:t>
                        </m:r>
                      </m:sub>
                    </m:sSub>
                    <m:r>
                      <a:rPr lang="en-US" sz="2000" b="0" i="1" smtClean="0">
                        <a:latin typeface="Cambria Math" panose="02040503050406030204" pitchFamily="18" charset="0"/>
                      </a:rPr>
                      <m:t>)</m:t>
                    </m:r>
                  </m:oMath>
                </a14:m>
                <a:r>
                  <a:rPr lang="en-US" sz="2000" i="0"/>
                  <a:t> is useful when:</a:t>
                </a:r>
              </a:p>
              <a:p>
                <a:pPr lvl="1"/>
                <a:r>
                  <a:rPr lang="en-US" sz="2000" b="1">
                    <a:solidFill>
                      <a:srgbClr val="7030A0"/>
                    </a:solidFill>
                  </a:rPr>
                  <a:t>Hard</a:t>
                </a:r>
                <a:r>
                  <a:rPr lang="en-US" sz="2000" b="1"/>
                  <a:t>: </a:t>
                </a:r>
                <a14:m>
                  <m:oMath xmlns:m="http://schemas.openxmlformats.org/officeDocument/2006/math">
                    <m:sSub>
                      <m:sSubPr>
                        <m:ctrlPr>
                          <a:rPr lang="en-US" sz="2000" i="1" smtClean="0">
                            <a:latin typeface="Cambria Math" panose="02040503050406030204" pitchFamily="18" charset="0"/>
                          </a:rPr>
                        </m:ctrlPr>
                      </m:sSubPr>
                      <m:e>
                        <m:r>
                          <m:rPr>
                            <m:sty m:val="p"/>
                          </m:rPr>
                          <a:rPr lang="en-US" sz="2000" b="0" i="0" smtClean="0">
                            <a:latin typeface="Cambria Math" panose="02040503050406030204" pitchFamily="18" charset="0"/>
                          </a:rPr>
                          <m:t>s</m:t>
                        </m:r>
                      </m:e>
                      <m:sub>
                        <m:r>
                          <m:rPr>
                            <m:sty m:val="p"/>
                          </m:rPr>
                          <a:rPr lang="en-US" sz="2000" b="0" i="0" smtClean="0">
                            <a:latin typeface="Cambria Math" panose="02040503050406030204" pitchFamily="18" charset="0"/>
                          </a:rPr>
                          <m:t>ij</m:t>
                        </m:r>
                      </m:sub>
                    </m:sSub>
                    <m:r>
                      <a:rPr lang="en-US" sz="2000" b="0" i="0" smtClean="0">
                        <a:latin typeface="Cambria Math" panose="02040503050406030204" pitchFamily="18" charset="0"/>
                      </a:rPr>
                      <m:t>= </m:t>
                    </m:r>
                    <m:sSubSup>
                      <m:sSubSupPr>
                        <m:ctrlPr>
                          <a:rPr lang="en-US" sz="2000" i="1" smtClean="0">
                            <a:latin typeface="Cambria Math" panose="02040503050406030204" pitchFamily="18" charset="0"/>
                          </a:rPr>
                        </m:ctrlPr>
                      </m:sSubSupPr>
                      <m:e>
                        <m:r>
                          <a:rPr lang="en-US" sz="2000" b="0" i="1" smtClean="0">
                            <a:latin typeface="Cambria Math" panose="02040503050406030204" pitchFamily="18" charset="0"/>
                          </a:rPr>
                          <m:t>𝑞</m:t>
                        </m:r>
                      </m:e>
                      <m:sub>
                        <m:r>
                          <a:rPr lang="en-US" sz="2000" b="0" i="1" smtClean="0">
                            <a:latin typeface="Cambria Math" panose="02040503050406030204" pitchFamily="18" charset="0"/>
                          </a:rPr>
                          <m:t>𝑖</m:t>
                        </m:r>
                      </m:sub>
                      <m:sup>
                        <m:r>
                          <a:rPr lang="en-US" sz="2000" b="0" i="1" smtClean="0">
                            <a:latin typeface="Cambria Math" panose="02040503050406030204" pitchFamily="18" charset="0"/>
                          </a:rPr>
                          <m:t>⊤</m:t>
                        </m:r>
                      </m:sup>
                    </m:sSubSup>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𝑑</m:t>
                        </m:r>
                      </m:e>
                      <m:sub>
                        <m:r>
                          <a:rPr lang="en-US" sz="2000" b="0" i="1" smtClean="0">
                            <a:latin typeface="Cambria Math" panose="02040503050406030204" pitchFamily="18" charset="0"/>
                          </a:rPr>
                          <m:t>𝑗</m:t>
                        </m:r>
                      </m:sub>
                    </m:sSub>
                  </m:oMath>
                </a14:m>
                <a:r>
                  <a:rPr lang="en-US" sz="2000"/>
                  <a:t> is high</a:t>
                </a:r>
                <a:r>
                  <a:rPr lang="en-US" sz="2000" b="1"/>
                  <a:t> </a:t>
                </a:r>
              </a:p>
              <a:p>
                <a:pPr lvl="1"/>
                <a:r>
                  <a:rPr lang="en-US" sz="2000" b="1">
                    <a:solidFill>
                      <a:srgbClr val="7030A0"/>
                    </a:solidFill>
                  </a:rPr>
                  <a:t>Non-contradictory: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𝑡</m:t>
                        </m:r>
                      </m:e>
                      <m:sub>
                        <m:r>
                          <a:rPr lang="en-US" sz="2000" b="0" i="1" smtClean="0">
                            <a:latin typeface="Cambria Math" panose="02040503050406030204" pitchFamily="18" charset="0"/>
                          </a:rPr>
                          <m:t>𝑖𝑗</m:t>
                        </m:r>
                      </m:sub>
                    </m:sSub>
                    <m:r>
                      <a:rPr lang="en-US" sz="2000" b="0" i="1" smtClean="0">
                        <a:latin typeface="Cambria Math" panose="02040503050406030204" pitchFamily="18" charset="0"/>
                      </a:rPr>
                      <m:t>=</m:t>
                    </m:r>
                    <m:sSubSup>
                      <m:sSubSupPr>
                        <m:ctrlPr>
                          <a:rPr lang="en-US" sz="2000" i="1" smtClean="0">
                            <a:latin typeface="Cambria Math" panose="02040503050406030204" pitchFamily="18" charset="0"/>
                          </a:rPr>
                        </m:ctrlPr>
                      </m:sSubSupPr>
                      <m:e>
                        <m:r>
                          <a:rPr lang="en-US" sz="2000" b="0" i="1" smtClean="0">
                            <a:latin typeface="Cambria Math" panose="02040503050406030204" pitchFamily="18" charset="0"/>
                          </a:rPr>
                          <m:t>𝑑</m:t>
                        </m:r>
                      </m:e>
                      <m:sub>
                        <m:r>
                          <a:rPr lang="en-US" sz="2000" b="0" i="1" smtClean="0">
                            <a:latin typeface="Cambria Math" panose="02040503050406030204" pitchFamily="18" charset="0"/>
                          </a:rPr>
                          <m:t>𝑖</m:t>
                        </m:r>
                      </m:sub>
                      <m:sup>
                        <m:r>
                          <a:rPr lang="en-US" sz="2000" b="0" i="1" smtClean="0">
                            <a:latin typeface="Cambria Math" panose="02040503050406030204" pitchFamily="18" charset="0"/>
                          </a:rPr>
                          <m:t>⊤</m:t>
                        </m:r>
                      </m:sup>
                    </m:sSubSup>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𝑑</m:t>
                        </m:r>
                      </m:e>
                      <m:sub>
                        <m:r>
                          <a:rPr lang="en-US" sz="2000" b="0" i="1" smtClean="0">
                            <a:latin typeface="Cambria Math" panose="02040503050406030204" pitchFamily="18" charset="0"/>
                          </a:rPr>
                          <m:t>𝑗</m:t>
                        </m:r>
                      </m:sub>
                    </m:sSub>
                  </m:oMath>
                </a14:m>
                <a:r>
                  <a:rPr lang="en-US" sz="2000"/>
                  <a:t> is low</a:t>
                </a:r>
              </a:p>
              <a:p>
                <a:pPr lvl="1"/>
                <a:endParaRPr lang="en-US" sz="2000"/>
              </a:p>
              <a:p>
                <a:r>
                  <a:rPr lang="en-US" sz="2400" b="1">
                    <a:solidFill>
                      <a:srgbClr val="7030A0"/>
                    </a:solidFill>
                  </a:rPr>
                  <a:t>Hardness Score:</a:t>
                </a:r>
                <a14:m>
                  <m:oMath xmlns:m="http://schemas.openxmlformats.org/officeDocument/2006/math">
                    <m:r>
                      <a:rPr lang="en-US" sz="2000" b="1" i="0" smtClean="0">
                        <a:latin typeface="Cambria Math" panose="02040503050406030204" pitchFamily="18" charset="0"/>
                      </a:rPr>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𝑖𝑗</m:t>
                        </m:r>
                      </m:sub>
                    </m:sSub>
                    <m:r>
                      <a:rPr lang="en-US" sz="2000" b="0" i="1" smtClean="0">
                        <a:latin typeface="Cambria Math" panose="02040503050406030204" pitchFamily="18" charset="0"/>
                      </a:rPr>
                      <m:t>= </m:t>
                    </m:r>
                  </m:oMath>
                </a14:m>
                <a:r>
                  <a:rPr lang="en-US" sz="2000"/>
                  <a:t> </a:t>
                </a:r>
                <a14:m>
                  <m:oMath xmlns:m="http://schemas.openxmlformats.org/officeDocument/2006/math">
                    <m:sSub>
                      <m:sSubPr>
                        <m:ctrlPr>
                          <a:rPr lang="en-US" sz="2000" b="0" i="1" smtClean="0">
                            <a:latin typeface="Cambria Math" panose="02040503050406030204" pitchFamily="18" charset="0"/>
                          </a:rPr>
                        </m:ctrlPr>
                      </m:sSubPr>
                      <m:e>
                        <m:r>
                          <m:rPr>
                            <m:sty m:val="p"/>
                          </m:rPr>
                          <a:rPr lang="en-US" sz="2000" b="0" i="0" smtClean="0">
                            <a:latin typeface="Cambria Math" panose="02040503050406030204" pitchFamily="18" charset="0"/>
                          </a:rPr>
                          <m:t>s</m:t>
                        </m:r>
                      </m:e>
                      <m:sub>
                        <m:r>
                          <m:rPr>
                            <m:sty m:val="p"/>
                          </m:rPr>
                          <a:rPr lang="en-US" sz="2000" b="0" i="0" smtClean="0">
                            <a:latin typeface="Cambria Math" panose="02040503050406030204" pitchFamily="18" charset="0"/>
                          </a:rPr>
                          <m:t>ij</m:t>
                        </m:r>
                      </m:sub>
                    </m:sSub>
                    <m:r>
                      <a:rPr lang="en-US" sz="2000" b="0" i="0" smtClean="0">
                        <a:latin typeface="Cambria Math" panose="02040503050406030204" pitchFamily="18" charset="0"/>
                      </a:rPr>
                      <m:t> −</m:t>
                    </m:r>
                    <m:r>
                      <a:rPr lang="en-US" sz="2000" b="0" i="1" smtClean="0">
                        <a:latin typeface="Cambria Math" panose="02040503050406030204" pitchFamily="18" charset="0"/>
                      </a:rPr>
                      <m:t>𝛼</m:t>
                    </m:r>
                    <m: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𝑡</m:t>
                        </m:r>
                      </m:e>
                      <m:sub>
                        <m:r>
                          <a:rPr lang="en-US" sz="2000" b="0" i="1" smtClean="0">
                            <a:latin typeface="Cambria Math" panose="02040503050406030204" pitchFamily="18" charset="0"/>
                          </a:rPr>
                          <m:t>𝑖𝑗</m:t>
                        </m:r>
                      </m:sub>
                    </m:sSub>
                    <m:r>
                      <a:rPr lang="en-US" sz="2000" b="0" i="1" smtClean="0">
                        <a:latin typeface="Cambria Math" panose="02040503050406030204" pitchFamily="18" charset="0"/>
                      </a:rPr>
                      <m:t>= </m:t>
                    </m:r>
                    <m:sSubSup>
                      <m:sSubSupPr>
                        <m:ctrlPr>
                          <a:rPr lang="en-US" sz="2000" i="1">
                            <a:latin typeface="Cambria Math" panose="02040503050406030204" pitchFamily="18" charset="0"/>
                          </a:rPr>
                        </m:ctrlPr>
                      </m:sSubSupPr>
                      <m:e>
                        <m:r>
                          <a:rPr lang="en-US" sz="2000" i="1">
                            <a:latin typeface="Cambria Math" panose="02040503050406030204" pitchFamily="18" charset="0"/>
                          </a:rPr>
                          <m:t>𝑞</m:t>
                        </m:r>
                      </m:e>
                      <m:sub>
                        <m:r>
                          <a:rPr lang="en-US" sz="2000" i="1">
                            <a:latin typeface="Cambria Math" panose="02040503050406030204" pitchFamily="18" charset="0"/>
                          </a:rPr>
                          <m:t>𝑖</m:t>
                        </m:r>
                      </m:sub>
                      <m:sup>
                        <m:r>
                          <a:rPr lang="en-US" sz="2000" i="1">
                            <a:latin typeface="Cambria Math" panose="02040503050406030204" pitchFamily="18" charset="0"/>
                          </a:rPr>
                          <m:t>⊤</m:t>
                        </m:r>
                      </m:sup>
                    </m:sSubSup>
                    <m:sSub>
                      <m:sSubPr>
                        <m:ctrlPr>
                          <a:rPr lang="en-US" sz="2000" i="1">
                            <a:latin typeface="Cambria Math" panose="02040503050406030204" pitchFamily="18" charset="0"/>
                          </a:rPr>
                        </m:ctrlPr>
                      </m:sSubPr>
                      <m:e>
                        <m:r>
                          <a:rPr lang="en-US" sz="2000" i="1">
                            <a:latin typeface="Cambria Math" panose="02040503050406030204" pitchFamily="18" charset="0"/>
                          </a:rPr>
                          <m:t>𝑑</m:t>
                        </m:r>
                      </m:e>
                      <m:sub>
                        <m:r>
                          <a:rPr lang="en-US" sz="2000" i="1">
                            <a:latin typeface="Cambria Math" panose="02040503050406030204" pitchFamily="18" charset="0"/>
                          </a:rPr>
                          <m:t>𝑗</m:t>
                        </m:r>
                      </m:sub>
                    </m:sSub>
                    <m:r>
                      <a:rPr lang="en-US" sz="2000" b="0" i="1" smtClean="0">
                        <a:latin typeface="Cambria Math" panose="02040503050406030204" pitchFamily="18" charset="0"/>
                      </a:rPr>
                      <m:t> −</m:t>
                    </m:r>
                    <m:r>
                      <a:rPr lang="en-US" sz="2000" b="0" i="1" smtClean="0">
                        <a:latin typeface="Cambria Math" panose="02040503050406030204" pitchFamily="18" charset="0"/>
                      </a:rPr>
                      <m:t>𝛼</m:t>
                    </m:r>
                    <m:r>
                      <a:rPr lang="en-US" sz="2000" b="0" i="1" smtClean="0">
                        <a:latin typeface="Cambria Math" panose="02040503050406030204" pitchFamily="18" charset="0"/>
                      </a:rPr>
                      <m:t> </m:t>
                    </m:r>
                    <m:sSubSup>
                      <m:sSubSupPr>
                        <m:ctrlPr>
                          <a:rPr lang="en-US" sz="2000" i="1">
                            <a:latin typeface="Cambria Math" panose="02040503050406030204" pitchFamily="18" charset="0"/>
                          </a:rPr>
                        </m:ctrlPr>
                      </m:sSubSupPr>
                      <m:e>
                        <m:r>
                          <a:rPr lang="en-US" sz="2000" i="1">
                            <a:latin typeface="Cambria Math" panose="02040503050406030204" pitchFamily="18" charset="0"/>
                          </a:rPr>
                          <m:t>𝑑</m:t>
                        </m:r>
                      </m:e>
                      <m:sub>
                        <m:r>
                          <a:rPr lang="en-US" sz="2000" i="1">
                            <a:latin typeface="Cambria Math" panose="02040503050406030204" pitchFamily="18" charset="0"/>
                          </a:rPr>
                          <m:t>𝑖</m:t>
                        </m:r>
                      </m:sub>
                      <m:sup>
                        <m:r>
                          <a:rPr lang="en-US" sz="2000" i="1">
                            <a:latin typeface="Cambria Math" panose="02040503050406030204" pitchFamily="18" charset="0"/>
                          </a:rPr>
                          <m:t>⊤</m:t>
                        </m:r>
                      </m:sup>
                    </m:sSubSup>
                    <m:sSub>
                      <m:sSubPr>
                        <m:ctrlPr>
                          <a:rPr lang="en-US" sz="2000" i="1">
                            <a:latin typeface="Cambria Math" panose="02040503050406030204" pitchFamily="18" charset="0"/>
                          </a:rPr>
                        </m:ctrlPr>
                      </m:sSubPr>
                      <m:e>
                        <m:r>
                          <a:rPr lang="en-US" sz="2000" i="1">
                            <a:latin typeface="Cambria Math" panose="02040503050406030204" pitchFamily="18" charset="0"/>
                          </a:rPr>
                          <m:t>𝑑</m:t>
                        </m:r>
                      </m:e>
                      <m:sub>
                        <m:r>
                          <a:rPr lang="en-US" sz="2000" i="1">
                            <a:latin typeface="Cambria Math" panose="02040503050406030204" pitchFamily="18" charset="0"/>
                          </a:rPr>
                          <m:t>𝑗</m:t>
                        </m:r>
                      </m:sub>
                    </m:sSub>
                  </m:oMath>
                </a14:m>
                <a:endParaRPr lang="en-US" sz="2000"/>
              </a:p>
            </p:txBody>
          </p:sp>
        </mc:Choice>
        <mc:Fallback>
          <p:sp>
            <p:nvSpPr>
              <p:cNvPr id="6" name="Content Placeholder 2">
                <a:extLst>
                  <a:ext uri="{FF2B5EF4-FFF2-40B4-BE49-F238E27FC236}">
                    <a16:creationId xmlns:a16="http://schemas.microsoft.com/office/drawing/2014/main" id="{F91DB528-75F3-CF36-6257-E1213EB2B88D}"/>
                  </a:ext>
                </a:extLst>
              </p:cNvPr>
              <p:cNvSpPr txBox="1">
                <a:spLocks noRot="1" noChangeAspect="1" noMove="1" noResize="1" noEditPoints="1" noAdjustHandles="1" noChangeArrowheads="1" noChangeShapeType="1" noTextEdit="1"/>
              </p:cNvSpPr>
              <p:nvPr/>
            </p:nvSpPr>
            <p:spPr>
              <a:xfrm>
                <a:off x="637032" y="1938762"/>
                <a:ext cx="10815828" cy="3547872"/>
              </a:xfrm>
              <a:prstGeom prst="rect">
                <a:avLst/>
              </a:prstGeom>
              <a:blipFill>
                <a:blip r:embed="rId4"/>
                <a:stretch>
                  <a:fillRect l="-789" t="-1375"/>
                </a:stretch>
              </a:blipFill>
            </p:spPr>
            <p:txBody>
              <a:bodyPr/>
              <a:lstStyle/>
              <a:p>
                <a:r>
                  <a:rPr lang="en-US">
                    <a:noFill/>
                  </a:rPr>
                  <a:t> </a:t>
                </a:r>
              </a:p>
            </p:txBody>
          </p:sp>
        </mc:Fallback>
      </mc:AlternateContent>
      <p:sp>
        <p:nvSpPr>
          <p:cNvPr id="8" name="Rectangle: Rounded Corners 7">
            <a:extLst>
              <a:ext uri="{FF2B5EF4-FFF2-40B4-BE49-F238E27FC236}">
                <a16:creationId xmlns:a16="http://schemas.microsoft.com/office/drawing/2014/main" id="{89D7C89B-C8EB-796D-CDD5-0E23BE20A08B}"/>
              </a:ext>
            </a:extLst>
          </p:cNvPr>
          <p:cNvSpPr/>
          <p:nvPr/>
        </p:nvSpPr>
        <p:spPr>
          <a:xfrm>
            <a:off x="5995010" y="4888352"/>
            <a:ext cx="5960012" cy="147676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Most prior work mine online hard negatives based solely on the </a:t>
            </a:r>
            <a:r>
              <a:rPr lang="en-US" b="1"/>
              <a:t>hardness</a:t>
            </a:r>
            <a:r>
              <a:rPr lang="en-US"/>
              <a:t> criterion.</a:t>
            </a:r>
          </a:p>
        </p:txBody>
      </p:sp>
    </p:spTree>
    <p:extLst>
      <p:ext uri="{BB962C8B-B14F-4D97-AF65-F5344CB8AC3E}">
        <p14:creationId xmlns:p14="http://schemas.microsoft.com/office/powerpoint/2010/main" val="355273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08291-AC77-5341-24F5-F85FEC8E9B3D}"/>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B328D2AF-AC35-5157-10D7-D86DEA09E430}"/>
                  </a:ext>
                </a:extLst>
              </p:cNvPr>
              <p:cNvSpPr>
                <a:spLocks noGrp="1"/>
              </p:cNvSpPr>
              <p:nvPr>
                <p:ph type="title"/>
              </p:nvPr>
            </p:nvSpPr>
            <p:spPr/>
            <p:txBody>
              <a:bodyPr/>
              <a:lstStyle/>
              <a:p>
                <a:r>
                  <a:rPr lang="en-US">
                    <a:solidFill>
                      <a:srgbClr val="7030A0"/>
                    </a:solidFill>
                  </a:rPr>
                  <a:t>Why is </a:t>
                </a:r>
                <a14:m>
                  <m:oMath xmlns:m="http://schemas.openxmlformats.org/officeDocument/2006/math">
                    <m:sSub>
                      <m:sSubPr>
                        <m:ctrlPr>
                          <a:rPr lang="en-US" b="0" i="1" smtClean="0">
                            <a:solidFill>
                              <a:srgbClr val="7030A0"/>
                            </a:solidFill>
                            <a:latin typeface="Cambria Math" panose="02040503050406030204" pitchFamily="18" charset="0"/>
                          </a:rPr>
                        </m:ctrlPr>
                      </m:sSubPr>
                      <m:e>
                        <m:r>
                          <a:rPr lang="en-US" b="0" i="1" smtClean="0">
                            <a:solidFill>
                              <a:srgbClr val="7030A0"/>
                            </a:solidFill>
                            <a:latin typeface="Cambria Math" panose="02040503050406030204" pitchFamily="18" charset="0"/>
                          </a:rPr>
                          <m:t>𝑡</m:t>
                        </m:r>
                      </m:e>
                      <m:sub>
                        <m:r>
                          <a:rPr lang="en-US" b="0" i="1" smtClean="0">
                            <a:solidFill>
                              <a:srgbClr val="7030A0"/>
                            </a:solidFill>
                            <a:latin typeface="Cambria Math" panose="02040503050406030204" pitchFamily="18" charset="0"/>
                          </a:rPr>
                          <m:t>𝑖𝑗</m:t>
                        </m:r>
                      </m:sub>
                    </m:sSub>
                  </m:oMath>
                </a14:m>
                <a:r>
                  <a:rPr lang="en-US">
                    <a:solidFill>
                      <a:srgbClr val="7030A0"/>
                    </a:solidFill>
                  </a:rPr>
                  <a:t>important?</a:t>
                </a:r>
              </a:p>
            </p:txBody>
          </p:sp>
        </mc:Choice>
        <mc:Fallback>
          <p:sp>
            <p:nvSpPr>
              <p:cNvPr id="2" name="Title 1">
                <a:extLst>
                  <a:ext uri="{FF2B5EF4-FFF2-40B4-BE49-F238E27FC236}">
                    <a16:creationId xmlns:a16="http://schemas.microsoft.com/office/drawing/2014/main" id="{B328D2AF-AC35-5157-10D7-D86DEA09E430}"/>
                  </a:ext>
                </a:extLst>
              </p:cNvPr>
              <p:cNvSpPr>
                <a:spLocks noGrp="1" noRot="1" noChangeAspect="1" noMove="1" noResize="1" noEditPoints="1" noAdjustHandles="1" noChangeArrowheads="1" noChangeShapeType="1" noTextEdit="1"/>
              </p:cNvSpPr>
              <p:nvPr>
                <p:ph type="title"/>
              </p:nvPr>
            </p:nvSpPr>
            <p:spPr>
              <a:blipFill>
                <a:blip r:embed="rId3"/>
                <a:stretch>
                  <a:fillRect l="-2377"/>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01BD7D20-93E0-62BD-2397-55F1637578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148" y="2108877"/>
            <a:ext cx="10671070" cy="3764288"/>
          </a:xfrm>
          <a:prstGeom prst="rect">
            <a:avLst/>
          </a:prstGeom>
        </p:spPr>
      </p:pic>
    </p:spTree>
    <p:extLst>
      <p:ext uri="{BB962C8B-B14F-4D97-AF65-F5344CB8AC3E}">
        <p14:creationId xmlns:p14="http://schemas.microsoft.com/office/powerpoint/2010/main" val="4151204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A525EB7-1254-D3E9-580C-B7A7858D3BBA}"/>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F9D162-4AE8-F882-F7DC-1925BB6DF2C4}"/>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5200" kern="1200">
                <a:solidFill>
                  <a:srgbClr val="7030A0"/>
                </a:solidFill>
                <a:latin typeface="+mj-lt"/>
                <a:ea typeface="+mj-ea"/>
                <a:cs typeface="+mj-cs"/>
              </a:rPr>
              <a:t>Batch Construction</a:t>
            </a:r>
          </a:p>
        </p:txBody>
      </p:sp>
      <p:pic>
        <p:nvPicPr>
          <p:cNvPr id="7" name="Picture 6">
            <a:extLst>
              <a:ext uri="{FF2B5EF4-FFF2-40B4-BE49-F238E27FC236}">
                <a16:creationId xmlns:a16="http://schemas.microsoft.com/office/drawing/2014/main" id="{CCF33CA0-FC95-71B3-C79E-102BE1A3AB1D}"/>
              </a:ext>
            </a:extLst>
          </p:cNvPr>
          <p:cNvPicPr>
            <a:picLocks noChangeAspect="1"/>
          </p:cNvPicPr>
          <p:nvPr/>
        </p:nvPicPr>
        <p:blipFill>
          <a:blip r:embed="rId3"/>
          <a:stretch>
            <a:fillRect/>
          </a:stretch>
        </p:blipFill>
        <p:spPr>
          <a:xfrm>
            <a:off x="838200" y="2270304"/>
            <a:ext cx="10512547" cy="3600547"/>
          </a:xfrm>
          <a:prstGeom prst="rect">
            <a:avLst/>
          </a:prstGeom>
        </p:spPr>
      </p:pic>
    </p:spTree>
    <p:extLst>
      <p:ext uri="{BB962C8B-B14F-4D97-AF65-F5344CB8AC3E}">
        <p14:creationId xmlns:p14="http://schemas.microsoft.com/office/powerpoint/2010/main" val="3255969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701429-FC2E-66D5-1BE4-FE5100D4BD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2C1F5C-C8E8-67FF-E9B8-F034D2A85D61}"/>
              </a:ext>
            </a:extLst>
          </p:cNvPr>
          <p:cNvSpPr>
            <a:spLocks noGrp="1"/>
          </p:cNvSpPr>
          <p:nvPr>
            <p:ph type="title"/>
          </p:nvPr>
        </p:nvSpPr>
        <p:spPr/>
        <p:txBody>
          <a:bodyPr/>
          <a:lstStyle/>
          <a:p>
            <a:r>
              <a:rPr lang="en-US">
                <a:solidFill>
                  <a:srgbClr val="7030A0"/>
                </a:solidFill>
              </a:rPr>
              <a:t>Batch Hardness</a:t>
            </a:r>
          </a:p>
        </p:txBody>
      </p:sp>
      <p:sp>
        <p:nvSpPr>
          <p:cNvPr id="8" name="Rectangle: Rounded Corners 7">
            <a:extLst>
              <a:ext uri="{FF2B5EF4-FFF2-40B4-BE49-F238E27FC236}">
                <a16:creationId xmlns:a16="http://schemas.microsoft.com/office/drawing/2014/main" id="{DF615F60-54CF-651D-BAD5-57CD27934132}"/>
              </a:ext>
            </a:extLst>
          </p:cNvPr>
          <p:cNvSpPr/>
          <p:nvPr/>
        </p:nvSpPr>
        <p:spPr>
          <a:xfrm>
            <a:off x="6861846" y="5263819"/>
            <a:ext cx="2335944" cy="6028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This is NP Hard</a:t>
            </a:r>
          </a:p>
        </p:txBody>
      </p:sp>
      <p:pic>
        <p:nvPicPr>
          <p:cNvPr id="4" name="Picture 3">
            <a:extLst>
              <a:ext uri="{FF2B5EF4-FFF2-40B4-BE49-F238E27FC236}">
                <a16:creationId xmlns:a16="http://schemas.microsoft.com/office/drawing/2014/main" id="{D0FEEE63-076C-DB9A-253D-894795849199}"/>
              </a:ext>
            </a:extLst>
          </p:cNvPr>
          <p:cNvPicPr>
            <a:picLocks noChangeAspect="1"/>
          </p:cNvPicPr>
          <p:nvPr/>
        </p:nvPicPr>
        <p:blipFill>
          <a:blip r:embed="rId3"/>
          <a:stretch>
            <a:fillRect/>
          </a:stretch>
        </p:blipFill>
        <p:spPr>
          <a:xfrm>
            <a:off x="923459" y="1483995"/>
            <a:ext cx="5692496" cy="5008880"/>
          </a:xfrm>
          <a:prstGeom prst="rect">
            <a:avLst/>
          </a:prstGeom>
        </p:spPr>
      </p:pic>
    </p:spTree>
    <p:extLst>
      <p:ext uri="{BB962C8B-B14F-4D97-AF65-F5344CB8AC3E}">
        <p14:creationId xmlns:p14="http://schemas.microsoft.com/office/powerpoint/2010/main" val="1059831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70077-AE06-DD0B-C9BE-947293BABB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BE831B-DBAC-DDE3-860A-C5DAE3B725E7}"/>
              </a:ext>
            </a:extLst>
          </p:cNvPr>
          <p:cNvSpPr>
            <a:spLocks noGrp="1"/>
          </p:cNvSpPr>
          <p:nvPr>
            <p:ph type="title"/>
          </p:nvPr>
        </p:nvSpPr>
        <p:spPr/>
        <p:txBody>
          <a:bodyPr/>
          <a:lstStyle/>
          <a:p>
            <a:r>
              <a:rPr lang="en-US">
                <a:solidFill>
                  <a:srgbClr val="7030A0"/>
                </a:solidFill>
              </a:rPr>
              <a:t>Tractable Objective</a:t>
            </a:r>
          </a:p>
        </p:txBody>
      </p:sp>
      <p:pic>
        <p:nvPicPr>
          <p:cNvPr id="6" name="Picture 5">
            <a:extLst>
              <a:ext uri="{FF2B5EF4-FFF2-40B4-BE49-F238E27FC236}">
                <a16:creationId xmlns:a16="http://schemas.microsoft.com/office/drawing/2014/main" id="{C84A49DA-1B52-C823-2730-7EA9A92CBFE9}"/>
              </a:ext>
            </a:extLst>
          </p:cNvPr>
          <p:cNvPicPr>
            <a:picLocks noChangeAspect="1"/>
          </p:cNvPicPr>
          <p:nvPr/>
        </p:nvPicPr>
        <p:blipFill>
          <a:blip r:embed="rId3"/>
          <a:stretch>
            <a:fillRect/>
          </a:stretch>
        </p:blipFill>
        <p:spPr>
          <a:xfrm>
            <a:off x="905273" y="1811458"/>
            <a:ext cx="7946734" cy="4595656"/>
          </a:xfrm>
          <a:prstGeom prst="rect">
            <a:avLst/>
          </a:prstGeom>
        </p:spPr>
      </p:pic>
    </p:spTree>
    <p:extLst>
      <p:ext uri="{BB962C8B-B14F-4D97-AF65-F5344CB8AC3E}">
        <p14:creationId xmlns:p14="http://schemas.microsoft.com/office/powerpoint/2010/main" val="441707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45CF1-F745-C700-2240-5EFB091741F8}"/>
              </a:ext>
            </a:extLst>
          </p:cNvPr>
          <p:cNvSpPr>
            <a:spLocks noGrp="1"/>
          </p:cNvSpPr>
          <p:nvPr>
            <p:ph type="title"/>
          </p:nvPr>
        </p:nvSpPr>
        <p:spPr/>
        <p:txBody>
          <a:bodyPr/>
          <a:lstStyle/>
          <a:p>
            <a:r>
              <a:rPr lang="en-US">
                <a:solidFill>
                  <a:srgbClr val="7030A0"/>
                </a:solidFill>
              </a:rPr>
              <a:t>Bing Ads</a:t>
            </a:r>
          </a:p>
        </p:txBody>
      </p:sp>
      <p:sp>
        <p:nvSpPr>
          <p:cNvPr id="14" name="TextBox 13">
            <a:extLst>
              <a:ext uri="{FF2B5EF4-FFF2-40B4-BE49-F238E27FC236}">
                <a16:creationId xmlns:a16="http://schemas.microsoft.com/office/drawing/2014/main" id="{3D0D54C6-8EFC-45D4-C685-772910E13A94}"/>
              </a:ext>
            </a:extLst>
          </p:cNvPr>
          <p:cNvSpPr txBox="1"/>
          <p:nvPr/>
        </p:nvSpPr>
        <p:spPr>
          <a:xfrm>
            <a:off x="9589478" y="6363793"/>
            <a:ext cx="2752578" cy="553998"/>
          </a:xfrm>
          <a:prstGeom prst="rect">
            <a:avLst/>
          </a:prstGeom>
          <a:noFill/>
        </p:spPr>
        <p:txBody>
          <a:bodyPr wrap="square">
            <a:spAutoFit/>
          </a:bodyPr>
          <a:lstStyle/>
          <a:p>
            <a:r>
              <a:rPr lang="en-US" sz="1200">
                <a:hlinkClick r:id="rId3"/>
              </a:rPr>
              <a:t>Credits: https://ads.microsoft.com/</a:t>
            </a:r>
            <a:endParaRPr lang="en-US" sz="1200"/>
          </a:p>
          <a:p>
            <a:endParaRPr lang="en-US"/>
          </a:p>
        </p:txBody>
      </p:sp>
      <p:pic>
        <p:nvPicPr>
          <p:cNvPr id="5" name="Picture 4">
            <a:extLst>
              <a:ext uri="{FF2B5EF4-FFF2-40B4-BE49-F238E27FC236}">
                <a16:creationId xmlns:a16="http://schemas.microsoft.com/office/drawing/2014/main" id="{3B9CC988-6098-032F-A482-A5B29EB7A6CC}"/>
              </a:ext>
            </a:extLst>
          </p:cNvPr>
          <p:cNvPicPr>
            <a:picLocks noChangeAspect="1"/>
          </p:cNvPicPr>
          <p:nvPr/>
        </p:nvPicPr>
        <p:blipFill>
          <a:blip r:embed="rId4"/>
          <a:stretch>
            <a:fillRect/>
          </a:stretch>
        </p:blipFill>
        <p:spPr>
          <a:xfrm>
            <a:off x="838200" y="1574311"/>
            <a:ext cx="7009515" cy="4789482"/>
          </a:xfrm>
          <a:prstGeom prst="rect">
            <a:avLst/>
          </a:prstGeom>
        </p:spPr>
      </p:pic>
      <p:sp>
        <p:nvSpPr>
          <p:cNvPr id="17" name="Rectangle: Rounded Corners 16">
            <a:extLst>
              <a:ext uri="{FF2B5EF4-FFF2-40B4-BE49-F238E27FC236}">
                <a16:creationId xmlns:a16="http://schemas.microsoft.com/office/drawing/2014/main" id="{2A2856A5-0A11-1AFA-E37B-15D03C0F110F}"/>
              </a:ext>
            </a:extLst>
          </p:cNvPr>
          <p:cNvSpPr/>
          <p:nvPr/>
        </p:nvSpPr>
        <p:spPr>
          <a:xfrm>
            <a:off x="2830675" y="1418598"/>
            <a:ext cx="1837720" cy="54417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t>Search Query (q)</a:t>
            </a:r>
          </a:p>
        </p:txBody>
      </p:sp>
      <mc:AlternateContent xmlns:mc="http://schemas.openxmlformats.org/markup-compatibility/2006">
        <mc:Choice xmlns:a14="http://schemas.microsoft.com/office/drawing/2010/main" Requires="a14">
          <p:sp>
            <p:nvSpPr>
              <p:cNvPr id="19" name="Rectangle: Rounded Corners 18">
                <a:extLst>
                  <a:ext uri="{FF2B5EF4-FFF2-40B4-BE49-F238E27FC236}">
                    <a16:creationId xmlns:a16="http://schemas.microsoft.com/office/drawing/2014/main" id="{34B667BC-EB06-5791-FABF-502758F21E7B}"/>
                  </a:ext>
                </a:extLst>
              </p:cNvPr>
              <p:cNvSpPr/>
              <p:nvPr/>
            </p:nvSpPr>
            <p:spPr>
              <a:xfrm>
                <a:off x="8051192" y="3902819"/>
                <a:ext cx="2695185" cy="54417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t>+</a:t>
                </a:r>
                <a:r>
                  <a:rPr lang="en-US" sz="1600" err="1"/>
                  <a:t>ve</a:t>
                </a:r>
                <a:r>
                  <a:rPr lang="en-US" sz="1600"/>
                  <a:t> docs </a:t>
                </a:r>
                <a14:m>
                  <m:oMath xmlns:m="http://schemas.openxmlformats.org/officeDocument/2006/math">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𝑑</m:t>
                        </m:r>
                      </m:e>
                      <m:sub>
                        <m:r>
                          <a:rPr lang="en-US" sz="1600" b="0" i="1" smtClean="0">
                            <a:latin typeface="Cambria Math" panose="02040503050406030204" pitchFamily="18" charset="0"/>
                          </a:rPr>
                          <m:t>1</m:t>
                        </m:r>
                      </m:sub>
                      <m:sup>
                        <m:r>
                          <a:rPr lang="en-US" sz="1600" b="0" i="1" smtClean="0">
                            <a:latin typeface="Cambria Math" panose="02040503050406030204" pitchFamily="18" charset="0"/>
                          </a:rPr>
                          <m:t>+</m:t>
                        </m:r>
                      </m:sup>
                    </m:sSubSup>
                    <m:r>
                      <a:rPr lang="en-US" sz="1600" b="0" i="1" smtClean="0">
                        <a:latin typeface="Cambria Math" panose="02040503050406030204" pitchFamily="18" charset="0"/>
                      </a:rPr>
                      <m:t>, …, </m:t>
                    </m:r>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𝑑</m:t>
                        </m:r>
                      </m:e>
                      <m:sub>
                        <m:r>
                          <a:rPr lang="en-US" sz="1600" b="0" i="1" smtClean="0">
                            <a:latin typeface="Cambria Math" panose="02040503050406030204" pitchFamily="18" charset="0"/>
                          </a:rPr>
                          <m:t>𝑚</m:t>
                        </m:r>
                      </m:sub>
                      <m:sup>
                        <m:r>
                          <a:rPr lang="en-US" sz="1600" b="0" i="1" smtClean="0">
                            <a:latin typeface="Cambria Math" panose="02040503050406030204" pitchFamily="18" charset="0"/>
                          </a:rPr>
                          <m:t>+</m:t>
                        </m:r>
                      </m:sup>
                    </m:sSubSup>
                  </m:oMath>
                </a14:m>
                <a:endParaRPr lang="en-US" sz="1600"/>
              </a:p>
            </p:txBody>
          </p:sp>
        </mc:Choice>
        <mc:Fallback>
          <p:sp>
            <p:nvSpPr>
              <p:cNvPr id="19" name="Rectangle: Rounded Corners 18">
                <a:extLst>
                  <a:ext uri="{FF2B5EF4-FFF2-40B4-BE49-F238E27FC236}">
                    <a16:creationId xmlns:a16="http://schemas.microsoft.com/office/drawing/2014/main" id="{34B667BC-EB06-5791-FABF-502758F21E7B}"/>
                  </a:ext>
                </a:extLst>
              </p:cNvPr>
              <p:cNvSpPr>
                <a:spLocks noRot="1" noChangeAspect="1" noMove="1" noResize="1" noEditPoints="1" noAdjustHandles="1" noChangeArrowheads="1" noChangeShapeType="1" noTextEdit="1"/>
              </p:cNvSpPr>
              <p:nvPr/>
            </p:nvSpPr>
            <p:spPr>
              <a:xfrm>
                <a:off x="8051192" y="3902819"/>
                <a:ext cx="2695185" cy="544179"/>
              </a:xfrm>
              <a:prstGeom prst="round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626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49D0B-EDF0-210E-23FF-69B022F7DA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40BB4C-62F9-181E-438F-006981A3CC18}"/>
              </a:ext>
            </a:extLst>
          </p:cNvPr>
          <p:cNvSpPr>
            <a:spLocks noGrp="1"/>
          </p:cNvSpPr>
          <p:nvPr>
            <p:ph type="title"/>
          </p:nvPr>
        </p:nvSpPr>
        <p:spPr/>
        <p:txBody>
          <a:bodyPr/>
          <a:lstStyle/>
          <a:p>
            <a:r>
              <a:rPr lang="en-US">
                <a:solidFill>
                  <a:srgbClr val="7030A0"/>
                </a:solidFill>
              </a:rPr>
              <a:t>Sandwich Bound</a:t>
            </a:r>
          </a:p>
        </p:txBody>
      </p:sp>
      <p:pic>
        <p:nvPicPr>
          <p:cNvPr id="5" name="Picture 4">
            <a:extLst>
              <a:ext uri="{FF2B5EF4-FFF2-40B4-BE49-F238E27FC236}">
                <a16:creationId xmlns:a16="http://schemas.microsoft.com/office/drawing/2014/main" id="{52C20328-458B-31EB-A638-69B8BDDDC0B5}"/>
              </a:ext>
            </a:extLst>
          </p:cNvPr>
          <p:cNvPicPr>
            <a:picLocks noChangeAspect="1"/>
          </p:cNvPicPr>
          <p:nvPr/>
        </p:nvPicPr>
        <p:blipFill>
          <a:blip r:embed="rId3"/>
          <a:stretch>
            <a:fillRect/>
          </a:stretch>
        </p:blipFill>
        <p:spPr>
          <a:xfrm>
            <a:off x="838200" y="1545379"/>
            <a:ext cx="8278130" cy="4947496"/>
          </a:xfrm>
          <a:prstGeom prst="rect">
            <a:avLst/>
          </a:prstGeom>
        </p:spPr>
      </p:pic>
    </p:spTree>
    <p:extLst>
      <p:ext uri="{BB962C8B-B14F-4D97-AF65-F5344CB8AC3E}">
        <p14:creationId xmlns:p14="http://schemas.microsoft.com/office/powerpoint/2010/main" val="695564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223407-D405-5B25-5616-979FFBDE1CF4}"/>
              </a:ext>
            </a:extLst>
          </p:cNvPr>
          <p:cNvPicPr>
            <a:picLocks noChangeAspect="1"/>
          </p:cNvPicPr>
          <p:nvPr/>
        </p:nvPicPr>
        <p:blipFill>
          <a:blip r:embed="rId3"/>
          <a:stretch>
            <a:fillRect/>
          </a:stretch>
        </p:blipFill>
        <p:spPr>
          <a:xfrm>
            <a:off x="961830" y="587159"/>
            <a:ext cx="8562484" cy="6186317"/>
          </a:xfrm>
          <a:prstGeom prst="rect">
            <a:avLst/>
          </a:prstGeom>
        </p:spPr>
      </p:pic>
    </p:spTree>
    <p:extLst>
      <p:ext uri="{BB962C8B-B14F-4D97-AF65-F5344CB8AC3E}">
        <p14:creationId xmlns:p14="http://schemas.microsoft.com/office/powerpoint/2010/main" val="393502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DB9F5E-7AFF-2DE3-29AB-54CFDD1E998F}"/>
              </a:ext>
            </a:extLst>
          </p:cNvPr>
          <p:cNvPicPr>
            <a:picLocks noChangeAspect="1"/>
          </p:cNvPicPr>
          <p:nvPr/>
        </p:nvPicPr>
        <p:blipFill>
          <a:blip r:embed="rId3"/>
          <a:stretch>
            <a:fillRect/>
          </a:stretch>
        </p:blipFill>
        <p:spPr>
          <a:xfrm>
            <a:off x="1169411" y="359545"/>
            <a:ext cx="7763120" cy="6384800"/>
          </a:xfrm>
          <a:prstGeom prst="rect">
            <a:avLst/>
          </a:prstGeom>
        </p:spPr>
      </p:pic>
    </p:spTree>
    <p:extLst>
      <p:ext uri="{BB962C8B-B14F-4D97-AF65-F5344CB8AC3E}">
        <p14:creationId xmlns:p14="http://schemas.microsoft.com/office/powerpoint/2010/main" val="17278516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3E35D-2023-90D3-315F-82F5368BB9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193891-DCAC-8EB8-BC9C-6ABFD286F5BB}"/>
              </a:ext>
            </a:extLst>
          </p:cNvPr>
          <p:cNvSpPr>
            <a:spLocks noGrp="1"/>
          </p:cNvSpPr>
          <p:nvPr>
            <p:ph type="title"/>
          </p:nvPr>
        </p:nvSpPr>
        <p:spPr>
          <a:xfrm>
            <a:off x="838199" y="365125"/>
            <a:ext cx="10473597" cy="1325563"/>
          </a:xfrm>
        </p:spPr>
        <p:txBody>
          <a:bodyPr/>
          <a:lstStyle/>
          <a:p>
            <a:r>
              <a:rPr lang="en-US">
                <a:solidFill>
                  <a:srgbClr val="7030A0"/>
                </a:solidFill>
              </a:rPr>
              <a:t>Implication</a:t>
            </a: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6B791BAA-99BB-1336-8696-54DB8BFBFC97}"/>
                  </a:ext>
                </a:extLst>
              </p:cNvPr>
              <p:cNvSpPr txBox="1"/>
              <p:nvPr/>
            </p:nvSpPr>
            <p:spPr>
              <a:xfrm>
                <a:off x="838200" y="1690688"/>
                <a:ext cx="9941319" cy="3642820"/>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14:m>
                  <m:oMath xmlns:m="http://schemas.openxmlformats.org/officeDocument/2006/math">
                    <m:acc>
                      <m:accPr>
                        <m:chr m:val="̃"/>
                        <m:ctrlPr>
                          <a:rPr lang="en-US" sz="2200" b="0" i="1">
                            <a:latin typeface="Cambria Math" panose="02040503050406030204" pitchFamily="18" charset="0"/>
                          </a:rPr>
                        </m:ctrlPr>
                      </m:accPr>
                      <m:e>
                        <m:r>
                          <a:rPr lang="en-US" sz="2200" b="0" i="1">
                            <a:latin typeface="Cambria Math" panose="02040503050406030204" pitchFamily="18" charset="0"/>
                          </a:rPr>
                          <m:t>𝐻</m:t>
                        </m:r>
                        <m:r>
                          <a:rPr lang="en-US" sz="2200" b="0" i="1">
                            <a:latin typeface="Cambria Math" panose="02040503050406030204" pitchFamily="18" charset="0"/>
                          </a:rPr>
                          <m:t>(</m:t>
                        </m:r>
                        <m:r>
                          <a:rPr lang="en-US" sz="2200" b="0" i="1">
                            <a:latin typeface="Cambria Math" panose="02040503050406030204" pitchFamily="18" charset="0"/>
                          </a:rPr>
                          <m:t>𝐵</m:t>
                        </m:r>
                        <m:r>
                          <a:rPr lang="en-US" sz="2200" b="0" i="1">
                            <a:latin typeface="Cambria Math" panose="02040503050406030204" pitchFamily="18" charset="0"/>
                          </a:rPr>
                          <m:t>)</m:t>
                        </m:r>
                      </m:e>
                    </m:acc>
                  </m:oMath>
                </a14:m>
                <a:r>
                  <a:rPr lang="en-US" sz="2200"/>
                  <a:t> adapts its selection behavior as a function of </a:t>
                </a:r>
                <a14:m>
                  <m:oMath xmlns:m="http://schemas.openxmlformats.org/officeDocument/2006/math">
                    <m:r>
                      <a:rPr lang="en-US" sz="2200" i="1">
                        <a:latin typeface="Cambria Math" panose="02040503050406030204" pitchFamily="18" charset="0"/>
                      </a:rPr>
                      <m:t>𝜏</m:t>
                    </m:r>
                  </m:oMath>
                </a14:m>
                <a:endParaRPr lang="en-US" sz="2200"/>
              </a:p>
              <a:p>
                <a:pPr indent="-228600">
                  <a:lnSpc>
                    <a:spcPct val="90000"/>
                  </a:lnSpc>
                  <a:spcAft>
                    <a:spcPts val="600"/>
                  </a:spcAft>
                  <a:buFont typeface="Arial" panose="020B0604020202020204" pitchFamily="34" charset="0"/>
                  <a:buChar char="•"/>
                </a:pPr>
                <a:endParaRPr lang="en-US" sz="2200"/>
              </a:p>
              <a:p>
                <a:pPr marL="742950" lvl="1" indent="-228600">
                  <a:lnSpc>
                    <a:spcPct val="90000"/>
                  </a:lnSpc>
                  <a:spcAft>
                    <a:spcPts val="600"/>
                  </a:spcAft>
                  <a:buFont typeface="Arial" panose="020B0604020202020204" pitchFamily="34" charset="0"/>
                  <a:buChar char="•"/>
                </a:pPr>
                <a:r>
                  <a:rPr lang="en-US" sz="2200"/>
                  <a:t>As </a:t>
                </a:r>
                <a14:m>
                  <m:oMath xmlns:m="http://schemas.openxmlformats.org/officeDocument/2006/math">
                    <m:r>
                      <a:rPr lang="en-US" sz="2200" i="1">
                        <a:latin typeface="Cambria Math" panose="02040503050406030204" pitchFamily="18" charset="0"/>
                      </a:rPr>
                      <m:t>𝜏</m:t>
                    </m:r>
                    <m:r>
                      <a:rPr lang="en-US" sz="2200" i="1">
                        <a:latin typeface="Cambria Math" panose="02040503050406030204" pitchFamily="18" charset="0"/>
                      </a:rPr>
                      <m:t> →0</m:t>
                    </m:r>
                  </m:oMath>
                </a14:m>
                <a:r>
                  <a:rPr lang="en-US" sz="2200"/>
                  <a:t>, it emphasizes the </a:t>
                </a:r>
                <a:r>
                  <a:rPr lang="en-US" sz="2200" b="1"/>
                  <a:t>maximum</a:t>
                </a:r>
                <a:r>
                  <a:rPr lang="en-US" sz="2200"/>
                  <a:t> hardness for each seed query</a:t>
                </a:r>
              </a:p>
              <a:p>
                <a:pPr marL="742950" lvl="1" indent="-228600">
                  <a:lnSpc>
                    <a:spcPct val="90000"/>
                  </a:lnSpc>
                  <a:spcAft>
                    <a:spcPts val="600"/>
                  </a:spcAft>
                  <a:buFont typeface="Arial" panose="020B0604020202020204" pitchFamily="34" charset="0"/>
                  <a:buChar char="•"/>
                </a:pPr>
                <a:r>
                  <a:rPr lang="en-US" sz="2200"/>
                  <a:t>whereas as </a:t>
                </a:r>
                <a14:m>
                  <m:oMath xmlns:m="http://schemas.openxmlformats.org/officeDocument/2006/math">
                    <m:r>
                      <a:rPr lang="en-US" sz="2200" i="1">
                        <a:latin typeface="Cambria Math" panose="02040503050406030204" pitchFamily="18" charset="0"/>
                      </a:rPr>
                      <m:t>𝜏</m:t>
                    </m:r>
                    <m:r>
                      <a:rPr lang="en-US" sz="2200" i="1">
                        <a:latin typeface="Cambria Math" panose="02040503050406030204" pitchFamily="18" charset="0"/>
                      </a:rPr>
                      <m:t>→∞,</m:t>
                    </m:r>
                  </m:oMath>
                </a14:m>
                <a:r>
                  <a:rPr lang="en-US" sz="2200"/>
                  <a:t> it favors the </a:t>
                </a:r>
                <a:r>
                  <a:rPr lang="en-US" sz="2200" b="1"/>
                  <a:t>average hardness</a:t>
                </a:r>
                <a:r>
                  <a:rPr lang="en-US" sz="2200"/>
                  <a:t>. </a:t>
                </a:r>
              </a:p>
              <a:p>
                <a:pPr indent="-228600">
                  <a:lnSpc>
                    <a:spcPct val="90000"/>
                  </a:lnSpc>
                  <a:spcAft>
                    <a:spcPts val="600"/>
                  </a:spcAft>
                  <a:buFont typeface="Arial" panose="020B0604020202020204" pitchFamily="34" charset="0"/>
                  <a:buChar char="•"/>
                </a:pPr>
                <a:endParaRPr lang="en-US" sz="2200"/>
              </a:p>
              <a:p>
                <a:pPr indent="-228600">
                  <a:lnSpc>
                    <a:spcPct val="90000"/>
                  </a:lnSpc>
                  <a:spcAft>
                    <a:spcPts val="600"/>
                  </a:spcAft>
                  <a:buFont typeface="Arial" panose="020B0604020202020204" pitchFamily="34" charset="0"/>
                  <a:buChar char="•"/>
                </a:pPr>
                <a:r>
                  <a:rPr lang="en-US" sz="2200"/>
                  <a:t>To make batch hardness aligned with training:</a:t>
                </a:r>
              </a:p>
              <a:p>
                <a:pPr indent="-228600">
                  <a:lnSpc>
                    <a:spcPct val="90000"/>
                  </a:lnSpc>
                  <a:spcAft>
                    <a:spcPts val="600"/>
                  </a:spcAft>
                  <a:buFont typeface="Arial" panose="020B0604020202020204" pitchFamily="34" charset="0"/>
                  <a:buChar char="•"/>
                </a:pPr>
                <a:endParaRPr lang="en-US" sz="2200"/>
              </a:p>
              <a:p>
                <a:pPr marL="742950" lvl="1" indent="-228600">
                  <a:lnSpc>
                    <a:spcPct val="90000"/>
                  </a:lnSpc>
                  <a:spcAft>
                    <a:spcPts val="600"/>
                  </a:spcAft>
                  <a:buFont typeface="Arial" panose="020B0604020202020204" pitchFamily="34" charset="0"/>
                  <a:buChar char="•"/>
                </a:pPr>
                <a:r>
                  <a:rPr lang="en-US" sz="2200"/>
                  <a:t>HOBIT ties batch selection temperature to the same temperature used in the </a:t>
                </a:r>
                <a:r>
                  <a:rPr lang="en-US" sz="2200" err="1"/>
                  <a:t>InfoNCE</a:t>
                </a:r>
                <a:r>
                  <a:rPr lang="en-US" sz="2200"/>
                  <a:t> loss.</a:t>
                </a:r>
              </a:p>
              <a:p>
                <a:pPr indent="-228600">
                  <a:lnSpc>
                    <a:spcPct val="90000"/>
                  </a:lnSpc>
                  <a:spcAft>
                    <a:spcPts val="600"/>
                  </a:spcAft>
                  <a:buFont typeface="Arial" panose="020B0604020202020204" pitchFamily="34" charset="0"/>
                  <a:buChar char="•"/>
                </a:pPr>
                <a:endParaRPr lang="en-US" sz="2200"/>
              </a:p>
            </p:txBody>
          </p:sp>
        </mc:Choice>
        <mc:Fallback>
          <p:sp>
            <p:nvSpPr>
              <p:cNvPr id="3" name="TextBox 2">
                <a:extLst>
                  <a:ext uri="{FF2B5EF4-FFF2-40B4-BE49-F238E27FC236}">
                    <a16:creationId xmlns:a16="http://schemas.microsoft.com/office/drawing/2014/main" id="{6B791BAA-99BB-1336-8696-54DB8BFBFC97}"/>
                  </a:ext>
                </a:extLst>
              </p:cNvPr>
              <p:cNvSpPr txBox="1">
                <a:spLocks noRot="1" noChangeAspect="1" noMove="1" noResize="1" noEditPoints="1" noAdjustHandles="1" noChangeArrowheads="1" noChangeShapeType="1" noTextEdit="1"/>
              </p:cNvSpPr>
              <p:nvPr/>
            </p:nvSpPr>
            <p:spPr>
              <a:xfrm>
                <a:off x="838200" y="1690688"/>
                <a:ext cx="9941319" cy="3642820"/>
              </a:xfrm>
              <a:prstGeom prst="rect">
                <a:avLst/>
              </a:prstGeom>
              <a:blipFill>
                <a:blip r:embed="rId3"/>
                <a:stretch>
                  <a:fillRect l="-736" t="-3010"/>
                </a:stretch>
              </a:blipFill>
            </p:spPr>
            <p:txBody>
              <a:bodyPr/>
              <a:lstStyle/>
              <a:p>
                <a:r>
                  <a:rPr lang="en-US">
                    <a:noFill/>
                  </a:rPr>
                  <a:t> </a:t>
                </a:r>
              </a:p>
            </p:txBody>
          </p:sp>
        </mc:Fallback>
      </mc:AlternateContent>
    </p:spTree>
    <p:extLst>
      <p:ext uri="{BB962C8B-B14F-4D97-AF65-F5344CB8AC3E}">
        <p14:creationId xmlns:p14="http://schemas.microsoft.com/office/powerpoint/2010/main" val="3181036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2D582-C235-BBEE-9DC3-51EA7291AA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3F1FF0-0EB9-0A86-D0C7-83596654816B}"/>
              </a:ext>
            </a:extLst>
          </p:cNvPr>
          <p:cNvSpPr>
            <a:spLocks noGrp="1"/>
          </p:cNvSpPr>
          <p:nvPr>
            <p:ph type="title"/>
          </p:nvPr>
        </p:nvSpPr>
        <p:spPr>
          <a:xfrm>
            <a:off x="838199" y="365125"/>
            <a:ext cx="6030951" cy="1325563"/>
          </a:xfrm>
        </p:spPr>
        <p:txBody>
          <a:bodyPr/>
          <a:lstStyle/>
          <a:p>
            <a:r>
              <a:rPr lang="en-US">
                <a:solidFill>
                  <a:srgbClr val="7030A0"/>
                </a:solidFill>
              </a:rPr>
              <a:t>Greedy Algorithm</a:t>
            </a:r>
          </a:p>
        </p:txBody>
      </p:sp>
      <p:pic>
        <p:nvPicPr>
          <p:cNvPr id="7" name="Picture 6">
            <a:extLst>
              <a:ext uri="{FF2B5EF4-FFF2-40B4-BE49-F238E27FC236}">
                <a16:creationId xmlns:a16="http://schemas.microsoft.com/office/drawing/2014/main" id="{446396EE-DDCD-808B-5EEB-75CC4C744F38}"/>
              </a:ext>
            </a:extLst>
          </p:cNvPr>
          <p:cNvPicPr>
            <a:picLocks noChangeAspect="1"/>
          </p:cNvPicPr>
          <p:nvPr/>
        </p:nvPicPr>
        <p:blipFill>
          <a:blip r:embed="rId3"/>
          <a:stretch>
            <a:fillRect/>
          </a:stretch>
        </p:blipFill>
        <p:spPr>
          <a:xfrm>
            <a:off x="809624" y="1538288"/>
            <a:ext cx="8763064" cy="2133616"/>
          </a:xfrm>
          <a:prstGeom prst="rect">
            <a:avLst/>
          </a:prstGeom>
        </p:spPr>
      </p:pic>
      <p:pic>
        <p:nvPicPr>
          <p:cNvPr id="9" name="Picture 8">
            <a:extLst>
              <a:ext uri="{FF2B5EF4-FFF2-40B4-BE49-F238E27FC236}">
                <a16:creationId xmlns:a16="http://schemas.microsoft.com/office/drawing/2014/main" id="{6C574FE6-98C1-7CF9-468A-E1EF468DB148}"/>
              </a:ext>
            </a:extLst>
          </p:cNvPr>
          <p:cNvPicPr>
            <a:picLocks noChangeAspect="1"/>
          </p:cNvPicPr>
          <p:nvPr/>
        </p:nvPicPr>
        <p:blipFill>
          <a:blip r:embed="rId4"/>
          <a:stretch>
            <a:fillRect/>
          </a:stretch>
        </p:blipFill>
        <p:spPr>
          <a:xfrm>
            <a:off x="838199" y="3759208"/>
            <a:ext cx="8705914" cy="2476518"/>
          </a:xfrm>
          <a:prstGeom prst="rect">
            <a:avLst/>
          </a:prstGeom>
        </p:spPr>
      </p:pic>
    </p:spTree>
    <p:extLst>
      <p:ext uri="{BB962C8B-B14F-4D97-AF65-F5344CB8AC3E}">
        <p14:creationId xmlns:p14="http://schemas.microsoft.com/office/powerpoint/2010/main" val="41771857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EB28E-7BB5-8000-0E05-4E0A49C520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2880D5-B6F8-3D11-D200-040527F18200}"/>
              </a:ext>
            </a:extLst>
          </p:cNvPr>
          <p:cNvSpPr>
            <a:spLocks noGrp="1"/>
          </p:cNvSpPr>
          <p:nvPr>
            <p:ph type="title"/>
          </p:nvPr>
        </p:nvSpPr>
        <p:spPr>
          <a:xfrm>
            <a:off x="838199" y="365125"/>
            <a:ext cx="6030951" cy="1325563"/>
          </a:xfrm>
        </p:spPr>
        <p:txBody>
          <a:bodyPr/>
          <a:lstStyle/>
          <a:p>
            <a:r>
              <a:rPr lang="en-US">
                <a:solidFill>
                  <a:srgbClr val="7030A0"/>
                </a:solidFill>
              </a:rPr>
              <a:t>Greedy Algorithm</a:t>
            </a:r>
          </a:p>
        </p:txBody>
      </p:sp>
      <p:pic>
        <p:nvPicPr>
          <p:cNvPr id="4" name="Picture 3">
            <a:extLst>
              <a:ext uri="{FF2B5EF4-FFF2-40B4-BE49-F238E27FC236}">
                <a16:creationId xmlns:a16="http://schemas.microsoft.com/office/drawing/2014/main" id="{7F87BEF5-4EA6-E2DC-7D7D-7E3DCA6161B5}"/>
              </a:ext>
            </a:extLst>
          </p:cNvPr>
          <p:cNvPicPr>
            <a:picLocks noChangeAspect="1"/>
          </p:cNvPicPr>
          <p:nvPr/>
        </p:nvPicPr>
        <p:blipFill>
          <a:blip r:embed="rId3"/>
          <a:stretch>
            <a:fillRect/>
          </a:stretch>
        </p:blipFill>
        <p:spPr>
          <a:xfrm>
            <a:off x="838199" y="1538790"/>
            <a:ext cx="7818152" cy="2254576"/>
          </a:xfrm>
          <a:prstGeom prst="rect">
            <a:avLst/>
          </a:prstGeom>
        </p:spPr>
      </p:pic>
      <p:pic>
        <p:nvPicPr>
          <p:cNvPr id="6" name="Picture 5">
            <a:extLst>
              <a:ext uri="{FF2B5EF4-FFF2-40B4-BE49-F238E27FC236}">
                <a16:creationId xmlns:a16="http://schemas.microsoft.com/office/drawing/2014/main" id="{D04DC4A1-C43D-D0FE-1E47-7920B21CAF2D}"/>
              </a:ext>
            </a:extLst>
          </p:cNvPr>
          <p:cNvPicPr>
            <a:picLocks noChangeAspect="1"/>
          </p:cNvPicPr>
          <p:nvPr/>
        </p:nvPicPr>
        <p:blipFill>
          <a:blip r:embed="rId4"/>
          <a:stretch>
            <a:fillRect/>
          </a:stretch>
        </p:blipFill>
        <p:spPr>
          <a:xfrm>
            <a:off x="838199" y="3834157"/>
            <a:ext cx="7874423" cy="2599074"/>
          </a:xfrm>
          <a:prstGeom prst="rect">
            <a:avLst/>
          </a:prstGeom>
        </p:spPr>
      </p:pic>
    </p:spTree>
    <p:extLst>
      <p:ext uri="{BB962C8B-B14F-4D97-AF65-F5344CB8AC3E}">
        <p14:creationId xmlns:p14="http://schemas.microsoft.com/office/powerpoint/2010/main" val="1971552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91B9D-E5C1-219C-6331-C648240ACE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AE8A4B-841F-3CEB-BB71-EBC1C6B9F6B6}"/>
              </a:ext>
            </a:extLst>
          </p:cNvPr>
          <p:cNvSpPr>
            <a:spLocks noGrp="1"/>
          </p:cNvSpPr>
          <p:nvPr>
            <p:ph type="title"/>
          </p:nvPr>
        </p:nvSpPr>
        <p:spPr>
          <a:xfrm>
            <a:off x="838199" y="365125"/>
            <a:ext cx="6030951" cy="1325563"/>
          </a:xfrm>
        </p:spPr>
        <p:txBody>
          <a:bodyPr/>
          <a:lstStyle/>
          <a:p>
            <a:r>
              <a:rPr lang="en-US">
                <a:solidFill>
                  <a:srgbClr val="7030A0"/>
                </a:solidFill>
              </a:rPr>
              <a:t>Pseudocode</a:t>
            </a: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F77E52D0-8636-5DA4-E3AA-BA252FDC813B}"/>
                  </a:ext>
                </a:extLst>
              </p:cNvPr>
              <p:cNvSpPr txBox="1"/>
              <p:nvPr/>
            </p:nvSpPr>
            <p:spPr>
              <a:xfrm>
                <a:off x="6804777" y="2186042"/>
                <a:ext cx="4818888" cy="3550789"/>
              </a:xfrm>
              <a:prstGeom prst="rect">
                <a:avLst/>
              </a:prstGeom>
            </p:spPr>
            <p:txBody>
              <a:bodyPr vert="horz" lIns="91440" tIns="45720" rIns="91440" bIns="45720" rtlCol="0" anchor="t">
                <a:normAutofit/>
              </a:bodyPr>
              <a:lstStyle/>
              <a:p>
                <a:pPr>
                  <a:lnSpc>
                    <a:spcPct val="90000"/>
                  </a:lnSpc>
                  <a:spcAft>
                    <a:spcPts val="600"/>
                  </a:spcAft>
                </a:pPr>
                <a:r>
                  <a:rPr lang="en-US" sz="2200"/>
                  <a:t>Suppose an epoch comprises </a:t>
                </a:r>
                <a14:m>
                  <m:oMath xmlns:m="http://schemas.openxmlformats.org/officeDocument/2006/math">
                    <m:r>
                      <a:rPr lang="en-US" sz="2200" b="0" i="1" smtClean="0">
                        <a:latin typeface="Cambria Math" panose="02040503050406030204" pitchFamily="18" charset="0"/>
                      </a:rPr>
                      <m:t>𝐸</m:t>
                    </m:r>
                  </m:oMath>
                </a14:m>
                <a:r>
                  <a:rPr lang="en-US" sz="2200"/>
                  <a:t> steps.</a:t>
                </a:r>
              </a:p>
              <a:p>
                <a:pPr indent="-228600">
                  <a:lnSpc>
                    <a:spcPct val="90000"/>
                  </a:lnSpc>
                  <a:spcAft>
                    <a:spcPts val="600"/>
                  </a:spcAft>
                  <a:buFont typeface="Arial" panose="020B0604020202020204" pitchFamily="34" charset="0"/>
                  <a:buChar char="•"/>
                </a:pPr>
                <a:r>
                  <a:rPr lang="en-US" sz="2200"/>
                  <a:t>HOBIT: Does an expensive forward pass over the training pairs to compute </a:t>
                </a:r>
                <a14:m>
                  <m:oMath xmlns:m="http://schemas.openxmlformats.org/officeDocument/2006/math">
                    <m:r>
                      <a:rPr lang="en-US" sz="2200" b="0" i="1" smtClean="0">
                        <a:latin typeface="Cambria Math" panose="02040503050406030204" pitchFamily="18" charset="0"/>
                      </a:rPr>
                      <m:t>{</m:t>
                    </m:r>
                    <m:acc>
                      <m:accPr>
                        <m:chr m:val="⃗"/>
                        <m:ctrlPr>
                          <a:rPr lang="en-US" sz="2200" b="0" i="1" smtClean="0">
                            <a:latin typeface="Cambria Math" panose="02040503050406030204" pitchFamily="18" charset="0"/>
                          </a:rPr>
                        </m:ctrlPr>
                      </m:accPr>
                      <m:e>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𝑞</m:t>
                            </m:r>
                          </m:e>
                          <m:sub>
                            <m:r>
                              <a:rPr lang="en-US" sz="2200" b="0" i="1" smtClean="0">
                                <a:latin typeface="Cambria Math" panose="02040503050406030204" pitchFamily="18" charset="0"/>
                              </a:rPr>
                              <m:t>𝑖</m:t>
                            </m:r>
                          </m:sub>
                        </m:sSub>
                      </m:e>
                    </m:acc>
                    <m:r>
                      <a:rPr lang="en-US" sz="2200" b="0" i="1" smtClean="0">
                        <a:latin typeface="Cambria Math" panose="02040503050406030204" pitchFamily="18" charset="0"/>
                      </a:rPr>
                      <m:t>, </m:t>
                    </m:r>
                    <m:acc>
                      <m:accPr>
                        <m:chr m:val="⃗"/>
                        <m:ctrlPr>
                          <a:rPr lang="en-US" sz="2200" b="0" i="1" smtClean="0">
                            <a:latin typeface="Cambria Math" panose="02040503050406030204" pitchFamily="18" charset="0"/>
                          </a:rPr>
                        </m:ctrlPr>
                      </m:accPr>
                      <m:e>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𝑑</m:t>
                            </m:r>
                          </m:e>
                          <m:sub>
                            <m:r>
                              <a:rPr lang="en-US" sz="2200" b="0" i="1" smtClean="0">
                                <a:latin typeface="Cambria Math" panose="02040503050406030204" pitchFamily="18" charset="0"/>
                              </a:rPr>
                              <m:t>𝑖</m:t>
                            </m:r>
                          </m:sub>
                        </m:sSub>
                      </m:e>
                    </m:acc>
                    <m:r>
                      <a:rPr lang="en-US" sz="2200" b="0" i="1" smtClean="0">
                        <a:latin typeface="Cambria Math" panose="02040503050406030204" pitchFamily="18" charset="0"/>
                      </a:rPr>
                      <m:t>}</m:t>
                    </m:r>
                  </m:oMath>
                </a14:m>
                <a:r>
                  <a:rPr lang="en-US" sz="2200"/>
                  <a:t>.</a:t>
                </a:r>
              </a:p>
              <a:p>
                <a:pPr lvl="1" indent="-228600">
                  <a:lnSpc>
                    <a:spcPct val="90000"/>
                  </a:lnSpc>
                  <a:spcAft>
                    <a:spcPts val="600"/>
                  </a:spcAft>
                  <a:buFont typeface="Arial" panose="020B0604020202020204" pitchFamily="34" charset="0"/>
                  <a:buChar char="•"/>
                </a:pPr>
                <a:r>
                  <a:rPr lang="en-US" sz="2200"/>
                  <a:t>Lag </a:t>
                </a:r>
                <a14:m>
                  <m:oMath xmlns:m="http://schemas.openxmlformats.org/officeDocument/2006/math">
                    <m:r>
                      <a:rPr lang="en-US" sz="2200" b="0" i="1" smtClean="0">
                        <a:latin typeface="Cambria Math" panose="02040503050406030204" pitchFamily="18" charset="0"/>
                      </a:rPr>
                      <m:t>≤</m:t>
                    </m:r>
                    <m:r>
                      <a:rPr lang="en-US" sz="2200" b="0" i="1" smtClean="0">
                        <a:latin typeface="Cambria Math" panose="02040503050406030204" pitchFamily="18" charset="0"/>
                      </a:rPr>
                      <m:t>𝐸</m:t>
                    </m:r>
                  </m:oMath>
                </a14:m>
                <a:endParaRPr lang="en-US" sz="2200"/>
              </a:p>
              <a:p>
                <a:pPr indent="-228600">
                  <a:lnSpc>
                    <a:spcPct val="90000"/>
                  </a:lnSpc>
                  <a:spcAft>
                    <a:spcPts val="600"/>
                  </a:spcAft>
                  <a:buFont typeface="Arial" panose="020B0604020202020204" pitchFamily="34" charset="0"/>
                  <a:buChar char="•"/>
                </a:pPr>
                <a:endParaRPr lang="en-US" sz="2200"/>
              </a:p>
              <a:p>
                <a:pPr indent="-228600">
                  <a:lnSpc>
                    <a:spcPct val="90000"/>
                  </a:lnSpc>
                  <a:spcAft>
                    <a:spcPts val="600"/>
                  </a:spcAft>
                  <a:buFont typeface="Arial" panose="020B0604020202020204" pitchFamily="34" charset="0"/>
                  <a:buChar char="•"/>
                </a:pPr>
                <a:r>
                  <a:rPr lang="en-US" sz="2200"/>
                  <a:t>HOBIT-C: Caches the embeddings during the previous forward pass</a:t>
                </a:r>
              </a:p>
              <a:p>
                <a:pPr lvl="1" indent="-228600">
                  <a:lnSpc>
                    <a:spcPct val="90000"/>
                  </a:lnSpc>
                  <a:spcAft>
                    <a:spcPts val="600"/>
                  </a:spcAft>
                  <a:buFont typeface="Arial" panose="020B0604020202020204" pitchFamily="34" charset="0"/>
                  <a:buChar char="•"/>
                </a:pPr>
                <a:r>
                  <a:rPr lang="en-US" sz="2200"/>
                  <a:t>Lag </a:t>
                </a:r>
                <a14:m>
                  <m:oMath xmlns:m="http://schemas.openxmlformats.org/officeDocument/2006/math">
                    <m:r>
                      <a:rPr lang="en-US" sz="2200" b="0" i="1" smtClean="0">
                        <a:latin typeface="Cambria Math" panose="02040503050406030204" pitchFamily="18" charset="0"/>
                      </a:rPr>
                      <m:t>≤2</m:t>
                    </m:r>
                    <m:r>
                      <a:rPr lang="en-US" sz="2200" b="0" i="1" smtClean="0">
                        <a:latin typeface="Cambria Math" panose="02040503050406030204" pitchFamily="18" charset="0"/>
                      </a:rPr>
                      <m:t>𝐸</m:t>
                    </m:r>
                  </m:oMath>
                </a14:m>
                <a:endParaRPr lang="en-US" sz="2200"/>
              </a:p>
            </p:txBody>
          </p:sp>
        </mc:Choice>
        <mc:Fallback>
          <p:sp>
            <p:nvSpPr>
              <p:cNvPr id="3" name="TextBox 2">
                <a:extLst>
                  <a:ext uri="{FF2B5EF4-FFF2-40B4-BE49-F238E27FC236}">
                    <a16:creationId xmlns:a16="http://schemas.microsoft.com/office/drawing/2014/main" id="{F77E52D0-8636-5DA4-E3AA-BA252FDC813B}"/>
                  </a:ext>
                </a:extLst>
              </p:cNvPr>
              <p:cNvSpPr txBox="1">
                <a:spLocks noRot="1" noChangeAspect="1" noMove="1" noResize="1" noEditPoints="1" noAdjustHandles="1" noChangeArrowheads="1" noChangeShapeType="1" noTextEdit="1"/>
              </p:cNvSpPr>
              <p:nvPr/>
            </p:nvSpPr>
            <p:spPr>
              <a:xfrm>
                <a:off x="6804777" y="2186042"/>
                <a:ext cx="4818888" cy="3550789"/>
              </a:xfrm>
              <a:prstGeom prst="rect">
                <a:avLst/>
              </a:prstGeom>
              <a:blipFill>
                <a:blip r:embed="rId3"/>
                <a:stretch>
                  <a:fillRect l="-1643" t="-2062"/>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16EA0564-E7C6-41F7-3920-6D0B4F0868A3}"/>
              </a:ext>
            </a:extLst>
          </p:cNvPr>
          <p:cNvPicPr>
            <a:picLocks noChangeAspect="1"/>
          </p:cNvPicPr>
          <p:nvPr/>
        </p:nvPicPr>
        <p:blipFill>
          <a:blip r:embed="rId4"/>
          <a:stretch>
            <a:fillRect/>
          </a:stretch>
        </p:blipFill>
        <p:spPr>
          <a:xfrm>
            <a:off x="602800" y="2186042"/>
            <a:ext cx="5458968" cy="3695735"/>
          </a:xfrm>
          <a:prstGeom prst="rect">
            <a:avLst/>
          </a:prstGeom>
        </p:spPr>
      </p:pic>
      <p:sp>
        <p:nvSpPr>
          <p:cNvPr id="10" name="Rectangle: Rounded Corners 9">
            <a:extLst>
              <a:ext uri="{FF2B5EF4-FFF2-40B4-BE49-F238E27FC236}">
                <a16:creationId xmlns:a16="http://schemas.microsoft.com/office/drawing/2014/main" id="{5AF87BC8-03CB-E765-92E3-1DA1CEAACC15}"/>
              </a:ext>
            </a:extLst>
          </p:cNvPr>
          <p:cNvSpPr/>
          <p:nvPr/>
        </p:nvSpPr>
        <p:spPr>
          <a:xfrm>
            <a:off x="685438" y="3657441"/>
            <a:ext cx="5330033" cy="532425"/>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71633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3CA49-9901-3393-9D1E-503ABCF4EB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7ABBA1-4999-7C88-2E69-C13396A17E96}"/>
              </a:ext>
            </a:extLst>
          </p:cNvPr>
          <p:cNvSpPr>
            <a:spLocks noGrp="1"/>
          </p:cNvSpPr>
          <p:nvPr>
            <p:ph type="title"/>
          </p:nvPr>
        </p:nvSpPr>
        <p:spPr>
          <a:xfrm>
            <a:off x="838199" y="365125"/>
            <a:ext cx="6030951" cy="1325563"/>
          </a:xfrm>
        </p:spPr>
        <p:txBody>
          <a:bodyPr/>
          <a:lstStyle/>
          <a:p>
            <a:r>
              <a:rPr lang="en-US">
                <a:solidFill>
                  <a:srgbClr val="7030A0"/>
                </a:solidFill>
              </a:rPr>
              <a:t>Experiments: Baselines</a:t>
            </a:r>
          </a:p>
        </p:txBody>
      </p:sp>
      <p:sp>
        <p:nvSpPr>
          <p:cNvPr id="3" name="TextBox 2">
            <a:extLst>
              <a:ext uri="{FF2B5EF4-FFF2-40B4-BE49-F238E27FC236}">
                <a16:creationId xmlns:a16="http://schemas.microsoft.com/office/drawing/2014/main" id="{D157256C-7DA3-125A-3B8F-25B784D409F8}"/>
              </a:ext>
            </a:extLst>
          </p:cNvPr>
          <p:cNvSpPr txBox="1"/>
          <p:nvPr/>
        </p:nvSpPr>
        <p:spPr>
          <a:xfrm>
            <a:off x="838198" y="1989096"/>
            <a:ext cx="10819229" cy="2732960"/>
          </a:xfrm>
          <a:prstGeom prst="rect">
            <a:avLst/>
          </a:prstGeom>
        </p:spPr>
        <p:txBody>
          <a:bodyPr vert="horz" lIns="91440" tIns="45720" rIns="91440" bIns="45720" rtlCol="0" anchor="t">
            <a:normAutofit/>
          </a:bodyPr>
          <a:lstStyle/>
          <a:p>
            <a:pPr marL="342900" indent="-342900">
              <a:lnSpc>
                <a:spcPct val="90000"/>
              </a:lnSpc>
              <a:spcAft>
                <a:spcPts val="600"/>
              </a:spcAft>
              <a:buFont typeface="Arial" panose="020B0604020202020204" pitchFamily="34" charset="0"/>
              <a:buChar char="•"/>
            </a:pPr>
            <a:r>
              <a:rPr lang="en-US" sz="2200" b="1"/>
              <a:t>Random: </a:t>
            </a:r>
            <a:r>
              <a:rPr lang="en-US" sz="2200"/>
              <a:t>uniformly shuffles training instances at each epoch. </a:t>
            </a:r>
          </a:p>
          <a:p>
            <a:pPr marL="342900" indent="-342900">
              <a:lnSpc>
                <a:spcPct val="90000"/>
              </a:lnSpc>
              <a:spcAft>
                <a:spcPts val="600"/>
              </a:spcAft>
              <a:buFont typeface="Arial" panose="020B0604020202020204" pitchFamily="34" charset="0"/>
              <a:buChar char="•"/>
            </a:pPr>
            <a:r>
              <a:rPr lang="en-US" sz="2200" b="1"/>
              <a:t>NGAME: </a:t>
            </a:r>
            <a:r>
              <a:rPr lang="en-US" sz="2200"/>
              <a:t>clusters the query embeddings to group semantically similar queries within the same batch  (Dahiya et al., 2023).</a:t>
            </a:r>
          </a:p>
          <a:p>
            <a:pPr marL="342900" indent="-342900">
              <a:lnSpc>
                <a:spcPct val="90000"/>
              </a:lnSpc>
              <a:spcAft>
                <a:spcPts val="600"/>
              </a:spcAft>
              <a:buFont typeface="Arial" panose="020B0604020202020204" pitchFamily="34" charset="0"/>
              <a:buChar char="•"/>
            </a:pPr>
            <a:r>
              <a:rPr lang="en-US" sz="2200" b="1"/>
              <a:t>BS:</a:t>
            </a:r>
            <a:r>
              <a:rPr lang="en-US" sz="2200"/>
              <a:t> constructs batches via graph-based random walks over query-query similarity graphs (Yang et al., 2023). </a:t>
            </a:r>
          </a:p>
          <a:p>
            <a:pPr marL="342900" indent="-342900">
              <a:lnSpc>
                <a:spcPct val="90000"/>
              </a:lnSpc>
              <a:spcAft>
                <a:spcPts val="600"/>
              </a:spcAft>
              <a:buFont typeface="Arial" panose="020B0604020202020204" pitchFamily="34" charset="0"/>
              <a:buChar char="•"/>
            </a:pPr>
            <a:r>
              <a:rPr lang="en-US" sz="2200" b="1"/>
              <a:t>B3: </a:t>
            </a:r>
            <a:r>
              <a:rPr lang="en-US" sz="2200"/>
              <a:t>Forms semantically coherent batches using teacher-guided representations and graph partitioning (</a:t>
            </a:r>
            <a:r>
              <a:rPr lang="en-US" sz="2200" err="1"/>
              <a:t>Thirukovalluru</a:t>
            </a:r>
            <a:r>
              <a:rPr lang="en-US" sz="2200"/>
              <a:t> et al., 2025). </a:t>
            </a:r>
          </a:p>
        </p:txBody>
      </p:sp>
    </p:spTree>
    <p:extLst>
      <p:ext uri="{BB962C8B-B14F-4D97-AF65-F5344CB8AC3E}">
        <p14:creationId xmlns:p14="http://schemas.microsoft.com/office/powerpoint/2010/main" val="16019937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F479A02-559C-85E3-D659-0179B38CD59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D23BF8-FD3A-095C-30CB-A92B136FFDCA}"/>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4800" kern="1200">
                <a:solidFill>
                  <a:srgbClr val="7030A0"/>
                </a:solidFill>
                <a:latin typeface="+mj-lt"/>
                <a:ea typeface="+mj-ea"/>
                <a:cs typeface="+mj-cs"/>
              </a:rPr>
              <a:t>Comparison with SOTA Batching Methods</a:t>
            </a:r>
          </a:p>
        </p:txBody>
      </p:sp>
      <p:pic>
        <p:nvPicPr>
          <p:cNvPr id="5" name="Picture 4">
            <a:extLst>
              <a:ext uri="{FF2B5EF4-FFF2-40B4-BE49-F238E27FC236}">
                <a16:creationId xmlns:a16="http://schemas.microsoft.com/office/drawing/2014/main" id="{5C52B07E-B71C-E370-5E49-96A15E4CD53D}"/>
              </a:ext>
            </a:extLst>
          </p:cNvPr>
          <p:cNvPicPr>
            <a:picLocks noChangeAspect="1"/>
          </p:cNvPicPr>
          <p:nvPr/>
        </p:nvPicPr>
        <p:blipFill>
          <a:blip r:embed="rId3"/>
          <a:stretch>
            <a:fillRect/>
          </a:stretch>
        </p:blipFill>
        <p:spPr>
          <a:xfrm>
            <a:off x="838200" y="1538064"/>
            <a:ext cx="6922674" cy="5330460"/>
          </a:xfrm>
          <a:prstGeom prst="rect">
            <a:avLst/>
          </a:prstGeom>
        </p:spPr>
      </p:pic>
    </p:spTree>
    <p:extLst>
      <p:ext uri="{BB962C8B-B14F-4D97-AF65-F5344CB8AC3E}">
        <p14:creationId xmlns:p14="http://schemas.microsoft.com/office/powerpoint/2010/main" val="17987608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0233C2-FCF7-7872-0C5A-5C6F2E9C8C8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E769913-A733-B2B4-5F7E-AE7BB9BEC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DAB692-B6DC-862C-31D4-8E9C99B5EEC1}"/>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3600" kern="1200">
                <a:solidFill>
                  <a:srgbClr val="7030A0"/>
                </a:solidFill>
                <a:latin typeface="+mj-lt"/>
                <a:ea typeface="+mj-ea"/>
                <a:cs typeface="+mj-cs"/>
              </a:rPr>
              <a:t>Adding HOBIT to Hard Negative Mining</a:t>
            </a:r>
          </a:p>
        </p:txBody>
      </p:sp>
      <p:pic>
        <p:nvPicPr>
          <p:cNvPr id="4" name="Picture 3">
            <a:extLst>
              <a:ext uri="{FF2B5EF4-FFF2-40B4-BE49-F238E27FC236}">
                <a16:creationId xmlns:a16="http://schemas.microsoft.com/office/drawing/2014/main" id="{BBD6310A-10E7-F4A5-2BCA-00DC8FF7CB79}"/>
              </a:ext>
            </a:extLst>
          </p:cNvPr>
          <p:cNvPicPr>
            <a:picLocks noChangeAspect="1"/>
          </p:cNvPicPr>
          <p:nvPr/>
        </p:nvPicPr>
        <p:blipFill>
          <a:blip r:embed="rId3"/>
          <a:stretch>
            <a:fillRect/>
          </a:stretch>
        </p:blipFill>
        <p:spPr>
          <a:xfrm>
            <a:off x="917645" y="1498975"/>
            <a:ext cx="6205453" cy="5316608"/>
          </a:xfrm>
          <a:prstGeom prst="rect">
            <a:avLst/>
          </a:prstGeom>
        </p:spPr>
      </p:pic>
      <p:sp>
        <p:nvSpPr>
          <p:cNvPr id="3" name="Rectangle: Rounded Corners 2">
            <a:extLst>
              <a:ext uri="{FF2B5EF4-FFF2-40B4-BE49-F238E27FC236}">
                <a16:creationId xmlns:a16="http://schemas.microsoft.com/office/drawing/2014/main" id="{9F77A576-CF08-15F3-60FD-33894C8F1A0F}"/>
              </a:ext>
            </a:extLst>
          </p:cNvPr>
          <p:cNvSpPr/>
          <p:nvPr/>
        </p:nvSpPr>
        <p:spPr>
          <a:xfrm>
            <a:off x="4644192" y="4390619"/>
            <a:ext cx="519479" cy="488742"/>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8153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106D1-D6C6-1989-39F2-DDF52FFC327E}"/>
              </a:ext>
            </a:extLst>
          </p:cNvPr>
          <p:cNvSpPr>
            <a:spLocks noGrp="1"/>
          </p:cNvSpPr>
          <p:nvPr>
            <p:ph type="title"/>
          </p:nvPr>
        </p:nvSpPr>
        <p:spPr/>
        <p:txBody>
          <a:bodyPr/>
          <a:lstStyle/>
          <a:p>
            <a:r>
              <a:rPr lang="en-US">
                <a:solidFill>
                  <a:srgbClr val="7030A0"/>
                </a:solidFill>
              </a:rPr>
              <a:t>Corpus</a:t>
            </a:r>
          </a:p>
        </p:txBody>
      </p:sp>
      <p:pic>
        <p:nvPicPr>
          <p:cNvPr id="7" name="Picture 6">
            <a:extLst>
              <a:ext uri="{FF2B5EF4-FFF2-40B4-BE49-F238E27FC236}">
                <a16:creationId xmlns:a16="http://schemas.microsoft.com/office/drawing/2014/main" id="{A440AE4A-2DFC-DF57-FB32-2A5E984B67D7}"/>
              </a:ext>
            </a:extLst>
          </p:cNvPr>
          <p:cNvPicPr>
            <a:picLocks noChangeAspect="1"/>
          </p:cNvPicPr>
          <p:nvPr/>
        </p:nvPicPr>
        <p:blipFill>
          <a:blip r:embed="rId3"/>
          <a:stretch>
            <a:fillRect/>
          </a:stretch>
        </p:blipFill>
        <p:spPr>
          <a:xfrm>
            <a:off x="838200" y="1360412"/>
            <a:ext cx="8394700" cy="5173876"/>
          </a:xfrm>
          <a:prstGeom prst="rect">
            <a:avLst/>
          </a:prstGeom>
        </p:spPr>
      </p:pic>
    </p:spTree>
    <p:extLst>
      <p:ext uri="{BB962C8B-B14F-4D97-AF65-F5344CB8AC3E}">
        <p14:creationId xmlns:p14="http://schemas.microsoft.com/office/powerpoint/2010/main" val="22404354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335596F-42E1-FA69-4B8C-EB832DF775E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341EBD5-40FB-18D9-6316-61BA03AE3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EA82EC-5B93-3958-6752-6F9325942625}"/>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3600" kern="1200">
                <a:solidFill>
                  <a:srgbClr val="7030A0"/>
                </a:solidFill>
                <a:latin typeface="+mj-lt"/>
                <a:ea typeface="+mj-ea"/>
                <a:cs typeface="+mj-cs"/>
              </a:rPr>
              <a:t>Comparing HOBIT with HOBIT-C</a:t>
            </a:r>
          </a:p>
        </p:txBody>
      </p:sp>
      <p:pic>
        <p:nvPicPr>
          <p:cNvPr id="5" name="Picture 4">
            <a:extLst>
              <a:ext uri="{FF2B5EF4-FFF2-40B4-BE49-F238E27FC236}">
                <a16:creationId xmlns:a16="http://schemas.microsoft.com/office/drawing/2014/main" id="{277A7DC4-1243-91B7-4EC1-01D77E96393B}"/>
              </a:ext>
            </a:extLst>
          </p:cNvPr>
          <p:cNvPicPr>
            <a:picLocks noChangeAspect="1"/>
          </p:cNvPicPr>
          <p:nvPr/>
        </p:nvPicPr>
        <p:blipFill>
          <a:blip r:embed="rId3"/>
          <a:stretch>
            <a:fillRect/>
          </a:stretch>
        </p:blipFill>
        <p:spPr>
          <a:xfrm>
            <a:off x="921054" y="1379658"/>
            <a:ext cx="7815692" cy="4999511"/>
          </a:xfrm>
          <a:prstGeom prst="rect">
            <a:avLst/>
          </a:prstGeom>
        </p:spPr>
      </p:pic>
    </p:spTree>
    <p:extLst>
      <p:ext uri="{BB962C8B-B14F-4D97-AF65-F5344CB8AC3E}">
        <p14:creationId xmlns:p14="http://schemas.microsoft.com/office/powerpoint/2010/main" val="6547371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FDDE2BF-845F-94C2-0224-A0046350CAD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9EE4F3-E74D-7A40-D7CF-BBE8EA963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66DC32DD-160D-07AF-EC9E-AAC9D3DE466E}"/>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3600">
                    <a:solidFill>
                      <a:srgbClr val="7030A0"/>
                    </a:solidFill>
                  </a:rPr>
                  <a:t>Sensitivity to </a:t>
                </a:r>
                <a14:m>
                  <m:oMath xmlns:m="http://schemas.openxmlformats.org/officeDocument/2006/math">
                    <m:r>
                      <a:rPr lang="en-US" sz="3600" i="1" dirty="0" smtClean="0">
                        <a:solidFill>
                          <a:srgbClr val="7030A0"/>
                        </a:solidFill>
                        <a:latin typeface="Cambria Math" panose="02040503050406030204" pitchFamily="18" charset="0"/>
                      </a:rPr>
                      <m:t>𝜏</m:t>
                    </m:r>
                    <m:r>
                      <a:rPr lang="en-US" sz="3600" i="1" dirty="0" smtClean="0">
                        <a:solidFill>
                          <a:srgbClr val="7030A0"/>
                        </a:solidFill>
                        <a:latin typeface="Cambria Math" panose="02040503050406030204" pitchFamily="18" charset="0"/>
                      </a:rPr>
                      <m:t>, </m:t>
                    </m:r>
                    <m:r>
                      <a:rPr lang="en-US" sz="3600" i="1" dirty="0" smtClean="0">
                        <a:solidFill>
                          <a:srgbClr val="7030A0"/>
                        </a:solidFill>
                        <a:latin typeface="Cambria Math" panose="02040503050406030204" pitchFamily="18" charset="0"/>
                      </a:rPr>
                      <m:t>𝛼</m:t>
                    </m:r>
                    <m:r>
                      <a:rPr lang="en-US" sz="3600" i="1" dirty="0" smtClean="0">
                        <a:solidFill>
                          <a:srgbClr val="7030A0"/>
                        </a:solidFill>
                        <a:latin typeface="Cambria Math" panose="02040503050406030204" pitchFamily="18" charset="0"/>
                      </a:rPr>
                      <m:t>, </m:t>
                    </m:r>
                  </m:oMath>
                </a14:m>
                <a:r>
                  <a:rPr lang="en-US" sz="3600">
                    <a:solidFill>
                      <a:srgbClr val="7030A0"/>
                    </a:solidFill>
                  </a:rPr>
                  <a:t>and </a:t>
                </a:r>
                <a14:m>
                  <m:oMath xmlns:m="http://schemas.openxmlformats.org/officeDocument/2006/math">
                    <m:r>
                      <a:rPr lang="en-US" sz="3600" i="1" dirty="0" smtClean="0">
                        <a:solidFill>
                          <a:srgbClr val="7030A0"/>
                        </a:solidFill>
                        <a:latin typeface="Cambria Math" panose="02040503050406030204" pitchFamily="18" charset="0"/>
                      </a:rPr>
                      <m:t>𝑠</m:t>
                    </m:r>
                  </m:oMath>
                </a14:m>
                <a:endParaRPr lang="en-US" sz="3600" kern="1200">
                  <a:solidFill>
                    <a:srgbClr val="7030A0"/>
                  </a:solidFill>
                  <a:latin typeface="+mj-lt"/>
                  <a:ea typeface="+mj-ea"/>
                  <a:cs typeface="+mj-cs"/>
                </a:endParaRPr>
              </a:p>
            </p:txBody>
          </p:sp>
        </mc:Choice>
        <mc:Fallback>
          <p:sp>
            <p:nvSpPr>
              <p:cNvPr id="2" name="Title 1">
                <a:extLst>
                  <a:ext uri="{FF2B5EF4-FFF2-40B4-BE49-F238E27FC236}">
                    <a16:creationId xmlns:a16="http://schemas.microsoft.com/office/drawing/2014/main" id="{66DC32DD-160D-07AF-EC9E-AAC9D3DE466E}"/>
                  </a:ext>
                </a:extLst>
              </p:cNvPr>
              <p:cNvSpPr>
                <a:spLocks noGrp="1" noRot="1" noChangeAspect="1" noMove="1" noResize="1" noEditPoints="1" noAdjustHandles="1" noChangeArrowheads="1" noChangeShapeType="1" noTextEdit="1"/>
              </p:cNvSpPr>
              <p:nvPr>
                <p:ph type="title"/>
              </p:nvPr>
            </p:nvSpPr>
            <p:spPr>
              <a:xfrm>
                <a:off x="838200" y="184805"/>
                <a:ext cx="10515600" cy="1505883"/>
              </a:xfrm>
              <a:blipFill>
                <a:blip r:embed="rId3"/>
                <a:stretch>
                  <a:fillRect l="-1797"/>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53F64253-01A7-28DB-F354-1DA1F25CAF9B}"/>
              </a:ext>
            </a:extLst>
          </p:cNvPr>
          <p:cNvPicPr>
            <a:picLocks noChangeAspect="1"/>
          </p:cNvPicPr>
          <p:nvPr/>
        </p:nvPicPr>
        <p:blipFill>
          <a:blip r:embed="rId4"/>
          <a:stretch>
            <a:fillRect/>
          </a:stretch>
        </p:blipFill>
        <p:spPr>
          <a:xfrm>
            <a:off x="838200" y="1373148"/>
            <a:ext cx="10111161" cy="4751027"/>
          </a:xfrm>
          <a:prstGeom prst="rect">
            <a:avLst/>
          </a:prstGeom>
        </p:spPr>
      </p:pic>
    </p:spTree>
    <p:extLst>
      <p:ext uri="{BB962C8B-B14F-4D97-AF65-F5344CB8AC3E}">
        <p14:creationId xmlns:p14="http://schemas.microsoft.com/office/powerpoint/2010/main" val="18645326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0B61B35-CA34-CAB6-A38E-89194FFEF5D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45C9BE-8EF1-A432-C754-11EAFEC2D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F021FD-6755-C9E2-C229-D4E7CCC835BA}"/>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3600">
                <a:solidFill>
                  <a:srgbClr val="7030A0"/>
                </a:solidFill>
              </a:rPr>
              <a:t>Conclusion</a:t>
            </a:r>
            <a:endParaRPr lang="en-US" sz="3600" kern="1200">
              <a:solidFill>
                <a:srgbClr val="7030A0"/>
              </a:solidFill>
              <a:latin typeface="+mj-lt"/>
              <a:ea typeface="+mj-ea"/>
              <a:cs typeface="+mj-cs"/>
            </a:endParaRPr>
          </a:p>
        </p:txBody>
      </p:sp>
      <p:sp>
        <p:nvSpPr>
          <p:cNvPr id="4" name="TextBox 3">
            <a:extLst>
              <a:ext uri="{FF2B5EF4-FFF2-40B4-BE49-F238E27FC236}">
                <a16:creationId xmlns:a16="http://schemas.microsoft.com/office/drawing/2014/main" id="{B7A59D0C-44AE-59AF-0278-A399B6E9AC0F}"/>
              </a:ext>
            </a:extLst>
          </p:cNvPr>
          <p:cNvSpPr txBox="1"/>
          <p:nvPr/>
        </p:nvSpPr>
        <p:spPr>
          <a:xfrm>
            <a:off x="838200" y="1244812"/>
            <a:ext cx="9941319" cy="2774725"/>
          </a:xfrm>
          <a:prstGeom prst="rect">
            <a:avLst/>
          </a:prstGeom>
        </p:spPr>
        <p:txBody>
          <a:bodyPr vert="horz" lIns="91440" tIns="45720" rIns="91440" bIns="45720" rtlCol="0" anchor="ctr">
            <a:normAutofit/>
          </a:bodyPr>
          <a:lstStyle/>
          <a:p>
            <a:pPr marL="342900" indent="-342900">
              <a:lnSpc>
                <a:spcPct val="90000"/>
              </a:lnSpc>
              <a:spcAft>
                <a:spcPts val="600"/>
              </a:spcAft>
              <a:buFont typeface="Arial" panose="020B0604020202020204" pitchFamily="34" charset="0"/>
              <a:buChar char="•"/>
            </a:pPr>
            <a:r>
              <a:rPr lang="en-US" sz="2200"/>
              <a:t>HOBIT is a principled batching strategy for </a:t>
            </a:r>
            <a:r>
              <a:rPr lang="en-US" sz="2200" err="1"/>
              <a:t>InfoNCE</a:t>
            </a:r>
            <a:r>
              <a:rPr lang="en-US" sz="2200"/>
              <a:t> loss-based training of dual encoder models.</a:t>
            </a:r>
          </a:p>
          <a:p>
            <a:pPr marL="342900" indent="-342900">
              <a:lnSpc>
                <a:spcPct val="90000"/>
              </a:lnSpc>
              <a:spcAft>
                <a:spcPts val="600"/>
              </a:spcAft>
              <a:buFont typeface="Arial" panose="020B0604020202020204" pitchFamily="34" charset="0"/>
              <a:buChar char="•"/>
            </a:pPr>
            <a:r>
              <a:rPr lang="en-US" sz="2200"/>
              <a:t>In practice, HOBIT-C is a very promising alternative to the current standard of applying random batching or expensive hard negative mining.</a:t>
            </a:r>
          </a:p>
          <a:p>
            <a:pPr marL="342900" indent="-342900">
              <a:lnSpc>
                <a:spcPct val="90000"/>
              </a:lnSpc>
              <a:spcAft>
                <a:spcPts val="600"/>
              </a:spcAft>
              <a:buFont typeface="Arial" panose="020B0604020202020204" pitchFamily="34" charset="0"/>
              <a:buChar char="•"/>
            </a:pPr>
            <a:r>
              <a:rPr lang="en-US" sz="2200"/>
              <a:t>Showed very good promise in academic scale datasets without having to tune any hyper-parameters at all.</a:t>
            </a:r>
          </a:p>
          <a:p>
            <a:pPr marL="342900" indent="-342900">
              <a:lnSpc>
                <a:spcPct val="90000"/>
              </a:lnSpc>
              <a:spcAft>
                <a:spcPts val="600"/>
              </a:spcAft>
              <a:buFont typeface="Arial" panose="020B0604020202020204" pitchFamily="34" charset="0"/>
              <a:buChar char="•"/>
            </a:pPr>
            <a:r>
              <a:rPr lang="en-US" sz="2200"/>
              <a:t>HOBIT-stream (ongoing work) has a large impact on industry settings.</a:t>
            </a:r>
          </a:p>
        </p:txBody>
      </p:sp>
    </p:spTree>
    <p:extLst>
      <p:ext uri="{BB962C8B-B14F-4D97-AF65-F5344CB8AC3E}">
        <p14:creationId xmlns:p14="http://schemas.microsoft.com/office/powerpoint/2010/main" val="304701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BAD9C-4902-83A3-AC31-C2CA83E094AD}"/>
              </a:ext>
            </a:extLst>
          </p:cNvPr>
          <p:cNvSpPr>
            <a:spLocks noGrp="1"/>
          </p:cNvSpPr>
          <p:nvPr>
            <p:ph type="title"/>
          </p:nvPr>
        </p:nvSpPr>
        <p:spPr/>
        <p:txBody>
          <a:bodyPr/>
          <a:lstStyle/>
          <a:p>
            <a:r>
              <a:rPr lang="en-US">
                <a:solidFill>
                  <a:srgbClr val="7030A0"/>
                </a:solidFill>
              </a:rPr>
              <a:t>Embedding and Dot-Product Relevance</a:t>
            </a:r>
          </a:p>
        </p:txBody>
      </p:sp>
      <p:pic>
        <p:nvPicPr>
          <p:cNvPr id="5" name="Picture 4">
            <a:extLst>
              <a:ext uri="{FF2B5EF4-FFF2-40B4-BE49-F238E27FC236}">
                <a16:creationId xmlns:a16="http://schemas.microsoft.com/office/drawing/2014/main" id="{F6843D1B-7556-1EF9-2C12-70B9BFDFE3E0}"/>
              </a:ext>
            </a:extLst>
          </p:cNvPr>
          <p:cNvPicPr>
            <a:picLocks noChangeAspect="1"/>
          </p:cNvPicPr>
          <p:nvPr/>
        </p:nvPicPr>
        <p:blipFill>
          <a:blip r:embed="rId3"/>
          <a:stretch>
            <a:fillRect/>
          </a:stretch>
        </p:blipFill>
        <p:spPr>
          <a:xfrm>
            <a:off x="1837232" y="1583562"/>
            <a:ext cx="8517535" cy="4852957"/>
          </a:xfrm>
          <a:prstGeom prst="rect">
            <a:avLst/>
          </a:prstGeom>
        </p:spPr>
      </p:pic>
    </p:spTree>
    <p:extLst>
      <p:ext uri="{BB962C8B-B14F-4D97-AF65-F5344CB8AC3E}">
        <p14:creationId xmlns:p14="http://schemas.microsoft.com/office/powerpoint/2010/main" val="1245238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61B2E-1DB4-E8E5-2F85-0E00DE7C5256}"/>
              </a:ext>
            </a:extLst>
          </p:cNvPr>
          <p:cNvSpPr>
            <a:spLocks noGrp="1"/>
          </p:cNvSpPr>
          <p:nvPr>
            <p:ph type="title"/>
          </p:nvPr>
        </p:nvSpPr>
        <p:spPr/>
        <p:txBody>
          <a:bodyPr/>
          <a:lstStyle/>
          <a:p>
            <a:r>
              <a:rPr lang="en-US">
                <a:solidFill>
                  <a:srgbClr val="7030A0"/>
                </a:solidFill>
              </a:rPr>
              <a:t>Training Dual Encoders</a:t>
            </a:r>
            <a:endParaRPr lang="en-US"/>
          </a:p>
        </p:txBody>
      </p:sp>
      <mc:AlternateContent xmlns:mc="http://schemas.openxmlformats.org/markup-compatibility/2006">
        <mc:Choice xmlns:a14="http://schemas.microsoft.com/office/drawing/2010/main" Requires="a14">
          <p:sp>
            <p:nvSpPr>
              <p:cNvPr id="6" name="Content Placeholder 2">
                <a:extLst>
                  <a:ext uri="{FF2B5EF4-FFF2-40B4-BE49-F238E27FC236}">
                    <a16:creationId xmlns:a16="http://schemas.microsoft.com/office/drawing/2014/main" id="{136ED0DC-98C1-62FB-AA57-6047F120DBAF}"/>
                  </a:ext>
                </a:extLst>
              </p:cNvPr>
              <p:cNvSpPr txBox="1">
                <a:spLocks/>
              </p:cNvSpPr>
              <p:nvPr/>
            </p:nvSpPr>
            <p:spPr>
              <a:xfrm>
                <a:off x="919481" y="2439586"/>
                <a:ext cx="9443720" cy="280039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r>
                      <a:rPr lang="en-US" sz="2400" i="1" smtClean="0">
                        <a:latin typeface="Cambria Math" panose="02040503050406030204" pitchFamily="18" charset="0"/>
                      </a:rPr>
                      <m:t>𝑄</m:t>
                    </m:r>
                    <m:r>
                      <a:rPr lang="en-US" sz="2400">
                        <a:latin typeface="Cambria Math" panose="02040503050406030204" pitchFamily="18" charset="0"/>
                      </a:rPr>
                      <m:t>: </m:t>
                    </m:r>
                  </m:oMath>
                </a14:m>
                <a:r>
                  <a:rPr lang="en-US" sz="2400"/>
                  <a:t>Query corpus, </a:t>
                </a:r>
                <a14:m>
                  <m:oMath xmlns:m="http://schemas.openxmlformats.org/officeDocument/2006/math">
                    <m:r>
                      <a:rPr lang="en-US" sz="2400" i="1">
                        <a:latin typeface="Cambria Math" panose="02040503050406030204" pitchFamily="18" charset="0"/>
                      </a:rPr>
                      <m:t>𝐷</m:t>
                    </m:r>
                    <m:r>
                      <a:rPr lang="en-US" sz="2400" i="1">
                        <a:latin typeface="Cambria Math" panose="02040503050406030204" pitchFamily="18" charset="0"/>
                      </a:rPr>
                      <m:t>:</m:t>
                    </m:r>
                  </m:oMath>
                </a14:m>
                <a:r>
                  <a:rPr lang="en-US" sz="2400"/>
                  <a:t> Document corpus</a:t>
                </a:r>
              </a:p>
              <a:p>
                <a:endParaRPr lang="en-US" sz="2400"/>
              </a:p>
              <a:p>
                <a:r>
                  <a:rPr lang="en-US" sz="2400"/>
                  <a:t>Dataset: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m:rPr>
                            <m:sty m:val="p"/>
                          </m:rPr>
                          <a:rPr lang="en-US" sz="2400" i="1">
                            <a:latin typeface="Cambria Math" panose="02040503050406030204" pitchFamily="18" charset="0"/>
                          </a:rPr>
                          <m:t>trn</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d>
                          <m:dPr>
                            <m:begChr m:val="{"/>
                            <m:endChr m:val="}"/>
                            <m:ctrlPr>
                              <a:rPr lang="en-US" sz="2400" i="1">
                                <a:latin typeface="Cambria Math" panose="02040503050406030204" pitchFamily="18" charset="0"/>
                              </a:rPr>
                            </m:ctrlPr>
                          </m:dPr>
                          <m:e>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𝑞</m:t>
                                    </m:r>
                                  </m:e>
                                  <m:sub>
                                    <m:r>
                                      <a:rPr lang="en-US" sz="2400" i="1">
                                        <a:latin typeface="Cambria Math" panose="02040503050406030204" pitchFamily="18" charset="0"/>
                                      </a:rPr>
                                      <m:t>𝑖</m:t>
                                    </m:r>
                                  </m:sub>
                                </m:sSub>
                                <m:r>
                                  <a:rPr lang="en-US" sz="2400" i="1">
                                    <a:latin typeface="Cambria Math" panose="02040503050406030204" pitchFamily="18" charset="0"/>
                                  </a:rPr>
                                  <m:t>, </m:t>
                                </m:r>
                                <m:sSubSup>
                                  <m:sSubSupPr>
                                    <m:ctrlPr>
                                      <a:rPr lang="en-US" sz="2400" i="1">
                                        <a:latin typeface="Cambria Math" panose="02040503050406030204" pitchFamily="18" charset="0"/>
                                      </a:rPr>
                                    </m:ctrlPr>
                                  </m:sSubSupPr>
                                  <m:e>
                                    <m:r>
                                      <a:rPr lang="en-US" sz="2400" i="1">
                                        <a:latin typeface="Cambria Math" panose="02040503050406030204" pitchFamily="18" charset="0"/>
                                      </a:rPr>
                                      <m:t>𝑑</m:t>
                                    </m:r>
                                  </m:e>
                                  <m:sub>
                                    <m:r>
                                      <a:rPr lang="en-US" sz="2400" i="1">
                                        <a:latin typeface="Cambria Math" panose="02040503050406030204" pitchFamily="18" charset="0"/>
                                      </a:rPr>
                                      <m:t>𝑖</m:t>
                                    </m:r>
                                  </m:sub>
                                  <m:sup>
                                    <m:r>
                                      <a:rPr lang="en-US" sz="2400" b="0" i="1" smtClean="0">
                                        <a:latin typeface="Cambria Math" panose="02040503050406030204" pitchFamily="18" charset="0"/>
                                      </a:rPr>
                                      <m:t> </m:t>
                                    </m:r>
                                  </m:sup>
                                </m:sSubSup>
                              </m:e>
                            </m:d>
                          </m:e>
                        </m:d>
                        <m:r>
                          <a:rPr lang="en-US" sz="2400" i="1">
                            <a:latin typeface="Cambria Math" panose="02040503050406030204" pitchFamily="18" charset="0"/>
                          </a:rPr>
                          <m:t> </m:t>
                        </m:r>
                      </m:e>
                      <m:sub>
                        <m:r>
                          <a:rPr lang="en-US" sz="2400" i="1">
                            <a:latin typeface="Cambria Math" panose="02040503050406030204" pitchFamily="18" charset="0"/>
                          </a:rPr>
                          <m:t> </m:t>
                        </m:r>
                      </m:sub>
                    </m:sSub>
                  </m:oMath>
                </a14:m>
                <a:r>
                  <a:rPr lang="en-US" sz="2400"/>
                  <a:t>comprising N +</a:t>
                </a:r>
                <a:r>
                  <a:rPr lang="en-US" sz="2400" err="1"/>
                  <a:t>ve</a:t>
                </a:r>
                <a:r>
                  <a:rPr lang="en-US" sz="2400"/>
                  <a:t> q-d pairs.</a:t>
                </a:r>
              </a:p>
              <a:p>
                <a:endParaRPr lang="en-US" sz="2400"/>
              </a:p>
              <a:p>
                <a:r>
                  <a:rPr lang="en-US" sz="2400" b="1">
                    <a:solidFill>
                      <a:srgbClr val="7030A0"/>
                    </a:solidFill>
                  </a:rPr>
                  <a:t>Goal</a:t>
                </a:r>
                <a:r>
                  <a:rPr lang="en-US" sz="2400"/>
                  <a:t>: Train an encoder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𝑓</m:t>
                        </m:r>
                      </m:e>
                      <m:sub>
                        <m:r>
                          <a:rPr lang="en-US" sz="2400" i="1">
                            <a:latin typeface="Cambria Math" panose="02040503050406030204" pitchFamily="18" charset="0"/>
                          </a:rPr>
                          <m:t>𝜃</m:t>
                        </m:r>
                      </m:sub>
                    </m:sSub>
                    <m:r>
                      <a:rPr lang="en-US" sz="2400" i="1">
                        <a:latin typeface="Cambria Math" panose="02040503050406030204" pitchFamily="18" charset="0"/>
                      </a:rPr>
                      <m:t> :</m:t>
                    </m:r>
                    <m:r>
                      <a:rPr lang="en-US" sz="2400" i="1">
                        <a:latin typeface="Cambria Math" panose="02040503050406030204" pitchFamily="18" charset="0"/>
                      </a:rPr>
                      <m:t>𝑄</m:t>
                    </m:r>
                    <m:r>
                      <a:rPr lang="en-US" sz="2400" i="1">
                        <a:latin typeface="Cambria Math" panose="02040503050406030204" pitchFamily="18" charset="0"/>
                      </a:rPr>
                      <m:t>∪</m:t>
                    </m:r>
                    <m:r>
                      <a:rPr lang="en-US" sz="2400" i="1">
                        <a:latin typeface="Cambria Math" panose="02040503050406030204" pitchFamily="18" charset="0"/>
                      </a:rPr>
                      <m:t>𝐷</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𝑅</m:t>
                        </m:r>
                      </m:e>
                      <m:sup>
                        <m:r>
                          <a:rPr lang="en-US" sz="2400" b="0" i="1" smtClean="0">
                            <a:latin typeface="Cambria Math" panose="02040503050406030204" pitchFamily="18" charset="0"/>
                          </a:rPr>
                          <m:t>𝑑</m:t>
                        </m:r>
                      </m:sup>
                    </m:sSup>
                  </m:oMath>
                </a14:m>
                <a:r>
                  <a:rPr lang="en-US" sz="2400"/>
                  <a:t> so that </a:t>
                </a:r>
              </a:p>
              <a:p>
                <a:pPr marL="0" indent="0">
                  <a:buNone/>
                </a:pPr>
                <a:r>
                  <a:rPr lang="en-US" sz="2400"/>
                  <a: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𝑠</m:t>
                        </m:r>
                      </m:e>
                      <m:sub>
                        <m:r>
                          <a:rPr lang="en-US" sz="2400" i="1">
                            <a:latin typeface="Cambria Math" panose="02040503050406030204" pitchFamily="18" charset="0"/>
                          </a:rPr>
                          <m:t>𝑖𝑗</m:t>
                        </m:r>
                      </m:sub>
                    </m:sSub>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𝑓</m:t>
                        </m:r>
                      </m:e>
                      <m:sub>
                        <m:r>
                          <a:rPr lang="en-US" sz="2400" i="1">
                            <a:latin typeface="Cambria Math" panose="02040503050406030204" pitchFamily="18" charset="0"/>
                          </a:rPr>
                          <m:t>𝜃</m:t>
                        </m:r>
                      </m:sub>
                    </m:sSub>
                    <m:sSup>
                      <m:sSupPr>
                        <m:ctrlPr>
                          <a:rPr lang="en-US" sz="2400" b="0" i="1" smtClean="0">
                            <a:latin typeface="Cambria Math" panose="02040503050406030204" pitchFamily="18" charset="0"/>
                          </a:rPr>
                        </m:ctrlPr>
                      </m:sSupPr>
                      <m:e>
                        <m:d>
                          <m:dPr>
                            <m:ctrlPr>
                              <a:rPr lang="en-US" sz="2400" i="1">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i="1">
                                    <a:latin typeface="Cambria Math" panose="02040503050406030204" pitchFamily="18" charset="0"/>
                                  </a:rPr>
                                  <m:t>𝑞</m:t>
                                </m:r>
                              </m:e>
                              <m:sub>
                                <m:r>
                                  <a:rPr lang="en-US" sz="2400" b="0" i="1" smtClean="0">
                                    <a:latin typeface="Cambria Math" panose="02040503050406030204" pitchFamily="18" charset="0"/>
                                  </a:rPr>
                                  <m:t>𝑖</m:t>
                                </m:r>
                              </m:sub>
                            </m:sSub>
                          </m:e>
                        </m:d>
                      </m:e>
                      <m:sup>
                        <m:r>
                          <a:rPr lang="en-US" sz="2400" b="0" i="1" smtClean="0">
                            <a:latin typeface="Cambria Math" panose="02040503050406030204" pitchFamily="18" charset="0"/>
                          </a:rPr>
                          <m:t>⊤</m:t>
                        </m:r>
                      </m:sup>
                    </m:sSup>
                    <m:sSub>
                      <m:sSubPr>
                        <m:ctrlPr>
                          <a:rPr lang="en-US" sz="2400" i="1">
                            <a:latin typeface="Cambria Math" panose="02040503050406030204" pitchFamily="18" charset="0"/>
                          </a:rPr>
                        </m:ctrlPr>
                      </m:sSubPr>
                      <m:e>
                        <m:r>
                          <a:rPr lang="en-US" sz="2400" i="1">
                            <a:latin typeface="Cambria Math" panose="02040503050406030204" pitchFamily="18" charset="0"/>
                          </a:rPr>
                          <m:t>𝑓</m:t>
                        </m:r>
                      </m:e>
                      <m:sub>
                        <m:r>
                          <a:rPr lang="en-US" sz="2400" i="1">
                            <a:latin typeface="Cambria Math" panose="02040503050406030204" pitchFamily="18" charset="0"/>
                          </a:rPr>
                          <m:t>𝜃</m:t>
                        </m:r>
                      </m:sub>
                    </m:sSub>
                    <m:r>
                      <a:rPr lang="en-US" sz="2400" i="1">
                        <a:latin typeface="Cambria Math" panose="02040503050406030204" pitchFamily="18" charset="0"/>
                      </a:rPr>
                      <m:t>(</m:t>
                    </m:r>
                    <m:sSub>
                      <m:sSubPr>
                        <m:ctrlPr>
                          <a:rPr lang="en-US" sz="2400" b="0" i="1" smtClean="0">
                            <a:latin typeface="Cambria Math" panose="02040503050406030204" pitchFamily="18" charset="0"/>
                          </a:rPr>
                        </m:ctrlPr>
                      </m:sSubPr>
                      <m:e>
                        <m:r>
                          <a:rPr lang="en-US" sz="2400" i="1">
                            <a:latin typeface="Cambria Math" panose="02040503050406030204" pitchFamily="18" charset="0"/>
                          </a:rPr>
                          <m:t>𝑑</m:t>
                        </m:r>
                      </m:e>
                      <m:sub>
                        <m:r>
                          <a:rPr lang="en-US" sz="2400" b="0" i="1" smtClean="0">
                            <a:latin typeface="Cambria Math" panose="02040503050406030204" pitchFamily="18" charset="0"/>
                          </a:rPr>
                          <m:t>𝑗</m:t>
                        </m:r>
                      </m:sub>
                    </m:sSub>
                    <m:r>
                      <a:rPr lang="en-US" sz="2400" i="1">
                        <a:latin typeface="Cambria Math" panose="02040503050406030204" pitchFamily="18" charset="0"/>
                      </a:rPr>
                      <m:t>)</m:t>
                    </m:r>
                  </m:oMath>
                </a14:m>
                <a:r>
                  <a:rPr lang="en-US" sz="2400"/>
                  <a:t> is high implies that </a:t>
                </a:r>
                <a14:m>
                  <m:oMath xmlns:m="http://schemas.openxmlformats.org/officeDocument/2006/math">
                    <m:sSub>
                      <m:sSubPr>
                        <m:ctrlPr>
                          <a:rPr lang="en-US" sz="2400" b="0" i="1" smtClean="0">
                            <a:latin typeface="Cambria Math" panose="02040503050406030204" pitchFamily="18" charset="0"/>
                          </a:rPr>
                        </m:ctrlPr>
                      </m:sSubPr>
                      <m:e>
                        <m:r>
                          <a:rPr lang="en-US" sz="2400" i="1">
                            <a:latin typeface="Cambria Math" panose="02040503050406030204" pitchFamily="18" charset="0"/>
                          </a:rPr>
                          <m:t>𝑑</m:t>
                        </m:r>
                      </m:e>
                      <m:sub>
                        <m:r>
                          <a:rPr lang="en-US" sz="2400" b="0" i="1" smtClean="0">
                            <a:latin typeface="Cambria Math" panose="02040503050406030204" pitchFamily="18" charset="0"/>
                          </a:rPr>
                          <m:t>𝑗</m:t>
                        </m:r>
                      </m:sub>
                    </m:sSub>
                  </m:oMath>
                </a14:m>
                <a:r>
                  <a:rPr lang="en-US" sz="2400"/>
                  <a:t> is relevant for </a:t>
                </a:r>
                <a14:m>
                  <m:oMath xmlns:m="http://schemas.openxmlformats.org/officeDocument/2006/math">
                    <m:sSub>
                      <m:sSubPr>
                        <m:ctrlPr>
                          <a:rPr lang="en-US" sz="2400" b="0" i="1" smtClean="0">
                            <a:latin typeface="Cambria Math" panose="02040503050406030204" pitchFamily="18" charset="0"/>
                          </a:rPr>
                        </m:ctrlPr>
                      </m:sSubPr>
                      <m:e>
                        <m:r>
                          <a:rPr lang="en-US" sz="2400" i="1">
                            <a:latin typeface="Cambria Math" panose="02040503050406030204" pitchFamily="18" charset="0"/>
                          </a:rPr>
                          <m:t>𝑞</m:t>
                        </m:r>
                      </m:e>
                      <m:sub>
                        <m:r>
                          <a:rPr lang="en-US" sz="2400" b="0" i="1" smtClean="0">
                            <a:latin typeface="Cambria Math" panose="02040503050406030204" pitchFamily="18" charset="0"/>
                          </a:rPr>
                          <m:t>𝑖</m:t>
                        </m:r>
                      </m:sub>
                    </m:sSub>
                  </m:oMath>
                </a14:m>
                <a:endParaRPr lang="en-US" sz="2400"/>
              </a:p>
            </p:txBody>
          </p:sp>
        </mc:Choice>
        <mc:Fallback>
          <p:sp>
            <p:nvSpPr>
              <p:cNvPr id="6" name="Content Placeholder 2">
                <a:extLst>
                  <a:ext uri="{FF2B5EF4-FFF2-40B4-BE49-F238E27FC236}">
                    <a16:creationId xmlns:a16="http://schemas.microsoft.com/office/drawing/2014/main" id="{136ED0DC-98C1-62FB-AA57-6047F120DBAF}"/>
                  </a:ext>
                </a:extLst>
              </p:cNvPr>
              <p:cNvSpPr txBox="1">
                <a:spLocks noRot="1" noChangeAspect="1" noMove="1" noResize="1" noEditPoints="1" noAdjustHandles="1" noChangeArrowheads="1" noChangeShapeType="1" noTextEdit="1"/>
              </p:cNvSpPr>
              <p:nvPr/>
            </p:nvSpPr>
            <p:spPr>
              <a:xfrm>
                <a:off x="919481" y="2439586"/>
                <a:ext cx="9443720" cy="2800395"/>
              </a:xfrm>
              <a:prstGeom prst="rect">
                <a:avLst/>
              </a:prstGeom>
              <a:blipFill>
                <a:blip r:embed="rId3"/>
                <a:stretch>
                  <a:fillRect l="-904" t="-3043" b="-2174"/>
                </a:stretch>
              </a:blipFill>
            </p:spPr>
            <p:txBody>
              <a:bodyPr/>
              <a:lstStyle/>
              <a:p>
                <a:r>
                  <a:rPr lang="en-US">
                    <a:noFill/>
                  </a:rPr>
                  <a:t> </a:t>
                </a:r>
              </a:p>
            </p:txBody>
          </p:sp>
        </mc:Fallback>
      </mc:AlternateContent>
    </p:spTree>
    <p:extLst>
      <p:ext uri="{BB962C8B-B14F-4D97-AF65-F5344CB8AC3E}">
        <p14:creationId xmlns:p14="http://schemas.microsoft.com/office/powerpoint/2010/main" val="3237015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70DB9-974D-E718-B41E-7832A4764829}"/>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939678DD-BA27-33CC-DDD3-DF9CB5D20F86}"/>
                  </a:ext>
                </a:extLst>
              </p:cNvPr>
              <p:cNvSpPr>
                <a:spLocks noGrp="1"/>
              </p:cNvSpPr>
              <p:nvPr>
                <p:ph type="title"/>
              </p:nvPr>
            </p:nvSpPr>
            <p:spPr/>
            <p:txBody>
              <a:bodyPr/>
              <a:lstStyle/>
              <a:p>
                <a:r>
                  <a:rPr lang="en-US">
                    <a:solidFill>
                      <a:srgbClr val="7030A0"/>
                    </a:solidFill>
                  </a:rPr>
                  <a:t>InfoNCE Loss for an item </a:t>
                </a:r>
                <a14:m>
                  <m:oMath xmlns:m="http://schemas.openxmlformats.org/officeDocument/2006/math">
                    <m:r>
                      <a:rPr lang="en-US" b="0" i="1" smtClean="0">
                        <a:solidFill>
                          <a:srgbClr val="7030A0"/>
                        </a:solidFill>
                        <a:latin typeface="Cambria Math" panose="02040503050406030204" pitchFamily="18" charset="0"/>
                      </a:rPr>
                      <m:t>(</m:t>
                    </m:r>
                    <m:sSub>
                      <m:sSubPr>
                        <m:ctrlPr>
                          <a:rPr lang="en-US" b="0" i="1" smtClean="0">
                            <a:solidFill>
                              <a:srgbClr val="7030A0"/>
                            </a:solidFill>
                            <a:latin typeface="Cambria Math" panose="02040503050406030204" pitchFamily="18" charset="0"/>
                          </a:rPr>
                        </m:ctrlPr>
                      </m:sSubPr>
                      <m:e>
                        <m:r>
                          <a:rPr lang="en-US" b="0" i="1" smtClean="0">
                            <a:solidFill>
                              <a:srgbClr val="7030A0"/>
                            </a:solidFill>
                            <a:latin typeface="Cambria Math" panose="02040503050406030204" pitchFamily="18" charset="0"/>
                          </a:rPr>
                          <m:t>𝑞</m:t>
                        </m:r>
                      </m:e>
                      <m:sub>
                        <m:r>
                          <a:rPr lang="en-US" b="0" i="1" smtClean="0">
                            <a:solidFill>
                              <a:srgbClr val="7030A0"/>
                            </a:solidFill>
                            <a:latin typeface="Cambria Math" panose="02040503050406030204" pitchFamily="18" charset="0"/>
                          </a:rPr>
                          <m:t>𝑖</m:t>
                        </m:r>
                      </m:sub>
                    </m:sSub>
                    <m:r>
                      <a:rPr lang="en-US" b="0" i="1" smtClean="0">
                        <a:solidFill>
                          <a:srgbClr val="7030A0"/>
                        </a:solidFill>
                        <a:latin typeface="Cambria Math" panose="02040503050406030204" pitchFamily="18" charset="0"/>
                      </a:rPr>
                      <m:t>, </m:t>
                    </m:r>
                    <m:sSub>
                      <m:sSubPr>
                        <m:ctrlPr>
                          <a:rPr lang="en-US" b="0" i="1" smtClean="0">
                            <a:solidFill>
                              <a:srgbClr val="7030A0"/>
                            </a:solidFill>
                            <a:latin typeface="Cambria Math" panose="02040503050406030204" pitchFamily="18" charset="0"/>
                          </a:rPr>
                        </m:ctrlPr>
                      </m:sSubPr>
                      <m:e>
                        <m:r>
                          <a:rPr lang="en-US" b="0" i="1" smtClean="0">
                            <a:solidFill>
                              <a:srgbClr val="7030A0"/>
                            </a:solidFill>
                            <a:latin typeface="Cambria Math" panose="02040503050406030204" pitchFamily="18" charset="0"/>
                          </a:rPr>
                          <m:t>𝑑</m:t>
                        </m:r>
                      </m:e>
                      <m:sub>
                        <m:r>
                          <a:rPr lang="en-US" b="0" i="1" smtClean="0">
                            <a:solidFill>
                              <a:srgbClr val="7030A0"/>
                            </a:solidFill>
                            <a:latin typeface="Cambria Math" panose="02040503050406030204" pitchFamily="18" charset="0"/>
                          </a:rPr>
                          <m:t>𝑖</m:t>
                        </m:r>
                      </m:sub>
                    </m:sSub>
                    <m:r>
                      <a:rPr lang="en-US" b="0" i="1" smtClean="0">
                        <a:solidFill>
                          <a:srgbClr val="7030A0"/>
                        </a:solidFill>
                        <a:latin typeface="Cambria Math" panose="02040503050406030204" pitchFamily="18" charset="0"/>
                      </a:rPr>
                      <m:t>)</m:t>
                    </m:r>
                  </m:oMath>
                </a14:m>
                <a:endParaRPr lang="en-US"/>
              </a:p>
            </p:txBody>
          </p:sp>
        </mc:Choice>
        <mc:Fallback>
          <p:sp>
            <p:nvSpPr>
              <p:cNvPr id="2" name="Title 1">
                <a:extLst>
                  <a:ext uri="{FF2B5EF4-FFF2-40B4-BE49-F238E27FC236}">
                    <a16:creationId xmlns:a16="http://schemas.microsoft.com/office/drawing/2014/main" id="{939678DD-BA27-33CC-DDD3-DF9CB5D20F86}"/>
                  </a:ext>
                </a:extLst>
              </p:cNvPr>
              <p:cNvSpPr>
                <a:spLocks noGrp="1" noRot="1" noChangeAspect="1" noMove="1" noResize="1" noEditPoints="1" noAdjustHandles="1" noChangeArrowheads="1" noChangeShapeType="1" noTextEdit="1"/>
              </p:cNvSpPr>
              <p:nvPr>
                <p:ph type="title"/>
              </p:nvPr>
            </p:nvSpPr>
            <p:spPr>
              <a:blipFill>
                <a:blip r:embed="rId3"/>
                <a:stretch>
                  <a:fillRect l="-237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Rectangle: Rounded Corners 11">
                <a:extLst>
                  <a:ext uri="{FF2B5EF4-FFF2-40B4-BE49-F238E27FC236}">
                    <a16:creationId xmlns:a16="http://schemas.microsoft.com/office/drawing/2014/main" id="{9C5DE0F4-F068-5943-16E3-8EF0D9F3526B}"/>
                  </a:ext>
                </a:extLst>
              </p:cNvPr>
              <p:cNvSpPr/>
              <p:nvPr/>
            </p:nvSpPr>
            <p:spPr>
              <a:xfrm>
                <a:off x="6304879" y="3371219"/>
                <a:ext cx="2752349" cy="544179"/>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600"/>
                  <a:t>Computing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𝑃</m:t>
                        </m:r>
                      </m:e>
                      <m:sub>
                        <m:r>
                          <a:rPr lang="en-US" sz="1600" b="0" i="1" smtClean="0">
                            <a:latin typeface="Cambria Math" panose="02040503050406030204" pitchFamily="18" charset="0"/>
                          </a:rPr>
                          <m:t>𝑖𝑗</m:t>
                        </m:r>
                      </m:sub>
                    </m:sSub>
                  </m:oMath>
                </a14:m>
                <a:r>
                  <a:rPr lang="en-US" sz="1600"/>
                  <a:t> is intractable.</a:t>
                </a:r>
              </a:p>
            </p:txBody>
          </p:sp>
        </mc:Choice>
        <mc:Fallback>
          <p:sp>
            <p:nvSpPr>
              <p:cNvPr id="12" name="Rectangle: Rounded Corners 11">
                <a:extLst>
                  <a:ext uri="{FF2B5EF4-FFF2-40B4-BE49-F238E27FC236}">
                    <a16:creationId xmlns:a16="http://schemas.microsoft.com/office/drawing/2014/main" id="{9C5DE0F4-F068-5943-16E3-8EF0D9F3526B}"/>
                  </a:ext>
                </a:extLst>
              </p:cNvPr>
              <p:cNvSpPr>
                <a:spLocks noRot="1" noChangeAspect="1" noMove="1" noResize="1" noEditPoints="1" noAdjustHandles="1" noChangeArrowheads="1" noChangeShapeType="1" noTextEdit="1"/>
              </p:cNvSpPr>
              <p:nvPr/>
            </p:nvSpPr>
            <p:spPr>
              <a:xfrm>
                <a:off x="6304879" y="3371219"/>
                <a:ext cx="2752349" cy="544179"/>
              </a:xfrm>
              <a:prstGeom prst="roundRect">
                <a:avLst/>
              </a:prstGeom>
              <a:blipFill>
                <a:blip r:embed="rId4"/>
                <a:stretch>
                  <a:fillRect/>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6A09C5F3-842C-F098-CF6B-CD20C9782F3A}"/>
              </a:ext>
            </a:extLst>
          </p:cNvPr>
          <p:cNvPicPr>
            <a:picLocks noChangeAspect="1"/>
          </p:cNvPicPr>
          <p:nvPr/>
        </p:nvPicPr>
        <p:blipFill>
          <a:blip r:embed="rId5"/>
          <a:stretch>
            <a:fillRect/>
          </a:stretch>
        </p:blipFill>
        <p:spPr>
          <a:xfrm>
            <a:off x="665200" y="1230441"/>
            <a:ext cx="5488591" cy="1459661"/>
          </a:xfrm>
          <a:prstGeom prst="rect">
            <a:avLst/>
          </a:prstGeom>
        </p:spPr>
      </p:pic>
      <p:pic>
        <p:nvPicPr>
          <p:cNvPr id="8" name="Picture 7">
            <a:extLst>
              <a:ext uri="{FF2B5EF4-FFF2-40B4-BE49-F238E27FC236}">
                <a16:creationId xmlns:a16="http://schemas.microsoft.com/office/drawing/2014/main" id="{E6FDB1CA-4D40-5668-CD3C-36A2A54808BD}"/>
              </a:ext>
            </a:extLst>
          </p:cNvPr>
          <p:cNvPicPr>
            <a:picLocks noChangeAspect="1"/>
          </p:cNvPicPr>
          <p:nvPr/>
        </p:nvPicPr>
        <p:blipFill>
          <a:blip r:embed="rId6"/>
          <a:stretch>
            <a:fillRect/>
          </a:stretch>
        </p:blipFill>
        <p:spPr>
          <a:xfrm>
            <a:off x="665200" y="2622408"/>
            <a:ext cx="5514866" cy="2041802"/>
          </a:xfrm>
          <a:prstGeom prst="rect">
            <a:avLst/>
          </a:prstGeom>
        </p:spPr>
      </p:pic>
      <p:pic>
        <p:nvPicPr>
          <p:cNvPr id="13" name="Picture 12">
            <a:extLst>
              <a:ext uri="{FF2B5EF4-FFF2-40B4-BE49-F238E27FC236}">
                <a16:creationId xmlns:a16="http://schemas.microsoft.com/office/drawing/2014/main" id="{4DE128D2-54E6-8771-11C1-7458AA163986}"/>
              </a:ext>
            </a:extLst>
          </p:cNvPr>
          <p:cNvPicPr>
            <a:picLocks noChangeAspect="1"/>
          </p:cNvPicPr>
          <p:nvPr/>
        </p:nvPicPr>
        <p:blipFill>
          <a:blip r:embed="rId7"/>
          <a:stretch>
            <a:fillRect/>
          </a:stretch>
        </p:blipFill>
        <p:spPr>
          <a:xfrm>
            <a:off x="691475" y="4716108"/>
            <a:ext cx="5488591" cy="1822901"/>
          </a:xfrm>
          <a:prstGeom prst="rect">
            <a:avLst/>
          </a:prstGeom>
        </p:spPr>
      </p:pic>
      <p:sp>
        <p:nvSpPr>
          <p:cNvPr id="14" name="Rectangle: Rounded Corners 13">
            <a:extLst>
              <a:ext uri="{FF2B5EF4-FFF2-40B4-BE49-F238E27FC236}">
                <a16:creationId xmlns:a16="http://schemas.microsoft.com/office/drawing/2014/main" id="{08FA5567-6822-CC5F-6B9F-5D04B22603F5}"/>
              </a:ext>
            </a:extLst>
          </p:cNvPr>
          <p:cNvSpPr/>
          <p:nvPr/>
        </p:nvSpPr>
        <p:spPr>
          <a:xfrm>
            <a:off x="3119718" y="3643309"/>
            <a:ext cx="368833" cy="690486"/>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7150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7A495-382E-22D2-D217-B56C92D8EA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49F71B-4486-3E02-D85E-2A404167612A}"/>
              </a:ext>
            </a:extLst>
          </p:cNvPr>
          <p:cNvSpPr>
            <a:spLocks noGrp="1"/>
          </p:cNvSpPr>
          <p:nvPr>
            <p:ph type="title"/>
          </p:nvPr>
        </p:nvSpPr>
        <p:spPr/>
        <p:txBody>
          <a:bodyPr/>
          <a:lstStyle/>
          <a:p>
            <a:r>
              <a:rPr lang="en-US" err="1">
                <a:solidFill>
                  <a:srgbClr val="7030A0"/>
                </a:solidFill>
              </a:rPr>
              <a:t>InfoNCE</a:t>
            </a:r>
            <a:r>
              <a:rPr lang="en-US">
                <a:solidFill>
                  <a:srgbClr val="7030A0"/>
                </a:solidFill>
              </a:rPr>
              <a:t> loss with in-batch negatives</a:t>
            </a:r>
          </a:p>
        </p:txBody>
      </p:sp>
      <p:pic>
        <p:nvPicPr>
          <p:cNvPr id="8" name="Picture 7">
            <a:extLst>
              <a:ext uri="{FF2B5EF4-FFF2-40B4-BE49-F238E27FC236}">
                <a16:creationId xmlns:a16="http://schemas.microsoft.com/office/drawing/2014/main" id="{1A602530-B48A-26CC-1ADA-0DFCD331B43A}"/>
              </a:ext>
            </a:extLst>
          </p:cNvPr>
          <p:cNvPicPr>
            <a:picLocks noChangeAspect="1"/>
          </p:cNvPicPr>
          <p:nvPr/>
        </p:nvPicPr>
        <p:blipFill>
          <a:blip r:embed="rId3"/>
          <a:stretch>
            <a:fillRect/>
          </a:stretch>
        </p:blipFill>
        <p:spPr>
          <a:xfrm>
            <a:off x="649458" y="2013990"/>
            <a:ext cx="10893083" cy="3362240"/>
          </a:xfrm>
          <a:prstGeom prst="rect">
            <a:avLst/>
          </a:prstGeom>
        </p:spPr>
      </p:pic>
    </p:spTree>
    <p:extLst>
      <p:ext uri="{BB962C8B-B14F-4D97-AF65-F5344CB8AC3E}">
        <p14:creationId xmlns:p14="http://schemas.microsoft.com/office/powerpoint/2010/main" val="1394252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230ED-0151-DC0A-1F44-DEE0DA82E1EA}"/>
              </a:ext>
            </a:extLst>
          </p:cNvPr>
          <p:cNvSpPr>
            <a:spLocks noGrp="1"/>
          </p:cNvSpPr>
          <p:nvPr>
            <p:ph type="title"/>
          </p:nvPr>
        </p:nvSpPr>
        <p:spPr/>
        <p:txBody>
          <a:bodyPr/>
          <a:lstStyle/>
          <a:p>
            <a:r>
              <a:rPr lang="en-US">
                <a:solidFill>
                  <a:srgbClr val="7030A0"/>
                </a:solidFill>
              </a:rPr>
              <a:t>Random vs Informative Batch</a:t>
            </a:r>
          </a:p>
        </p:txBody>
      </p:sp>
      <p:pic>
        <p:nvPicPr>
          <p:cNvPr id="5" name="Picture 4">
            <a:extLst>
              <a:ext uri="{FF2B5EF4-FFF2-40B4-BE49-F238E27FC236}">
                <a16:creationId xmlns:a16="http://schemas.microsoft.com/office/drawing/2014/main" id="{09D9EF9B-163F-C80F-181A-195A1DF48387}"/>
              </a:ext>
            </a:extLst>
          </p:cNvPr>
          <p:cNvPicPr>
            <a:picLocks noChangeAspect="1"/>
          </p:cNvPicPr>
          <p:nvPr/>
        </p:nvPicPr>
        <p:blipFill>
          <a:blip r:embed="rId3"/>
          <a:stretch>
            <a:fillRect/>
          </a:stretch>
        </p:blipFill>
        <p:spPr>
          <a:xfrm>
            <a:off x="911387" y="1600467"/>
            <a:ext cx="7394413" cy="5151691"/>
          </a:xfrm>
          <a:prstGeom prst="rect">
            <a:avLst/>
          </a:prstGeom>
        </p:spPr>
      </p:pic>
    </p:spTree>
    <p:extLst>
      <p:ext uri="{BB962C8B-B14F-4D97-AF65-F5344CB8AC3E}">
        <p14:creationId xmlns:p14="http://schemas.microsoft.com/office/powerpoint/2010/main" val="3856272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5D01E1-F3F4-CEE1-113F-125FE4C697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D7EDE5-656A-58E3-F453-7767634032C4}"/>
              </a:ext>
            </a:extLst>
          </p:cNvPr>
          <p:cNvSpPr>
            <a:spLocks noGrp="1"/>
          </p:cNvSpPr>
          <p:nvPr>
            <p:ph type="title"/>
          </p:nvPr>
        </p:nvSpPr>
        <p:spPr/>
        <p:txBody>
          <a:bodyPr/>
          <a:lstStyle/>
          <a:p>
            <a:r>
              <a:rPr lang="en-US">
                <a:solidFill>
                  <a:srgbClr val="7030A0"/>
                </a:solidFill>
              </a:rPr>
              <a:t>Need for Hard Negatives</a:t>
            </a:r>
            <a:endParaRPr lang="en-US"/>
          </a:p>
        </p:txBody>
      </p:sp>
      <p:pic>
        <p:nvPicPr>
          <p:cNvPr id="6" name="Picture 5">
            <a:extLst>
              <a:ext uri="{FF2B5EF4-FFF2-40B4-BE49-F238E27FC236}">
                <a16:creationId xmlns:a16="http://schemas.microsoft.com/office/drawing/2014/main" id="{86328A8A-E605-6528-5290-54D1DFB2FF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199" y="1768890"/>
            <a:ext cx="8917379" cy="5056049"/>
          </a:xfrm>
          <a:prstGeom prst="rect">
            <a:avLst/>
          </a:prstGeom>
        </p:spPr>
      </p:pic>
    </p:spTree>
    <p:extLst>
      <p:ext uri="{BB962C8B-B14F-4D97-AF65-F5344CB8AC3E}">
        <p14:creationId xmlns:p14="http://schemas.microsoft.com/office/powerpoint/2010/main" val="544694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32</Slides>
  <Notes>32</Notes>
  <HiddenSlides>0</HiddenSlide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HOBIT: Hardness Optimized Batch Sampling for InfoNCE Training</vt:lpstr>
      <vt:lpstr>Bing Ads</vt:lpstr>
      <vt:lpstr>Corpus</vt:lpstr>
      <vt:lpstr>Embedding and Dot-Product Relevance</vt:lpstr>
      <vt:lpstr>Training Dual Encoders</vt:lpstr>
      <vt:lpstr>InfoNCE Loss for an item (q_i, d_i)</vt:lpstr>
      <vt:lpstr>InfoNCE loss with in-batch negatives</vt:lpstr>
      <vt:lpstr>Random vs Informative Batch</vt:lpstr>
      <vt:lpstr>Need for Hard Negatives</vt:lpstr>
      <vt:lpstr>Hard Negative Mining (Online)</vt:lpstr>
      <vt:lpstr>HOBIT: Smart Batching</vt:lpstr>
      <vt:lpstr>PowerPoint Presentation</vt:lpstr>
      <vt:lpstr>Why training collapses? </vt:lpstr>
      <vt:lpstr>Dominant negative</vt:lpstr>
      <vt:lpstr>Effective in-batch negative for 〖(q〗_i,d_i)</vt:lpstr>
      <vt:lpstr>Why is t_ijimportant?</vt:lpstr>
      <vt:lpstr>Batch Construction</vt:lpstr>
      <vt:lpstr>Batch Hardness</vt:lpstr>
      <vt:lpstr>Tractable Objective</vt:lpstr>
      <vt:lpstr>Sandwich Bound</vt:lpstr>
      <vt:lpstr>PowerPoint Presentation</vt:lpstr>
      <vt:lpstr>PowerPoint Presentation</vt:lpstr>
      <vt:lpstr>Implication</vt:lpstr>
      <vt:lpstr>Greedy Algorithm</vt:lpstr>
      <vt:lpstr>Greedy Algorithm</vt:lpstr>
      <vt:lpstr>Pseudocode</vt:lpstr>
      <vt:lpstr>Experiments: Baselines</vt:lpstr>
      <vt:lpstr>Comparison with SOTA Batching Methods</vt:lpstr>
      <vt:lpstr>Adding HOBIT to Hard Negative Mining</vt:lpstr>
      <vt:lpstr>Comparing HOBIT with HOBIT-C</vt:lpstr>
      <vt:lpstr>Sensitivity to τ, α, and 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Lokesh Nagalapatti</dc:creator>
  <cp:revision>1</cp:revision>
  <dcterms:created xsi:type="dcterms:W3CDTF">2026-04-12T05:03:05Z</dcterms:created>
  <dcterms:modified xsi:type="dcterms:W3CDTF">2026-06-09T05:00:18Z</dcterms:modified>
</cp:coreProperties>
</file>