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62" r:id="rId3"/>
    <p:sldId id="5758" r:id="rId4"/>
    <p:sldId id="258" r:id="rId5"/>
    <p:sldId id="259" r:id="rId6"/>
    <p:sldId id="260" r:id="rId7"/>
    <p:sldId id="261" r:id="rId8"/>
    <p:sldId id="294" r:id="rId9"/>
    <p:sldId id="5569" r:id="rId10"/>
    <p:sldId id="5571" r:id="rId11"/>
    <p:sldId id="5572" r:id="rId12"/>
    <p:sldId id="5568" r:id="rId13"/>
    <p:sldId id="5733" r:id="rId14"/>
    <p:sldId id="5734" r:id="rId15"/>
    <p:sldId id="5741" r:id="rId16"/>
    <p:sldId id="5738" r:id="rId17"/>
    <p:sldId id="5744" r:id="rId18"/>
    <p:sldId id="5745" r:id="rId19"/>
    <p:sldId id="5746" r:id="rId20"/>
    <p:sldId id="5747" r:id="rId21"/>
    <p:sldId id="5748" r:id="rId22"/>
    <p:sldId id="5749" r:id="rId23"/>
    <p:sldId id="5756" r:id="rId24"/>
    <p:sldId id="5638" r:id="rId25"/>
    <p:sldId id="5699" r:id="rId26"/>
    <p:sldId id="5700" r:id="rId27"/>
    <p:sldId id="5701" r:id="rId28"/>
    <p:sldId id="5702" r:id="rId29"/>
    <p:sldId id="5587" r:id="rId30"/>
    <p:sldId id="5719" r:id="rId31"/>
    <p:sldId id="358" r:id="rId32"/>
    <p:sldId id="5720" r:id="rId33"/>
    <p:sldId id="375" r:id="rId34"/>
    <p:sldId id="5606" r:id="rId35"/>
    <p:sldId id="5589" r:id="rId36"/>
    <p:sldId id="5590" r:id="rId37"/>
    <p:sldId id="5726" r:id="rId38"/>
    <p:sldId id="5592" r:id="rId39"/>
    <p:sldId id="400" r:id="rId40"/>
    <p:sldId id="5598" r:id="rId41"/>
    <p:sldId id="5728" r:id="rId42"/>
    <p:sldId id="5649" r:id="rId43"/>
    <p:sldId id="5696" r:id="rId44"/>
    <p:sldId id="5650" r:id="rId45"/>
    <p:sldId id="5757" r:id="rId46"/>
    <p:sldId id="5735" r:id="rId47"/>
    <p:sldId id="5736" r:id="rId48"/>
    <p:sldId id="276" r:id="rId49"/>
    <p:sldId id="5737" r:id="rId50"/>
    <p:sldId id="5739" r:id="rId51"/>
    <p:sldId id="5740" r:id="rId52"/>
    <p:sldId id="263" r:id="rId53"/>
    <p:sldId id="264" r:id="rId54"/>
    <p:sldId id="273" r:id="rId55"/>
    <p:sldId id="266" r:id="rId56"/>
    <p:sldId id="267" r:id="rId57"/>
    <p:sldId id="278" r:id="rId58"/>
    <p:sldId id="268" r:id="rId59"/>
    <p:sldId id="269" r:id="rId60"/>
    <p:sldId id="279" r:id="rId61"/>
    <p:sldId id="283" r:id="rId62"/>
    <p:sldId id="284" r:id="rId63"/>
    <p:sldId id="271" r:id="rId64"/>
    <p:sldId id="270" r:id="rId65"/>
    <p:sldId id="274" r:id="rId66"/>
    <p:sldId id="5707" r:id="rId67"/>
    <p:sldId id="5708" r:id="rId68"/>
    <p:sldId id="5709" r:id="rId69"/>
    <p:sldId id="5710" r:id="rId70"/>
    <p:sldId id="5711" r:id="rId71"/>
    <p:sldId id="5712" r:id="rId72"/>
    <p:sldId id="5713" r:id="rId73"/>
    <p:sldId id="5714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E06AC8-38BC-4856-85D9-9D1AD30885CC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881BBD-0F3B-479A-BA7D-0BDFDC4309D1}">
      <dgm:prSet/>
      <dgm:spPr/>
      <dgm:t>
        <a:bodyPr/>
        <a:lstStyle/>
        <a:p>
          <a:r>
            <a:rPr lang="en-US"/>
            <a:t>Know</a:t>
          </a:r>
        </a:p>
      </dgm:t>
    </dgm:pt>
    <dgm:pt modelId="{5CA72888-089C-403A-BFFA-B7968DA77E7D}" type="parTrans" cxnId="{C564C86D-2A10-42A8-9EEA-A12E72F81F0F}">
      <dgm:prSet/>
      <dgm:spPr/>
      <dgm:t>
        <a:bodyPr/>
        <a:lstStyle/>
        <a:p>
          <a:endParaRPr lang="en-US"/>
        </a:p>
      </dgm:t>
    </dgm:pt>
    <dgm:pt modelId="{8AA5A3D3-C190-4D86-8E9A-11478A92CA0D}" type="sibTrans" cxnId="{C564C86D-2A10-42A8-9EEA-A12E72F81F0F}">
      <dgm:prSet/>
      <dgm:spPr/>
      <dgm:t>
        <a:bodyPr/>
        <a:lstStyle/>
        <a:p>
          <a:endParaRPr lang="en-US"/>
        </a:p>
      </dgm:t>
    </dgm:pt>
    <dgm:pt modelId="{EA9297D3-D25D-4309-8340-CB65C945F700}">
      <dgm:prSet/>
      <dgm:spPr/>
      <dgm:t>
        <a:bodyPr/>
        <a:lstStyle/>
        <a:p>
          <a:r>
            <a:rPr lang="en-US"/>
            <a:t>Know the issues in the data beforehand, example noise in labels, overlap between classes. </a:t>
          </a:r>
        </a:p>
      </dgm:t>
    </dgm:pt>
    <dgm:pt modelId="{3D4138CE-6EA5-4D92-9B33-505168D9B11C}" type="parTrans" cxnId="{4A756FF4-3291-4A3B-9E02-CA9B36984F24}">
      <dgm:prSet/>
      <dgm:spPr/>
      <dgm:t>
        <a:bodyPr/>
        <a:lstStyle/>
        <a:p>
          <a:endParaRPr lang="en-US"/>
        </a:p>
      </dgm:t>
    </dgm:pt>
    <dgm:pt modelId="{108C441F-7E21-4AFC-AACE-74C2760F6204}" type="sibTrans" cxnId="{4A756FF4-3291-4A3B-9E02-CA9B36984F24}">
      <dgm:prSet/>
      <dgm:spPr/>
      <dgm:t>
        <a:bodyPr/>
        <a:lstStyle/>
        <a:p>
          <a:endParaRPr lang="en-US"/>
        </a:p>
      </dgm:t>
    </dgm:pt>
    <dgm:pt modelId="{22B01E95-EE89-4D48-9324-A8CB36AA9096}">
      <dgm:prSet/>
      <dgm:spPr/>
      <dgm:t>
        <a:bodyPr/>
        <a:lstStyle/>
        <a:p>
          <a:r>
            <a:rPr lang="en-US"/>
            <a:t>Make</a:t>
          </a:r>
        </a:p>
      </dgm:t>
    </dgm:pt>
    <dgm:pt modelId="{09817479-837B-4725-8AC6-6F7D62FBA546}" type="parTrans" cxnId="{DE8C2D77-6BCD-4C75-8D03-25768F432D81}">
      <dgm:prSet/>
      <dgm:spPr/>
      <dgm:t>
        <a:bodyPr/>
        <a:lstStyle/>
        <a:p>
          <a:endParaRPr lang="en-US"/>
        </a:p>
      </dgm:t>
    </dgm:pt>
    <dgm:pt modelId="{85060103-2C3A-4FC5-8EB3-26E012575FCE}" type="sibTrans" cxnId="{DE8C2D77-6BCD-4C75-8D03-25768F432D81}">
      <dgm:prSet/>
      <dgm:spPr/>
      <dgm:t>
        <a:bodyPr/>
        <a:lstStyle/>
        <a:p>
          <a:endParaRPr lang="en-US"/>
        </a:p>
      </dgm:t>
    </dgm:pt>
    <dgm:pt modelId="{C9CCEE2A-34F7-4631-B00A-EA2828EB3A24}">
      <dgm:prSet/>
      <dgm:spPr/>
      <dgm:t>
        <a:bodyPr/>
        <a:lstStyle/>
        <a:p>
          <a:r>
            <a:rPr lang="en-US"/>
            <a:t>Make informed choices for data preprocessing and model selection</a:t>
          </a:r>
        </a:p>
      </dgm:t>
    </dgm:pt>
    <dgm:pt modelId="{514E212F-211F-4DBF-ACBE-450D9F277915}" type="parTrans" cxnId="{5B59EC7D-E03A-43E6-9AF3-759F4D000528}">
      <dgm:prSet/>
      <dgm:spPr/>
      <dgm:t>
        <a:bodyPr/>
        <a:lstStyle/>
        <a:p>
          <a:endParaRPr lang="en-US"/>
        </a:p>
      </dgm:t>
    </dgm:pt>
    <dgm:pt modelId="{45B741C7-5979-4BB4-8D55-D9D6EE3A0DC4}" type="sibTrans" cxnId="{5B59EC7D-E03A-43E6-9AF3-759F4D000528}">
      <dgm:prSet/>
      <dgm:spPr/>
      <dgm:t>
        <a:bodyPr/>
        <a:lstStyle/>
        <a:p>
          <a:endParaRPr lang="en-US"/>
        </a:p>
      </dgm:t>
    </dgm:pt>
    <dgm:pt modelId="{D2242DA3-48CE-4726-B267-D9889010857E}">
      <dgm:prSet/>
      <dgm:spPr/>
      <dgm:t>
        <a:bodyPr/>
        <a:lstStyle/>
        <a:p>
          <a:r>
            <a:rPr lang="en-US"/>
            <a:t>Reduce</a:t>
          </a:r>
        </a:p>
      </dgm:t>
    </dgm:pt>
    <dgm:pt modelId="{F663E089-1470-442B-B4E7-D42861F36B57}" type="parTrans" cxnId="{D7CB58E3-C492-4A14-B76F-555D666B7B1F}">
      <dgm:prSet/>
      <dgm:spPr/>
      <dgm:t>
        <a:bodyPr/>
        <a:lstStyle/>
        <a:p>
          <a:endParaRPr lang="en-US"/>
        </a:p>
      </dgm:t>
    </dgm:pt>
    <dgm:pt modelId="{F9FA8067-41FC-43E3-A8EB-1FD11667D863}" type="sibTrans" cxnId="{D7CB58E3-C492-4A14-B76F-555D666B7B1F}">
      <dgm:prSet/>
      <dgm:spPr/>
      <dgm:t>
        <a:bodyPr/>
        <a:lstStyle/>
        <a:p>
          <a:endParaRPr lang="en-US"/>
        </a:p>
      </dgm:t>
    </dgm:pt>
    <dgm:pt modelId="{395CC413-4D64-4D7D-A40B-D343DAA37087}">
      <dgm:prSet/>
      <dgm:spPr/>
      <dgm:t>
        <a:bodyPr/>
        <a:lstStyle/>
        <a:p>
          <a:r>
            <a:rPr lang="en-US"/>
            <a:t>Reduce turn around time for data science projects. </a:t>
          </a:r>
        </a:p>
      </dgm:t>
    </dgm:pt>
    <dgm:pt modelId="{799A8B47-153C-47F8-A1A4-A83E18C6340A}" type="parTrans" cxnId="{84543D5D-BC0C-48AF-BE58-CCE6E82FD2D4}">
      <dgm:prSet/>
      <dgm:spPr/>
      <dgm:t>
        <a:bodyPr/>
        <a:lstStyle/>
        <a:p>
          <a:endParaRPr lang="en-US"/>
        </a:p>
      </dgm:t>
    </dgm:pt>
    <dgm:pt modelId="{EB9D08DD-B7A6-4D14-A58A-6B8EEB2B44E0}" type="sibTrans" cxnId="{84543D5D-BC0C-48AF-BE58-CCE6E82FD2D4}">
      <dgm:prSet/>
      <dgm:spPr/>
      <dgm:t>
        <a:bodyPr/>
        <a:lstStyle/>
        <a:p>
          <a:endParaRPr lang="en-US"/>
        </a:p>
      </dgm:t>
    </dgm:pt>
    <dgm:pt modelId="{47DA0741-D0D2-B84D-B6A2-333A4529DAF7}" type="pres">
      <dgm:prSet presAssocID="{60E06AC8-38BC-4856-85D9-9D1AD30885CC}" presName="Name0" presStyleCnt="0">
        <dgm:presLayoutVars>
          <dgm:dir/>
          <dgm:animLvl val="lvl"/>
          <dgm:resizeHandles val="exact"/>
        </dgm:presLayoutVars>
      </dgm:prSet>
      <dgm:spPr/>
    </dgm:pt>
    <dgm:pt modelId="{182A6857-A78C-464E-9B06-0F0BAF09E090}" type="pres">
      <dgm:prSet presAssocID="{6A881BBD-0F3B-479A-BA7D-0BDFDC4309D1}" presName="linNode" presStyleCnt="0"/>
      <dgm:spPr/>
    </dgm:pt>
    <dgm:pt modelId="{B8756DAF-402D-FC49-89E5-A6C9E8C51775}" type="pres">
      <dgm:prSet presAssocID="{6A881BBD-0F3B-479A-BA7D-0BDFDC4309D1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1B9F05A2-88CA-F140-9F2D-82299E3D2168}" type="pres">
      <dgm:prSet presAssocID="{6A881BBD-0F3B-479A-BA7D-0BDFDC4309D1}" presName="descendantText" presStyleLbl="alignNode1" presStyleIdx="0" presStyleCnt="3">
        <dgm:presLayoutVars>
          <dgm:bulletEnabled/>
        </dgm:presLayoutVars>
      </dgm:prSet>
      <dgm:spPr/>
    </dgm:pt>
    <dgm:pt modelId="{DB2ADCB0-7DE1-F44B-A86E-A02179577D28}" type="pres">
      <dgm:prSet presAssocID="{8AA5A3D3-C190-4D86-8E9A-11478A92CA0D}" presName="sp" presStyleCnt="0"/>
      <dgm:spPr/>
    </dgm:pt>
    <dgm:pt modelId="{A3F882DE-8F46-CE44-B468-B671C45C01AA}" type="pres">
      <dgm:prSet presAssocID="{22B01E95-EE89-4D48-9324-A8CB36AA9096}" presName="linNode" presStyleCnt="0"/>
      <dgm:spPr/>
    </dgm:pt>
    <dgm:pt modelId="{1ED7BE72-39EB-314F-AEAC-6CE75A39CFC8}" type="pres">
      <dgm:prSet presAssocID="{22B01E95-EE89-4D48-9324-A8CB36AA9096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4FF7E828-38B1-FA4D-B3D6-4ED04E25DDCD}" type="pres">
      <dgm:prSet presAssocID="{22B01E95-EE89-4D48-9324-A8CB36AA9096}" presName="descendantText" presStyleLbl="alignNode1" presStyleIdx="1" presStyleCnt="3">
        <dgm:presLayoutVars>
          <dgm:bulletEnabled/>
        </dgm:presLayoutVars>
      </dgm:prSet>
      <dgm:spPr/>
    </dgm:pt>
    <dgm:pt modelId="{9B69AF5D-CF89-0046-8C47-ADF0F0822D35}" type="pres">
      <dgm:prSet presAssocID="{85060103-2C3A-4FC5-8EB3-26E012575FCE}" presName="sp" presStyleCnt="0"/>
      <dgm:spPr/>
    </dgm:pt>
    <dgm:pt modelId="{31E59919-7985-3E4E-801D-480FCECB8152}" type="pres">
      <dgm:prSet presAssocID="{D2242DA3-48CE-4726-B267-D9889010857E}" presName="linNode" presStyleCnt="0"/>
      <dgm:spPr/>
    </dgm:pt>
    <dgm:pt modelId="{DFAA3396-5BA7-184F-BE48-4F3C3ABA8B73}" type="pres">
      <dgm:prSet presAssocID="{D2242DA3-48CE-4726-B267-D9889010857E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C6D454C9-E85E-DB4D-B957-E382813FDE50}" type="pres">
      <dgm:prSet presAssocID="{D2242DA3-48CE-4726-B267-D9889010857E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84543D5D-BC0C-48AF-BE58-CCE6E82FD2D4}" srcId="{D2242DA3-48CE-4726-B267-D9889010857E}" destId="{395CC413-4D64-4D7D-A40B-D343DAA37087}" srcOrd="0" destOrd="0" parTransId="{799A8B47-153C-47F8-A1A4-A83E18C6340A}" sibTransId="{EB9D08DD-B7A6-4D14-A58A-6B8EEB2B44E0}"/>
    <dgm:cxn modelId="{A5A0C369-FEA9-DF44-B348-FEA5B0B41DF5}" type="presOf" srcId="{EA9297D3-D25D-4309-8340-CB65C945F700}" destId="{1B9F05A2-88CA-F140-9F2D-82299E3D2168}" srcOrd="0" destOrd="0" presId="urn:microsoft.com/office/officeart/2016/7/layout/VerticalHollowActionList"/>
    <dgm:cxn modelId="{C564C86D-2A10-42A8-9EEA-A12E72F81F0F}" srcId="{60E06AC8-38BC-4856-85D9-9D1AD30885CC}" destId="{6A881BBD-0F3B-479A-BA7D-0BDFDC4309D1}" srcOrd="0" destOrd="0" parTransId="{5CA72888-089C-403A-BFFA-B7968DA77E7D}" sibTransId="{8AA5A3D3-C190-4D86-8E9A-11478A92CA0D}"/>
    <dgm:cxn modelId="{8DDDA651-5AAC-C94B-8A91-02BC7235171C}" type="presOf" srcId="{6A881BBD-0F3B-479A-BA7D-0BDFDC4309D1}" destId="{B8756DAF-402D-FC49-89E5-A6C9E8C51775}" srcOrd="0" destOrd="0" presId="urn:microsoft.com/office/officeart/2016/7/layout/VerticalHollowActionList"/>
    <dgm:cxn modelId="{DE8C2D77-6BCD-4C75-8D03-25768F432D81}" srcId="{60E06AC8-38BC-4856-85D9-9D1AD30885CC}" destId="{22B01E95-EE89-4D48-9324-A8CB36AA9096}" srcOrd="1" destOrd="0" parTransId="{09817479-837B-4725-8AC6-6F7D62FBA546}" sibTransId="{85060103-2C3A-4FC5-8EB3-26E012575FCE}"/>
    <dgm:cxn modelId="{085D717B-D9BF-9A48-97D7-AFC2022CE6ED}" type="presOf" srcId="{22B01E95-EE89-4D48-9324-A8CB36AA9096}" destId="{1ED7BE72-39EB-314F-AEAC-6CE75A39CFC8}" srcOrd="0" destOrd="0" presId="urn:microsoft.com/office/officeart/2016/7/layout/VerticalHollowActionList"/>
    <dgm:cxn modelId="{5B59EC7D-E03A-43E6-9AF3-759F4D000528}" srcId="{22B01E95-EE89-4D48-9324-A8CB36AA9096}" destId="{C9CCEE2A-34F7-4631-B00A-EA2828EB3A24}" srcOrd="0" destOrd="0" parTransId="{514E212F-211F-4DBF-ACBE-450D9F277915}" sibTransId="{45B741C7-5979-4BB4-8D55-D9D6EE3A0DC4}"/>
    <dgm:cxn modelId="{F3792E83-47E8-B544-AE70-D55C63919BC1}" type="presOf" srcId="{60E06AC8-38BC-4856-85D9-9D1AD30885CC}" destId="{47DA0741-D0D2-B84D-B6A2-333A4529DAF7}" srcOrd="0" destOrd="0" presId="urn:microsoft.com/office/officeart/2016/7/layout/VerticalHollowActionList"/>
    <dgm:cxn modelId="{33DC219C-984B-6348-AA6B-FFF3550A064E}" type="presOf" srcId="{C9CCEE2A-34F7-4631-B00A-EA2828EB3A24}" destId="{4FF7E828-38B1-FA4D-B3D6-4ED04E25DDCD}" srcOrd="0" destOrd="0" presId="urn:microsoft.com/office/officeart/2016/7/layout/VerticalHollowActionList"/>
    <dgm:cxn modelId="{D7CB58E3-C492-4A14-B76F-555D666B7B1F}" srcId="{60E06AC8-38BC-4856-85D9-9D1AD30885CC}" destId="{D2242DA3-48CE-4726-B267-D9889010857E}" srcOrd="2" destOrd="0" parTransId="{F663E089-1470-442B-B4E7-D42861F36B57}" sibTransId="{F9FA8067-41FC-43E3-A8EB-1FD11667D863}"/>
    <dgm:cxn modelId="{4A756FF4-3291-4A3B-9E02-CA9B36984F24}" srcId="{6A881BBD-0F3B-479A-BA7D-0BDFDC4309D1}" destId="{EA9297D3-D25D-4309-8340-CB65C945F700}" srcOrd="0" destOrd="0" parTransId="{3D4138CE-6EA5-4D92-9B33-505168D9B11C}" sibTransId="{108C441F-7E21-4AFC-AACE-74C2760F6204}"/>
    <dgm:cxn modelId="{B6890FF7-2778-8E4B-9B6F-9E4DD531A89D}" type="presOf" srcId="{395CC413-4D64-4D7D-A40B-D343DAA37087}" destId="{C6D454C9-E85E-DB4D-B957-E382813FDE50}" srcOrd="0" destOrd="0" presId="urn:microsoft.com/office/officeart/2016/7/layout/VerticalHollowActionList"/>
    <dgm:cxn modelId="{3728F8F9-3D99-2A4F-AFE3-37164E4B73AC}" type="presOf" srcId="{D2242DA3-48CE-4726-B267-D9889010857E}" destId="{DFAA3396-5BA7-184F-BE48-4F3C3ABA8B73}" srcOrd="0" destOrd="0" presId="urn:microsoft.com/office/officeart/2016/7/layout/VerticalHollowActionList"/>
    <dgm:cxn modelId="{0D5B0CFC-A241-5E4C-B9D8-AB4423131E26}" type="presParOf" srcId="{47DA0741-D0D2-B84D-B6A2-333A4529DAF7}" destId="{182A6857-A78C-464E-9B06-0F0BAF09E090}" srcOrd="0" destOrd="0" presId="urn:microsoft.com/office/officeart/2016/7/layout/VerticalHollowActionList"/>
    <dgm:cxn modelId="{8332E679-D43C-5945-8480-2C318B19642E}" type="presParOf" srcId="{182A6857-A78C-464E-9B06-0F0BAF09E090}" destId="{B8756DAF-402D-FC49-89E5-A6C9E8C51775}" srcOrd="0" destOrd="0" presId="urn:microsoft.com/office/officeart/2016/7/layout/VerticalHollowActionList"/>
    <dgm:cxn modelId="{BB28C0FB-DEC8-2A4D-AF65-7006D98EF7FF}" type="presParOf" srcId="{182A6857-A78C-464E-9B06-0F0BAF09E090}" destId="{1B9F05A2-88CA-F140-9F2D-82299E3D2168}" srcOrd="1" destOrd="0" presId="urn:microsoft.com/office/officeart/2016/7/layout/VerticalHollowActionList"/>
    <dgm:cxn modelId="{7769A4D9-A5C2-734C-B94E-E3B3DFDAE598}" type="presParOf" srcId="{47DA0741-D0D2-B84D-B6A2-333A4529DAF7}" destId="{DB2ADCB0-7DE1-F44B-A86E-A02179577D28}" srcOrd="1" destOrd="0" presId="urn:microsoft.com/office/officeart/2016/7/layout/VerticalHollowActionList"/>
    <dgm:cxn modelId="{29B0E0AA-4262-314E-9036-30000EFD94EB}" type="presParOf" srcId="{47DA0741-D0D2-B84D-B6A2-333A4529DAF7}" destId="{A3F882DE-8F46-CE44-B468-B671C45C01AA}" srcOrd="2" destOrd="0" presId="urn:microsoft.com/office/officeart/2016/7/layout/VerticalHollowActionList"/>
    <dgm:cxn modelId="{4D6FBE4B-FA85-A540-8D47-C91F2742FF00}" type="presParOf" srcId="{A3F882DE-8F46-CE44-B468-B671C45C01AA}" destId="{1ED7BE72-39EB-314F-AEAC-6CE75A39CFC8}" srcOrd="0" destOrd="0" presId="urn:microsoft.com/office/officeart/2016/7/layout/VerticalHollowActionList"/>
    <dgm:cxn modelId="{7173160C-85D9-9E4D-81BD-D2F13EAAB7C1}" type="presParOf" srcId="{A3F882DE-8F46-CE44-B468-B671C45C01AA}" destId="{4FF7E828-38B1-FA4D-B3D6-4ED04E25DDCD}" srcOrd="1" destOrd="0" presId="urn:microsoft.com/office/officeart/2016/7/layout/VerticalHollowActionList"/>
    <dgm:cxn modelId="{06BD0C0D-9E6E-8C4A-89CB-877BB698D759}" type="presParOf" srcId="{47DA0741-D0D2-B84D-B6A2-333A4529DAF7}" destId="{9B69AF5D-CF89-0046-8C47-ADF0F0822D35}" srcOrd="3" destOrd="0" presId="urn:microsoft.com/office/officeart/2016/7/layout/VerticalHollowActionList"/>
    <dgm:cxn modelId="{3198E4D5-C4AF-D942-9996-AAF07503EBF8}" type="presParOf" srcId="{47DA0741-D0D2-B84D-B6A2-333A4529DAF7}" destId="{31E59919-7985-3E4E-801D-480FCECB8152}" srcOrd="4" destOrd="0" presId="urn:microsoft.com/office/officeart/2016/7/layout/VerticalHollowActionList"/>
    <dgm:cxn modelId="{71F4D0DB-C043-A547-8F9F-540A9CEF5CE5}" type="presParOf" srcId="{31E59919-7985-3E4E-801D-480FCECB8152}" destId="{DFAA3396-5BA7-184F-BE48-4F3C3ABA8B73}" srcOrd="0" destOrd="0" presId="urn:microsoft.com/office/officeart/2016/7/layout/VerticalHollowActionList"/>
    <dgm:cxn modelId="{4E5BAD7A-97C1-7E4D-92AE-C0A1E106963D}" type="presParOf" srcId="{31E59919-7985-3E4E-801D-480FCECB8152}" destId="{C6D454C9-E85E-DB4D-B957-E382813FDE50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DECC68-83E9-4439-A600-E96A20720D9C}" type="doc">
      <dgm:prSet loTypeId="urn:microsoft.com/office/officeart/2005/8/layout/cycle6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2AD77B3-B75C-443E-8998-46820D3E939D}">
      <dgm:prSet custT="1"/>
      <dgm:spPr>
        <a:solidFill>
          <a:srgbClr val="8DEAA3">
            <a:alpha val="90000"/>
          </a:srgb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rPr>
            <a:t>Classifier assumes data to be balanced</a:t>
          </a:r>
        </a:p>
      </dgm:t>
    </dgm:pt>
    <dgm:pt modelId="{BFC2B46F-D517-4A87-BC02-C7E1A738AA12}" type="parTrans" cxnId="{51A56AC2-34DD-4D43-BB72-C2EEC51EE440}">
      <dgm:prSet/>
      <dgm:spPr/>
      <dgm:t>
        <a:bodyPr/>
        <a:lstStyle/>
        <a:p>
          <a:endParaRPr lang="en-US" sz="1400"/>
        </a:p>
      </dgm:t>
    </dgm:pt>
    <dgm:pt modelId="{77CE7A41-36C1-46E8-A8DD-9A803A1D1870}" type="sibTrans" cxnId="{51A56AC2-34DD-4D43-BB72-C2EEC51EE440}">
      <dgm:prSet/>
      <dgm:spPr/>
      <dgm:t>
        <a:bodyPr/>
        <a:lstStyle/>
        <a:p>
          <a:endParaRPr lang="en-US" sz="1400"/>
        </a:p>
      </dgm:t>
    </dgm:pt>
    <dgm:pt modelId="{3BE2BD80-362E-4E23-914E-D3C61AEAEC5A}">
      <dgm:prSet custT="1"/>
      <dgm:spPr>
        <a:solidFill>
          <a:srgbClr val="FCE5CD">
            <a:alpha val="76667"/>
          </a:srgb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i="0" kern="1200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rPr>
            <a:t>Unequal Cost of Misclassification Errors: False negatives are important than False positives</a:t>
          </a:r>
          <a:endParaRPr lang="en-US" sz="1200" b="1" i="0" kern="1200" dirty="0">
            <a:solidFill>
              <a:srgbClr val="002D9C">
                <a:lumMod val="75000"/>
              </a:srgbClr>
            </a:solidFill>
            <a:latin typeface="Arial" panose="020B0604020202020204"/>
            <a:ea typeface="Arial" panose="020B0604020202020204" pitchFamily="34" charset="0"/>
            <a:cs typeface="Arial" panose="020B0604020202020204" pitchFamily="34" charset="0"/>
          </a:endParaRPr>
        </a:p>
      </dgm:t>
    </dgm:pt>
    <dgm:pt modelId="{DF75B701-8CAD-4E45-AD41-AC8E1DE98F7A}" type="parTrans" cxnId="{669D6D3C-3F4D-48C3-BB32-41C8CFCC5167}">
      <dgm:prSet/>
      <dgm:spPr/>
      <dgm:t>
        <a:bodyPr/>
        <a:lstStyle/>
        <a:p>
          <a:endParaRPr lang="en-US" sz="1400"/>
        </a:p>
      </dgm:t>
    </dgm:pt>
    <dgm:pt modelId="{C2E44126-4CBA-4DC5-B0DC-209498E7BF2B}" type="sibTrans" cxnId="{669D6D3C-3F4D-48C3-BB32-41C8CFCC5167}">
      <dgm:prSet/>
      <dgm:spPr/>
      <dgm:t>
        <a:bodyPr/>
        <a:lstStyle/>
        <a:p>
          <a:endParaRPr lang="en-US" sz="1400"/>
        </a:p>
      </dgm:t>
    </dgm:pt>
    <dgm:pt modelId="{F27FD4DD-21FD-4370-A0C0-7CAAD76D18F4}">
      <dgm:prSet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rPr>
            <a:t>Minority Class is more important for data mining but given less priority by learning algorithm</a:t>
          </a:r>
        </a:p>
      </dgm:t>
    </dgm:pt>
    <dgm:pt modelId="{2402920E-4E0F-4174-B189-0583BEA4913D}" type="parTrans" cxnId="{3B500ADF-7457-4DB6-88F8-C5E69623F117}">
      <dgm:prSet/>
      <dgm:spPr/>
      <dgm:t>
        <a:bodyPr/>
        <a:lstStyle/>
        <a:p>
          <a:endParaRPr lang="en-US" sz="1400"/>
        </a:p>
      </dgm:t>
    </dgm:pt>
    <dgm:pt modelId="{612AF657-5824-41A6-94F7-406F2343D903}" type="sibTrans" cxnId="{3B500ADF-7457-4DB6-88F8-C5E69623F117}">
      <dgm:prSet/>
      <dgm:spPr/>
      <dgm:t>
        <a:bodyPr/>
        <a:lstStyle/>
        <a:p>
          <a:endParaRPr lang="en-US" sz="1400"/>
        </a:p>
      </dgm:t>
    </dgm:pt>
    <dgm:pt modelId="{D7200A10-39CE-4161-B17C-3454F94E3A77}">
      <dgm:prSet custT="1"/>
      <dgm:spPr>
        <a:solidFill>
          <a:schemeClr val="accent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en-IN" sz="1200" b="1" i="0" kern="1200" dirty="0">
              <a:solidFill>
                <a:schemeClr val="accent2">
                  <a:lumMod val="75000"/>
                </a:schemeClr>
              </a:solidFill>
              <a:latin typeface="+mn-lt"/>
              <a:ea typeface="Arial" panose="020B0604020202020204" pitchFamily="34" charset="0"/>
              <a:cs typeface="Arial" panose="020B0604020202020204" pitchFamily="34" charset="0"/>
            </a:rPr>
            <a:t>Minority class instances can be detected as noise</a:t>
          </a:r>
          <a:endParaRPr lang="en-US" sz="1200" b="1" i="0" kern="1200" dirty="0">
            <a:solidFill>
              <a:schemeClr val="accent2">
                <a:lumMod val="75000"/>
              </a:schemeClr>
            </a:solidFill>
            <a:latin typeface="+mn-lt"/>
            <a:ea typeface="Arial" panose="020B0604020202020204" pitchFamily="34" charset="0"/>
            <a:cs typeface="Arial" panose="020B0604020202020204" pitchFamily="34" charset="0"/>
          </a:endParaRPr>
        </a:p>
      </dgm:t>
    </dgm:pt>
    <dgm:pt modelId="{E6BAFAF2-B701-4685-BDAC-A6760B95BE4F}" type="parTrans" cxnId="{0CEFCD70-C70E-4E10-9B2E-96AFFCD61E79}">
      <dgm:prSet/>
      <dgm:spPr/>
      <dgm:t>
        <a:bodyPr/>
        <a:lstStyle/>
        <a:p>
          <a:endParaRPr lang="en-US" sz="1400"/>
        </a:p>
      </dgm:t>
    </dgm:pt>
    <dgm:pt modelId="{D92E6CB1-2279-4BA9-8926-C8B16BB125F1}" type="sibTrans" cxnId="{0CEFCD70-C70E-4E10-9B2E-96AFFCD61E79}">
      <dgm:prSet/>
      <dgm:spPr/>
      <dgm:t>
        <a:bodyPr/>
        <a:lstStyle/>
        <a:p>
          <a:endParaRPr lang="en-US" sz="1400"/>
        </a:p>
      </dgm:t>
    </dgm:pt>
    <dgm:pt modelId="{70C4D47E-B987-E244-B54B-B1F42D2A9E66}" type="pres">
      <dgm:prSet presAssocID="{0EDECC68-83E9-4439-A600-E96A20720D9C}" presName="cycle" presStyleCnt="0">
        <dgm:presLayoutVars>
          <dgm:dir/>
          <dgm:resizeHandles val="exact"/>
        </dgm:presLayoutVars>
      </dgm:prSet>
      <dgm:spPr/>
    </dgm:pt>
    <dgm:pt modelId="{C44ED872-2E13-684E-8FBB-A6FF7AA44BC6}" type="pres">
      <dgm:prSet presAssocID="{B2AD77B3-B75C-443E-8998-46820D3E939D}" presName="node" presStyleLbl="node1" presStyleIdx="0" presStyleCnt="4" custScaleX="142356" custScaleY="101844">
        <dgm:presLayoutVars>
          <dgm:bulletEnabled val="1"/>
        </dgm:presLayoutVars>
      </dgm:prSet>
      <dgm:spPr/>
    </dgm:pt>
    <dgm:pt modelId="{78E129A0-1909-2D44-B870-EA1D71B84C59}" type="pres">
      <dgm:prSet presAssocID="{B2AD77B3-B75C-443E-8998-46820D3E939D}" presName="spNode" presStyleCnt="0"/>
      <dgm:spPr/>
    </dgm:pt>
    <dgm:pt modelId="{EB736F6F-520B-9745-ACBE-59E697C28CFB}" type="pres">
      <dgm:prSet presAssocID="{77CE7A41-36C1-46E8-A8DD-9A803A1D1870}" presName="sibTrans" presStyleLbl="sibTrans1D1" presStyleIdx="0" presStyleCnt="4"/>
      <dgm:spPr/>
    </dgm:pt>
    <dgm:pt modelId="{19FF5AA2-28E1-4F45-86FE-986E597A33C9}" type="pres">
      <dgm:prSet presAssocID="{3BE2BD80-362E-4E23-914E-D3C61AEAEC5A}" presName="node" presStyleLbl="node1" presStyleIdx="1" presStyleCnt="4" custScaleX="142356" custScaleY="101844" custRadScaleRad="108850" custRadScaleInc="11680">
        <dgm:presLayoutVars>
          <dgm:bulletEnabled val="1"/>
        </dgm:presLayoutVars>
      </dgm:prSet>
      <dgm:spPr/>
    </dgm:pt>
    <dgm:pt modelId="{617E8CE6-269A-F74B-9150-9AE2682C36A2}" type="pres">
      <dgm:prSet presAssocID="{3BE2BD80-362E-4E23-914E-D3C61AEAEC5A}" presName="spNode" presStyleCnt="0"/>
      <dgm:spPr/>
    </dgm:pt>
    <dgm:pt modelId="{005D842C-6ED9-DC46-BCA9-85EDD6A513C9}" type="pres">
      <dgm:prSet presAssocID="{C2E44126-4CBA-4DC5-B0DC-209498E7BF2B}" presName="sibTrans" presStyleLbl="sibTrans1D1" presStyleIdx="1" presStyleCnt="4"/>
      <dgm:spPr/>
    </dgm:pt>
    <dgm:pt modelId="{54D1E233-F7D8-AC44-B643-A980FBB3D05B}" type="pres">
      <dgm:prSet presAssocID="{F27FD4DD-21FD-4370-A0C0-7CAAD76D18F4}" presName="node" presStyleLbl="node1" presStyleIdx="2" presStyleCnt="4" custScaleX="142356" custScaleY="101844">
        <dgm:presLayoutVars>
          <dgm:bulletEnabled val="1"/>
        </dgm:presLayoutVars>
      </dgm:prSet>
      <dgm:spPr/>
    </dgm:pt>
    <dgm:pt modelId="{386E414B-EBA0-9E4C-B8FF-5DDD2C99D21A}" type="pres">
      <dgm:prSet presAssocID="{F27FD4DD-21FD-4370-A0C0-7CAAD76D18F4}" presName="spNode" presStyleCnt="0"/>
      <dgm:spPr/>
    </dgm:pt>
    <dgm:pt modelId="{39B13DCF-8DCA-6B4E-9D5E-202BA28C19DE}" type="pres">
      <dgm:prSet presAssocID="{612AF657-5824-41A6-94F7-406F2343D903}" presName="sibTrans" presStyleLbl="sibTrans1D1" presStyleIdx="2" presStyleCnt="4"/>
      <dgm:spPr/>
    </dgm:pt>
    <dgm:pt modelId="{39D5D164-1E9B-1347-B5E1-91E238843830}" type="pres">
      <dgm:prSet presAssocID="{D7200A10-39CE-4161-B17C-3454F94E3A77}" presName="node" presStyleLbl="node1" presStyleIdx="3" presStyleCnt="4" custScaleX="142356" custScaleY="101844" custRadScaleRad="102227" custRadScaleInc="-4729">
        <dgm:presLayoutVars>
          <dgm:bulletEnabled val="1"/>
        </dgm:presLayoutVars>
      </dgm:prSet>
      <dgm:spPr/>
    </dgm:pt>
    <dgm:pt modelId="{5A07A373-D063-754F-8787-D017FED821E5}" type="pres">
      <dgm:prSet presAssocID="{D7200A10-39CE-4161-B17C-3454F94E3A77}" presName="spNode" presStyleCnt="0"/>
      <dgm:spPr/>
    </dgm:pt>
    <dgm:pt modelId="{EA2AE0F1-CE37-4744-8544-FD841E03B3EC}" type="pres">
      <dgm:prSet presAssocID="{D92E6CB1-2279-4BA9-8926-C8B16BB125F1}" presName="sibTrans" presStyleLbl="sibTrans1D1" presStyleIdx="3" presStyleCnt="4"/>
      <dgm:spPr/>
    </dgm:pt>
  </dgm:ptLst>
  <dgm:cxnLst>
    <dgm:cxn modelId="{669D6D3C-3F4D-48C3-BB32-41C8CFCC5167}" srcId="{0EDECC68-83E9-4439-A600-E96A20720D9C}" destId="{3BE2BD80-362E-4E23-914E-D3C61AEAEC5A}" srcOrd="1" destOrd="0" parTransId="{DF75B701-8CAD-4E45-AD41-AC8E1DE98F7A}" sibTransId="{C2E44126-4CBA-4DC5-B0DC-209498E7BF2B}"/>
    <dgm:cxn modelId="{3F0E375B-6DF7-8D46-8EB6-A4133E40328A}" type="presOf" srcId="{D7200A10-39CE-4161-B17C-3454F94E3A77}" destId="{39D5D164-1E9B-1347-B5E1-91E238843830}" srcOrd="0" destOrd="0" presId="urn:microsoft.com/office/officeart/2005/8/layout/cycle6"/>
    <dgm:cxn modelId="{F8D0C75D-780D-BC47-92B6-B66B5CF3BDE7}" type="presOf" srcId="{77CE7A41-36C1-46E8-A8DD-9A803A1D1870}" destId="{EB736F6F-520B-9745-ACBE-59E697C28CFB}" srcOrd="0" destOrd="0" presId="urn:microsoft.com/office/officeart/2005/8/layout/cycle6"/>
    <dgm:cxn modelId="{7FF09060-EEA4-9941-88DE-8D40C6C8E18A}" type="presOf" srcId="{3BE2BD80-362E-4E23-914E-D3C61AEAEC5A}" destId="{19FF5AA2-28E1-4F45-86FE-986E597A33C9}" srcOrd="0" destOrd="0" presId="urn:microsoft.com/office/officeart/2005/8/layout/cycle6"/>
    <dgm:cxn modelId="{9A0FB241-CC8A-1D41-85AD-EB8092D30998}" type="presOf" srcId="{0EDECC68-83E9-4439-A600-E96A20720D9C}" destId="{70C4D47E-B987-E244-B54B-B1F42D2A9E66}" srcOrd="0" destOrd="0" presId="urn:microsoft.com/office/officeart/2005/8/layout/cycle6"/>
    <dgm:cxn modelId="{B9547666-7248-0F47-B19C-1511951EED11}" type="presOf" srcId="{C2E44126-4CBA-4DC5-B0DC-209498E7BF2B}" destId="{005D842C-6ED9-DC46-BCA9-85EDD6A513C9}" srcOrd="0" destOrd="0" presId="urn:microsoft.com/office/officeart/2005/8/layout/cycle6"/>
    <dgm:cxn modelId="{C3687468-433E-144D-BE53-12E86726C045}" type="presOf" srcId="{F27FD4DD-21FD-4370-A0C0-7CAAD76D18F4}" destId="{54D1E233-F7D8-AC44-B643-A980FBB3D05B}" srcOrd="0" destOrd="0" presId="urn:microsoft.com/office/officeart/2005/8/layout/cycle6"/>
    <dgm:cxn modelId="{0CEFCD70-C70E-4E10-9B2E-96AFFCD61E79}" srcId="{0EDECC68-83E9-4439-A600-E96A20720D9C}" destId="{D7200A10-39CE-4161-B17C-3454F94E3A77}" srcOrd="3" destOrd="0" parTransId="{E6BAFAF2-B701-4685-BDAC-A6760B95BE4F}" sibTransId="{D92E6CB1-2279-4BA9-8926-C8B16BB125F1}"/>
    <dgm:cxn modelId="{FF14CD51-D405-A641-B4B5-BF74D120260B}" type="presOf" srcId="{B2AD77B3-B75C-443E-8998-46820D3E939D}" destId="{C44ED872-2E13-684E-8FBB-A6FF7AA44BC6}" srcOrd="0" destOrd="0" presId="urn:microsoft.com/office/officeart/2005/8/layout/cycle6"/>
    <dgm:cxn modelId="{D9D74091-AE06-7E42-B91E-34413B143E53}" type="presOf" srcId="{612AF657-5824-41A6-94F7-406F2343D903}" destId="{39B13DCF-8DCA-6B4E-9D5E-202BA28C19DE}" srcOrd="0" destOrd="0" presId="urn:microsoft.com/office/officeart/2005/8/layout/cycle6"/>
    <dgm:cxn modelId="{E0FB87A0-A2E4-1242-BAF0-1AF07E2541A8}" type="presOf" srcId="{D92E6CB1-2279-4BA9-8926-C8B16BB125F1}" destId="{EA2AE0F1-CE37-4744-8544-FD841E03B3EC}" srcOrd="0" destOrd="0" presId="urn:microsoft.com/office/officeart/2005/8/layout/cycle6"/>
    <dgm:cxn modelId="{51A56AC2-34DD-4D43-BB72-C2EEC51EE440}" srcId="{0EDECC68-83E9-4439-A600-E96A20720D9C}" destId="{B2AD77B3-B75C-443E-8998-46820D3E939D}" srcOrd="0" destOrd="0" parTransId="{BFC2B46F-D517-4A87-BC02-C7E1A738AA12}" sibTransId="{77CE7A41-36C1-46E8-A8DD-9A803A1D1870}"/>
    <dgm:cxn modelId="{3B500ADF-7457-4DB6-88F8-C5E69623F117}" srcId="{0EDECC68-83E9-4439-A600-E96A20720D9C}" destId="{F27FD4DD-21FD-4370-A0C0-7CAAD76D18F4}" srcOrd="2" destOrd="0" parTransId="{2402920E-4E0F-4174-B189-0583BEA4913D}" sibTransId="{612AF657-5824-41A6-94F7-406F2343D903}"/>
    <dgm:cxn modelId="{5E8CB001-2426-0940-B444-7C8273CA2378}" type="presParOf" srcId="{70C4D47E-B987-E244-B54B-B1F42D2A9E66}" destId="{C44ED872-2E13-684E-8FBB-A6FF7AA44BC6}" srcOrd="0" destOrd="0" presId="urn:microsoft.com/office/officeart/2005/8/layout/cycle6"/>
    <dgm:cxn modelId="{A656156F-8E12-6C43-8E08-4339A72305B8}" type="presParOf" srcId="{70C4D47E-B987-E244-B54B-B1F42D2A9E66}" destId="{78E129A0-1909-2D44-B870-EA1D71B84C59}" srcOrd="1" destOrd="0" presId="urn:microsoft.com/office/officeart/2005/8/layout/cycle6"/>
    <dgm:cxn modelId="{7D4F3E97-FC52-1A4E-8256-C9E82C489ED7}" type="presParOf" srcId="{70C4D47E-B987-E244-B54B-B1F42D2A9E66}" destId="{EB736F6F-520B-9745-ACBE-59E697C28CFB}" srcOrd="2" destOrd="0" presId="urn:microsoft.com/office/officeart/2005/8/layout/cycle6"/>
    <dgm:cxn modelId="{AA458459-00EF-8444-A957-9DF91D6B3C23}" type="presParOf" srcId="{70C4D47E-B987-E244-B54B-B1F42D2A9E66}" destId="{19FF5AA2-28E1-4F45-86FE-986E597A33C9}" srcOrd="3" destOrd="0" presId="urn:microsoft.com/office/officeart/2005/8/layout/cycle6"/>
    <dgm:cxn modelId="{631EEAC5-15DF-6B4A-B795-52CE1C48E827}" type="presParOf" srcId="{70C4D47E-B987-E244-B54B-B1F42D2A9E66}" destId="{617E8CE6-269A-F74B-9150-9AE2682C36A2}" srcOrd="4" destOrd="0" presId="urn:microsoft.com/office/officeart/2005/8/layout/cycle6"/>
    <dgm:cxn modelId="{55154946-BEC2-7940-A4DD-75DEB8221997}" type="presParOf" srcId="{70C4D47E-B987-E244-B54B-B1F42D2A9E66}" destId="{005D842C-6ED9-DC46-BCA9-85EDD6A513C9}" srcOrd="5" destOrd="0" presId="urn:microsoft.com/office/officeart/2005/8/layout/cycle6"/>
    <dgm:cxn modelId="{71542EC5-CD71-E946-9A87-49696C697EFE}" type="presParOf" srcId="{70C4D47E-B987-E244-B54B-B1F42D2A9E66}" destId="{54D1E233-F7D8-AC44-B643-A980FBB3D05B}" srcOrd="6" destOrd="0" presId="urn:microsoft.com/office/officeart/2005/8/layout/cycle6"/>
    <dgm:cxn modelId="{8F1A55F8-83FD-854C-9991-DA8AD1753A1E}" type="presParOf" srcId="{70C4D47E-B987-E244-B54B-B1F42D2A9E66}" destId="{386E414B-EBA0-9E4C-B8FF-5DDD2C99D21A}" srcOrd="7" destOrd="0" presId="urn:microsoft.com/office/officeart/2005/8/layout/cycle6"/>
    <dgm:cxn modelId="{15E4A788-3D6C-E74B-B2A8-A039C1CBC1F2}" type="presParOf" srcId="{70C4D47E-B987-E244-B54B-B1F42D2A9E66}" destId="{39B13DCF-8DCA-6B4E-9D5E-202BA28C19DE}" srcOrd="8" destOrd="0" presId="urn:microsoft.com/office/officeart/2005/8/layout/cycle6"/>
    <dgm:cxn modelId="{981A6737-2A03-AB47-A785-55FAD4ECAC67}" type="presParOf" srcId="{70C4D47E-B987-E244-B54B-B1F42D2A9E66}" destId="{39D5D164-1E9B-1347-B5E1-91E238843830}" srcOrd="9" destOrd="0" presId="urn:microsoft.com/office/officeart/2005/8/layout/cycle6"/>
    <dgm:cxn modelId="{CA6D0903-F9B6-CF46-B4BD-3C6C0A7B3700}" type="presParOf" srcId="{70C4D47E-B987-E244-B54B-B1F42D2A9E66}" destId="{5A07A373-D063-754F-8787-D017FED821E5}" srcOrd="10" destOrd="0" presId="urn:microsoft.com/office/officeart/2005/8/layout/cycle6"/>
    <dgm:cxn modelId="{84FD6725-4651-9947-9053-327D2427BE31}" type="presParOf" srcId="{70C4D47E-B987-E244-B54B-B1F42D2A9E66}" destId="{EA2AE0F1-CE37-4744-8544-FD841E03B3EC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94AFE1-7FD9-5243-AEBE-D7295CC9A533}" type="doc">
      <dgm:prSet loTypeId="urn:microsoft.com/office/officeart/2005/8/layout/orgChart1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EB2A017C-8731-8E4F-A670-1A6384261171}">
      <dgm:prSet phldrT="[Text]"/>
      <dgm:spPr/>
      <dgm:t>
        <a:bodyPr/>
        <a:lstStyle/>
        <a:p>
          <a:r>
            <a:rPr lang="en-GB" b="1" dirty="0"/>
            <a:t>Homogeneity</a:t>
          </a:r>
        </a:p>
      </dgm:t>
    </dgm:pt>
    <dgm:pt modelId="{ACA386A8-4F74-FA41-89CE-1977B14C1B48}" type="parTrans" cxnId="{BCB0C158-0678-B642-BD81-45F89E42EDFD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ABA9E09A-3F0F-6445-8D74-AC333C564A92}" type="sibTrans" cxnId="{BCB0C158-0678-B642-BD81-45F89E42EDFD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3AF3501F-3260-4E4F-A743-0AD6BDA766FB}">
      <dgm:prSet phldrT="[Text]"/>
      <dgm:spPr/>
      <dgm:t>
        <a:bodyPr/>
        <a:lstStyle/>
        <a:p>
          <a:r>
            <a:rPr lang="en-GB" b="1" dirty="0"/>
            <a:t>Syntactic</a:t>
          </a:r>
        </a:p>
      </dgm:t>
    </dgm:pt>
    <dgm:pt modelId="{0E2DB160-C00E-0A4F-9505-DE7BAABE4FCD}" type="parTrans" cxnId="{97BA466D-E1C7-7842-9DD0-DD3991FA7E9A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14A83531-7BAD-D24D-8A25-A0DCA38E6A00}" type="sibTrans" cxnId="{97BA466D-E1C7-7842-9DD0-DD3991FA7E9A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E8EA4059-4684-ED4D-AC38-F74BC501FC11}">
      <dgm:prSet/>
      <dgm:spPr/>
      <dgm:t>
        <a:bodyPr/>
        <a:lstStyle/>
        <a:p>
          <a:r>
            <a:rPr lang="en-GB" b="1" dirty="0"/>
            <a:t>Distance matching</a:t>
          </a:r>
        </a:p>
      </dgm:t>
    </dgm:pt>
    <dgm:pt modelId="{2DF98DA7-3434-254A-8417-79AA37BA2F4B}" type="parTrans" cxnId="{054CA836-4398-F546-A108-CD251AA81D3E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661C7EDC-0A32-1F4B-952B-300CDF9F293D}" type="sibTrans" cxnId="{054CA836-4398-F546-A108-CD251AA81D3E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769DEE92-8799-5B45-9A45-158ECA299C1D}">
      <dgm:prSet/>
      <dgm:spPr/>
      <dgm:t>
        <a:bodyPr/>
        <a:lstStyle/>
        <a:p>
          <a:r>
            <a:rPr lang="en-GB" b="1" dirty="0"/>
            <a:t>Pattern matching</a:t>
          </a:r>
        </a:p>
      </dgm:t>
    </dgm:pt>
    <dgm:pt modelId="{01161F21-90A3-8946-A7A8-A457E4570ECD}" type="parTrans" cxnId="{D57A1F1E-8558-5646-9B22-449D8BEB0488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EBCE9504-3990-8045-9122-A259671C6B0E}" type="sibTrans" cxnId="{D57A1F1E-8558-5646-9B22-449D8BEB0488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1FA07EBA-1589-0F4E-A084-D80D62AFE167}">
      <dgm:prSet/>
      <dgm:spPr>
        <a:noFill/>
        <a:ln>
          <a:noFill/>
        </a:ln>
      </dgm:spPr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51CB29CF-DD5C-064E-A883-100C45C88647}" type="parTrans" cxnId="{2FF9E7BE-F1B4-C248-96E4-8580D85BAD94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08A5EE11-A9E1-0044-89DA-236D75653685}" type="sibTrans" cxnId="{2FF9E7BE-F1B4-C248-96E4-8580D85BAD94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C8ECF9BE-2582-FC42-B149-AED854D2844D}">
      <dgm:prSet/>
      <dgm:spPr>
        <a:noFill/>
        <a:ln>
          <a:noFill/>
        </a:ln>
      </dgm:spPr>
      <dgm:t>
        <a:bodyPr/>
        <a:lstStyle/>
        <a:p>
          <a:endParaRPr lang="en-GB" b="1" dirty="0">
            <a:solidFill>
              <a:schemeClr val="tx1"/>
            </a:solidFill>
          </a:endParaRPr>
        </a:p>
      </dgm:t>
    </dgm:pt>
    <dgm:pt modelId="{C0718D2F-6548-3E45-B311-528BB5FB32D1}" type="sibTrans" cxnId="{DB930209-A7F2-E742-8D60-B809FC43A259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0F5FFDDA-3362-814C-A86E-10B54E6AB4CC}" type="parTrans" cxnId="{DB930209-A7F2-E742-8D60-B809FC43A259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496CDB2B-2681-DF4D-92CE-119169D2C6C5}">
      <dgm:prSet/>
      <dgm:spPr/>
      <dgm:t>
        <a:bodyPr/>
        <a:lstStyle/>
        <a:p>
          <a:r>
            <a:rPr lang="en-GB" b="1" dirty="0"/>
            <a:t>Context matching</a:t>
          </a:r>
        </a:p>
      </dgm:t>
    </dgm:pt>
    <dgm:pt modelId="{13EF2175-DCAC-5748-B14F-B016186E60B4}" type="sibTrans" cxnId="{C5414610-3EDF-674A-9ABD-53D53537E592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59FF12AC-8CD4-4C41-A3C0-89A962D37811}" type="parTrans" cxnId="{C5414610-3EDF-674A-9ABD-53D53537E592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C91D8116-CCDC-0C4D-A26F-2889BD8EC0E2}">
      <dgm:prSet/>
      <dgm:spPr/>
      <dgm:t>
        <a:bodyPr/>
        <a:lstStyle/>
        <a:p>
          <a:r>
            <a:rPr lang="en-GB" b="1" dirty="0"/>
            <a:t>Semantic</a:t>
          </a:r>
        </a:p>
      </dgm:t>
    </dgm:pt>
    <dgm:pt modelId="{10C44BE5-6419-5247-9D1B-A9CBB9A547DA}" type="sibTrans" cxnId="{8C71F89A-825F-A84F-B29D-E55A54A69857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8E6E02AB-C7E1-A245-A4B0-06B2028D4AC4}" type="parTrans" cxnId="{8C71F89A-825F-A84F-B29D-E55A54A69857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1B8F131A-C167-8D4F-9B07-181970716D3C}">
      <dgm:prSet/>
      <dgm:spPr/>
      <dgm:t>
        <a:bodyPr/>
        <a:lstStyle/>
        <a:p>
          <a:r>
            <a:rPr lang="en-GB" b="1" dirty="0"/>
            <a:t>Embedding matching</a:t>
          </a:r>
        </a:p>
      </dgm:t>
    </dgm:pt>
    <dgm:pt modelId="{3168C779-ECBF-A24A-91A3-63FF173B3757}" type="parTrans" cxnId="{08CAFFBB-87AD-9846-945F-0A2AF1B07D0D}">
      <dgm:prSet/>
      <dgm:spPr/>
      <dgm:t>
        <a:bodyPr/>
        <a:lstStyle/>
        <a:p>
          <a:endParaRPr lang="en-GB"/>
        </a:p>
      </dgm:t>
    </dgm:pt>
    <dgm:pt modelId="{BAE5E6F3-F51B-7147-B49B-D77072CE1465}" type="sibTrans" cxnId="{08CAFFBB-87AD-9846-945F-0A2AF1B07D0D}">
      <dgm:prSet/>
      <dgm:spPr/>
      <dgm:t>
        <a:bodyPr/>
        <a:lstStyle/>
        <a:p>
          <a:endParaRPr lang="en-GB"/>
        </a:p>
      </dgm:t>
    </dgm:pt>
    <dgm:pt modelId="{A4699A81-9A1E-E14A-BD5B-FC1851405461}" type="pres">
      <dgm:prSet presAssocID="{1694AFE1-7FD9-5243-AEBE-D7295CC9A5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8391EEE-8501-4748-84D6-A104463AEB9D}" type="pres">
      <dgm:prSet presAssocID="{EB2A017C-8731-8E4F-A670-1A6384261171}" presName="hierRoot1" presStyleCnt="0">
        <dgm:presLayoutVars>
          <dgm:hierBranch val="init"/>
        </dgm:presLayoutVars>
      </dgm:prSet>
      <dgm:spPr/>
    </dgm:pt>
    <dgm:pt modelId="{08454C23-59DB-6541-8E0E-D4C2A1FACA6D}" type="pres">
      <dgm:prSet presAssocID="{EB2A017C-8731-8E4F-A670-1A6384261171}" presName="rootComposite1" presStyleCnt="0"/>
      <dgm:spPr/>
    </dgm:pt>
    <dgm:pt modelId="{C4A126BB-6D87-144F-86A6-CC2F5C80CEAA}" type="pres">
      <dgm:prSet presAssocID="{EB2A017C-8731-8E4F-A670-1A6384261171}" presName="rootText1" presStyleLbl="node0" presStyleIdx="0" presStyleCnt="1">
        <dgm:presLayoutVars>
          <dgm:chPref val="3"/>
        </dgm:presLayoutVars>
      </dgm:prSet>
      <dgm:spPr/>
    </dgm:pt>
    <dgm:pt modelId="{4B82CB77-8A6D-C445-90F3-1A1F0AC5FAAA}" type="pres">
      <dgm:prSet presAssocID="{EB2A017C-8731-8E4F-A670-1A6384261171}" presName="rootConnector1" presStyleLbl="node1" presStyleIdx="0" presStyleCnt="0"/>
      <dgm:spPr/>
    </dgm:pt>
    <dgm:pt modelId="{F9867D98-549D-FD44-ABDE-1704AC05EEE9}" type="pres">
      <dgm:prSet presAssocID="{EB2A017C-8731-8E4F-A670-1A6384261171}" presName="hierChild2" presStyleCnt="0"/>
      <dgm:spPr/>
    </dgm:pt>
    <dgm:pt modelId="{6C72878D-B57A-134E-A4BE-8BEA73D411F1}" type="pres">
      <dgm:prSet presAssocID="{0E2DB160-C00E-0A4F-9505-DE7BAABE4FCD}" presName="Name37" presStyleLbl="parChTrans1D2" presStyleIdx="0" presStyleCnt="2"/>
      <dgm:spPr/>
    </dgm:pt>
    <dgm:pt modelId="{67825026-6109-6343-B634-450CC7D03C24}" type="pres">
      <dgm:prSet presAssocID="{3AF3501F-3260-4E4F-A743-0AD6BDA766FB}" presName="hierRoot2" presStyleCnt="0">
        <dgm:presLayoutVars>
          <dgm:hierBranch val="init"/>
        </dgm:presLayoutVars>
      </dgm:prSet>
      <dgm:spPr/>
    </dgm:pt>
    <dgm:pt modelId="{DA634E5E-C051-AB48-B453-C43E44BBC759}" type="pres">
      <dgm:prSet presAssocID="{3AF3501F-3260-4E4F-A743-0AD6BDA766FB}" presName="rootComposite" presStyleCnt="0"/>
      <dgm:spPr/>
    </dgm:pt>
    <dgm:pt modelId="{CD20CA81-1784-0F46-9FE7-5B77521F3EEC}" type="pres">
      <dgm:prSet presAssocID="{3AF3501F-3260-4E4F-A743-0AD6BDA766FB}" presName="rootText" presStyleLbl="node2" presStyleIdx="0" presStyleCnt="2">
        <dgm:presLayoutVars>
          <dgm:chPref val="3"/>
        </dgm:presLayoutVars>
      </dgm:prSet>
      <dgm:spPr/>
    </dgm:pt>
    <dgm:pt modelId="{E62CFCDF-7B6E-4E42-9D57-0FBAABD7B9A7}" type="pres">
      <dgm:prSet presAssocID="{3AF3501F-3260-4E4F-A743-0AD6BDA766FB}" presName="rootConnector" presStyleLbl="node2" presStyleIdx="0" presStyleCnt="2"/>
      <dgm:spPr/>
    </dgm:pt>
    <dgm:pt modelId="{1A5BF6C8-D815-5542-96AD-4F49FFCB88E5}" type="pres">
      <dgm:prSet presAssocID="{3AF3501F-3260-4E4F-A743-0AD6BDA766FB}" presName="hierChild4" presStyleCnt="0"/>
      <dgm:spPr/>
    </dgm:pt>
    <dgm:pt modelId="{888A90A6-300B-E74E-BE6A-BCFEC89DFD0A}" type="pres">
      <dgm:prSet presAssocID="{2DF98DA7-3434-254A-8417-79AA37BA2F4B}" presName="Name37" presStyleLbl="parChTrans1D3" presStyleIdx="0" presStyleCnt="4"/>
      <dgm:spPr/>
    </dgm:pt>
    <dgm:pt modelId="{3E760AED-0BFD-2942-BE85-A06F71079633}" type="pres">
      <dgm:prSet presAssocID="{E8EA4059-4684-ED4D-AC38-F74BC501FC11}" presName="hierRoot2" presStyleCnt="0">
        <dgm:presLayoutVars>
          <dgm:hierBranch val="init"/>
        </dgm:presLayoutVars>
      </dgm:prSet>
      <dgm:spPr/>
    </dgm:pt>
    <dgm:pt modelId="{DFD79A32-1C94-AE48-B043-6B1A6A8EA137}" type="pres">
      <dgm:prSet presAssocID="{E8EA4059-4684-ED4D-AC38-F74BC501FC11}" presName="rootComposite" presStyleCnt="0"/>
      <dgm:spPr/>
    </dgm:pt>
    <dgm:pt modelId="{B00746B5-3DBF-F14A-BE86-5010DFC5EB3E}" type="pres">
      <dgm:prSet presAssocID="{E8EA4059-4684-ED4D-AC38-F74BC501FC11}" presName="rootText" presStyleLbl="node3" presStyleIdx="0" presStyleCnt="4">
        <dgm:presLayoutVars>
          <dgm:chPref val="3"/>
        </dgm:presLayoutVars>
      </dgm:prSet>
      <dgm:spPr/>
    </dgm:pt>
    <dgm:pt modelId="{C490A7F8-6D4E-1C41-9CFD-51860A8975D1}" type="pres">
      <dgm:prSet presAssocID="{E8EA4059-4684-ED4D-AC38-F74BC501FC11}" presName="rootConnector" presStyleLbl="node3" presStyleIdx="0" presStyleCnt="4"/>
      <dgm:spPr/>
    </dgm:pt>
    <dgm:pt modelId="{148CF515-35FB-864D-866F-90E647C90ED5}" type="pres">
      <dgm:prSet presAssocID="{E8EA4059-4684-ED4D-AC38-F74BC501FC11}" presName="hierChild4" presStyleCnt="0"/>
      <dgm:spPr/>
    </dgm:pt>
    <dgm:pt modelId="{55A250BD-C398-6448-8735-B2358E669568}" type="pres">
      <dgm:prSet presAssocID="{E8EA4059-4684-ED4D-AC38-F74BC501FC11}" presName="hierChild5" presStyleCnt="0"/>
      <dgm:spPr/>
    </dgm:pt>
    <dgm:pt modelId="{29AA8A2C-03A1-9A4C-846A-1772E475B6A3}" type="pres">
      <dgm:prSet presAssocID="{01161F21-90A3-8946-A7A8-A457E4570ECD}" presName="Name37" presStyleLbl="parChTrans1D3" presStyleIdx="1" presStyleCnt="4"/>
      <dgm:spPr/>
    </dgm:pt>
    <dgm:pt modelId="{52CB72B4-DE5A-1A43-888D-3E2761BDB943}" type="pres">
      <dgm:prSet presAssocID="{769DEE92-8799-5B45-9A45-158ECA299C1D}" presName="hierRoot2" presStyleCnt="0">
        <dgm:presLayoutVars>
          <dgm:hierBranch val="init"/>
        </dgm:presLayoutVars>
      </dgm:prSet>
      <dgm:spPr/>
    </dgm:pt>
    <dgm:pt modelId="{BBBB3CA3-8AC1-EB42-8745-B2D2B77A5D51}" type="pres">
      <dgm:prSet presAssocID="{769DEE92-8799-5B45-9A45-158ECA299C1D}" presName="rootComposite" presStyleCnt="0"/>
      <dgm:spPr/>
    </dgm:pt>
    <dgm:pt modelId="{C273ECC5-80D9-BF45-B4B3-DBD4ED5F6C28}" type="pres">
      <dgm:prSet presAssocID="{769DEE92-8799-5B45-9A45-158ECA299C1D}" presName="rootText" presStyleLbl="node3" presStyleIdx="1" presStyleCnt="4">
        <dgm:presLayoutVars>
          <dgm:chPref val="3"/>
        </dgm:presLayoutVars>
      </dgm:prSet>
      <dgm:spPr/>
    </dgm:pt>
    <dgm:pt modelId="{C052E6A7-F54C-994C-9055-4ACDE20C688F}" type="pres">
      <dgm:prSet presAssocID="{769DEE92-8799-5B45-9A45-158ECA299C1D}" presName="rootConnector" presStyleLbl="node3" presStyleIdx="1" presStyleCnt="4"/>
      <dgm:spPr/>
    </dgm:pt>
    <dgm:pt modelId="{B93E67B2-F30B-854C-8C2D-39AE33D7A0D0}" type="pres">
      <dgm:prSet presAssocID="{769DEE92-8799-5B45-9A45-158ECA299C1D}" presName="hierChild4" presStyleCnt="0"/>
      <dgm:spPr/>
    </dgm:pt>
    <dgm:pt modelId="{26A1890D-A217-444E-B53A-A1033C3DBC58}" type="pres">
      <dgm:prSet presAssocID="{0F5FFDDA-3362-814C-A86E-10B54E6AB4CC}" presName="Name37" presStyleLbl="parChTrans1D4" presStyleIdx="0" presStyleCnt="2"/>
      <dgm:spPr/>
    </dgm:pt>
    <dgm:pt modelId="{778C73F6-E75B-D346-9B6B-1F9F77AA5039}" type="pres">
      <dgm:prSet presAssocID="{C8ECF9BE-2582-FC42-B149-AED854D2844D}" presName="hierRoot2" presStyleCnt="0">
        <dgm:presLayoutVars>
          <dgm:hierBranch val="init"/>
        </dgm:presLayoutVars>
      </dgm:prSet>
      <dgm:spPr/>
    </dgm:pt>
    <dgm:pt modelId="{5CE9E17B-5115-BD41-873C-DF1B8489C4D3}" type="pres">
      <dgm:prSet presAssocID="{C8ECF9BE-2582-FC42-B149-AED854D2844D}" presName="rootComposite" presStyleCnt="0"/>
      <dgm:spPr/>
    </dgm:pt>
    <dgm:pt modelId="{426A2424-D427-B242-AF5C-8E43E6BDDB79}" type="pres">
      <dgm:prSet presAssocID="{C8ECF9BE-2582-FC42-B149-AED854D2844D}" presName="rootText" presStyleLbl="node4" presStyleIdx="0" presStyleCnt="2" custAng="11282933" custFlipVert="1" custFlipHor="1" custScaleX="10072" custScaleY="10349" custLinFactNeighborX="-15092" custLinFactNeighborY="-66835">
        <dgm:presLayoutVars>
          <dgm:chPref val="3"/>
        </dgm:presLayoutVars>
      </dgm:prSet>
      <dgm:spPr/>
    </dgm:pt>
    <dgm:pt modelId="{282AF086-2B32-ED4D-BEC0-BE5EF1C30D4F}" type="pres">
      <dgm:prSet presAssocID="{C8ECF9BE-2582-FC42-B149-AED854D2844D}" presName="rootConnector" presStyleLbl="node4" presStyleIdx="0" presStyleCnt="2"/>
      <dgm:spPr/>
    </dgm:pt>
    <dgm:pt modelId="{F1C5C88E-4363-904B-93A7-E5F3F2FEB1BD}" type="pres">
      <dgm:prSet presAssocID="{C8ECF9BE-2582-FC42-B149-AED854D2844D}" presName="hierChild4" presStyleCnt="0"/>
      <dgm:spPr/>
    </dgm:pt>
    <dgm:pt modelId="{EE16B62A-B9FA-9947-ADDE-256C16AA8211}" type="pres">
      <dgm:prSet presAssocID="{C8ECF9BE-2582-FC42-B149-AED854D2844D}" presName="hierChild5" presStyleCnt="0"/>
      <dgm:spPr/>
    </dgm:pt>
    <dgm:pt modelId="{95D18258-ADAD-6446-BCE3-354BF218A326}" type="pres">
      <dgm:prSet presAssocID="{769DEE92-8799-5B45-9A45-158ECA299C1D}" presName="hierChild5" presStyleCnt="0"/>
      <dgm:spPr/>
    </dgm:pt>
    <dgm:pt modelId="{D9612AA3-2BEA-AF47-9164-E57772B33D5A}" type="pres">
      <dgm:prSet presAssocID="{3AF3501F-3260-4E4F-A743-0AD6BDA766FB}" presName="hierChild5" presStyleCnt="0"/>
      <dgm:spPr/>
    </dgm:pt>
    <dgm:pt modelId="{8F508700-F1CF-F348-91F9-7FA4097331B5}" type="pres">
      <dgm:prSet presAssocID="{8E6E02AB-C7E1-A245-A4B0-06B2028D4AC4}" presName="Name37" presStyleLbl="parChTrans1D2" presStyleIdx="1" presStyleCnt="2"/>
      <dgm:spPr/>
    </dgm:pt>
    <dgm:pt modelId="{995875E8-8CDD-FD40-B6ED-9598CC36F914}" type="pres">
      <dgm:prSet presAssocID="{C91D8116-CCDC-0C4D-A26F-2889BD8EC0E2}" presName="hierRoot2" presStyleCnt="0">
        <dgm:presLayoutVars>
          <dgm:hierBranch val="init"/>
        </dgm:presLayoutVars>
      </dgm:prSet>
      <dgm:spPr/>
    </dgm:pt>
    <dgm:pt modelId="{7CC55FE2-6207-CA4A-8E5A-59B80B4885AD}" type="pres">
      <dgm:prSet presAssocID="{C91D8116-CCDC-0C4D-A26F-2889BD8EC0E2}" presName="rootComposite" presStyleCnt="0"/>
      <dgm:spPr/>
    </dgm:pt>
    <dgm:pt modelId="{E04B6A65-9A81-BB41-9115-5B557A4E28C6}" type="pres">
      <dgm:prSet presAssocID="{C91D8116-CCDC-0C4D-A26F-2889BD8EC0E2}" presName="rootText" presStyleLbl="node2" presStyleIdx="1" presStyleCnt="2">
        <dgm:presLayoutVars>
          <dgm:chPref val="3"/>
        </dgm:presLayoutVars>
      </dgm:prSet>
      <dgm:spPr/>
    </dgm:pt>
    <dgm:pt modelId="{7D4B39A7-82C6-E14B-9AD2-77C2530CEC8A}" type="pres">
      <dgm:prSet presAssocID="{C91D8116-CCDC-0C4D-A26F-2889BD8EC0E2}" presName="rootConnector" presStyleLbl="node2" presStyleIdx="1" presStyleCnt="2"/>
      <dgm:spPr/>
    </dgm:pt>
    <dgm:pt modelId="{036B43B6-1581-2F47-B20A-3CE4B54B25C8}" type="pres">
      <dgm:prSet presAssocID="{C91D8116-CCDC-0C4D-A26F-2889BD8EC0E2}" presName="hierChild4" presStyleCnt="0"/>
      <dgm:spPr/>
    </dgm:pt>
    <dgm:pt modelId="{1B85B956-C31F-C443-8303-2ECA58928E4D}" type="pres">
      <dgm:prSet presAssocID="{3168C779-ECBF-A24A-91A3-63FF173B3757}" presName="Name37" presStyleLbl="parChTrans1D3" presStyleIdx="2" presStyleCnt="4"/>
      <dgm:spPr/>
    </dgm:pt>
    <dgm:pt modelId="{DE1955A2-9BAB-F34B-BE99-CB0073EB062A}" type="pres">
      <dgm:prSet presAssocID="{1B8F131A-C167-8D4F-9B07-181970716D3C}" presName="hierRoot2" presStyleCnt="0">
        <dgm:presLayoutVars>
          <dgm:hierBranch val="init"/>
        </dgm:presLayoutVars>
      </dgm:prSet>
      <dgm:spPr/>
    </dgm:pt>
    <dgm:pt modelId="{2B6D0BD3-6449-8244-BE1C-8159EA090034}" type="pres">
      <dgm:prSet presAssocID="{1B8F131A-C167-8D4F-9B07-181970716D3C}" presName="rootComposite" presStyleCnt="0"/>
      <dgm:spPr/>
    </dgm:pt>
    <dgm:pt modelId="{E1CBF205-4FC5-F44F-9B89-9640CC5819EE}" type="pres">
      <dgm:prSet presAssocID="{1B8F131A-C167-8D4F-9B07-181970716D3C}" presName="rootText" presStyleLbl="node3" presStyleIdx="2" presStyleCnt="4">
        <dgm:presLayoutVars>
          <dgm:chPref val="3"/>
        </dgm:presLayoutVars>
      </dgm:prSet>
      <dgm:spPr/>
    </dgm:pt>
    <dgm:pt modelId="{F5C685A8-99B1-7943-BC1F-4E21B34F8071}" type="pres">
      <dgm:prSet presAssocID="{1B8F131A-C167-8D4F-9B07-181970716D3C}" presName="rootConnector" presStyleLbl="node3" presStyleIdx="2" presStyleCnt="4"/>
      <dgm:spPr/>
    </dgm:pt>
    <dgm:pt modelId="{2710CFD1-DCD3-C744-B38D-7F42B1A39A20}" type="pres">
      <dgm:prSet presAssocID="{1B8F131A-C167-8D4F-9B07-181970716D3C}" presName="hierChild4" presStyleCnt="0"/>
      <dgm:spPr/>
    </dgm:pt>
    <dgm:pt modelId="{79AD8EFA-3AC1-1546-8664-B56BDCD509D8}" type="pres">
      <dgm:prSet presAssocID="{1B8F131A-C167-8D4F-9B07-181970716D3C}" presName="hierChild5" presStyleCnt="0"/>
      <dgm:spPr/>
    </dgm:pt>
    <dgm:pt modelId="{9382B81A-6B05-4A4B-8D5C-BA6487F7087B}" type="pres">
      <dgm:prSet presAssocID="{59FF12AC-8CD4-4C41-A3C0-89A962D37811}" presName="Name37" presStyleLbl="parChTrans1D3" presStyleIdx="3" presStyleCnt="4"/>
      <dgm:spPr/>
    </dgm:pt>
    <dgm:pt modelId="{7D880AF7-EA79-7240-BEB0-B6F8AB58FEE8}" type="pres">
      <dgm:prSet presAssocID="{496CDB2B-2681-DF4D-92CE-119169D2C6C5}" presName="hierRoot2" presStyleCnt="0">
        <dgm:presLayoutVars>
          <dgm:hierBranch val="init"/>
        </dgm:presLayoutVars>
      </dgm:prSet>
      <dgm:spPr/>
    </dgm:pt>
    <dgm:pt modelId="{31BDF33D-2E3F-1D41-AB47-4409EB136C2E}" type="pres">
      <dgm:prSet presAssocID="{496CDB2B-2681-DF4D-92CE-119169D2C6C5}" presName="rootComposite" presStyleCnt="0"/>
      <dgm:spPr/>
    </dgm:pt>
    <dgm:pt modelId="{3864D2A9-EE62-8045-AC39-66102018106A}" type="pres">
      <dgm:prSet presAssocID="{496CDB2B-2681-DF4D-92CE-119169D2C6C5}" presName="rootText" presStyleLbl="node3" presStyleIdx="3" presStyleCnt="4">
        <dgm:presLayoutVars>
          <dgm:chPref val="3"/>
        </dgm:presLayoutVars>
      </dgm:prSet>
      <dgm:spPr/>
    </dgm:pt>
    <dgm:pt modelId="{387434A4-812C-1C43-AB12-498D8BE5AD26}" type="pres">
      <dgm:prSet presAssocID="{496CDB2B-2681-DF4D-92CE-119169D2C6C5}" presName="rootConnector" presStyleLbl="node3" presStyleIdx="3" presStyleCnt="4"/>
      <dgm:spPr/>
    </dgm:pt>
    <dgm:pt modelId="{54077858-0D81-A54C-B379-8C1E881A2F74}" type="pres">
      <dgm:prSet presAssocID="{496CDB2B-2681-DF4D-92CE-119169D2C6C5}" presName="hierChild4" presStyleCnt="0"/>
      <dgm:spPr/>
    </dgm:pt>
    <dgm:pt modelId="{9CA0A0F1-A512-7246-B682-01CB040179C9}" type="pres">
      <dgm:prSet presAssocID="{51CB29CF-DD5C-064E-A883-100C45C88647}" presName="Name37" presStyleLbl="parChTrans1D4" presStyleIdx="1" presStyleCnt="2"/>
      <dgm:spPr/>
    </dgm:pt>
    <dgm:pt modelId="{2FF9E644-813B-544F-B890-EBB6DEC2CDB2}" type="pres">
      <dgm:prSet presAssocID="{1FA07EBA-1589-0F4E-A084-D80D62AFE167}" presName="hierRoot2" presStyleCnt="0">
        <dgm:presLayoutVars>
          <dgm:hierBranch val="init"/>
        </dgm:presLayoutVars>
      </dgm:prSet>
      <dgm:spPr/>
    </dgm:pt>
    <dgm:pt modelId="{0C1F7DFC-8C94-9340-8677-6609592EBF17}" type="pres">
      <dgm:prSet presAssocID="{1FA07EBA-1589-0F4E-A084-D80D62AFE167}" presName="rootComposite" presStyleCnt="0"/>
      <dgm:spPr/>
    </dgm:pt>
    <dgm:pt modelId="{0E60B74A-D69F-F54F-85CD-BD48A3647B08}" type="pres">
      <dgm:prSet presAssocID="{1FA07EBA-1589-0F4E-A084-D80D62AFE167}" presName="rootText" presStyleLbl="node4" presStyleIdx="1" presStyleCnt="2" custFlipHor="1" custScaleX="5298" custScaleY="63796" custLinFactY="-15494" custLinFactNeighborX="-20523" custLinFactNeighborY="-100000">
        <dgm:presLayoutVars>
          <dgm:chPref val="3"/>
        </dgm:presLayoutVars>
      </dgm:prSet>
      <dgm:spPr/>
    </dgm:pt>
    <dgm:pt modelId="{134F120F-D443-7A41-A7F5-8CF3AD690ADD}" type="pres">
      <dgm:prSet presAssocID="{1FA07EBA-1589-0F4E-A084-D80D62AFE167}" presName="rootConnector" presStyleLbl="node4" presStyleIdx="1" presStyleCnt="2"/>
      <dgm:spPr/>
    </dgm:pt>
    <dgm:pt modelId="{12933D59-6E54-294C-A136-67632B429CA1}" type="pres">
      <dgm:prSet presAssocID="{1FA07EBA-1589-0F4E-A084-D80D62AFE167}" presName="hierChild4" presStyleCnt="0"/>
      <dgm:spPr/>
    </dgm:pt>
    <dgm:pt modelId="{FE15B29F-AA28-494E-BC64-B7FC82E15257}" type="pres">
      <dgm:prSet presAssocID="{1FA07EBA-1589-0F4E-A084-D80D62AFE167}" presName="hierChild5" presStyleCnt="0"/>
      <dgm:spPr/>
    </dgm:pt>
    <dgm:pt modelId="{B1F75E01-30E6-924F-896D-0B128DDD6662}" type="pres">
      <dgm:prSet presAssocID="{496CDB2B-2681-DF4D-92CE-119169D2C6C5}" presName="hierChild5" presStyleCnt="0"/>
      <dgm:spPr/>
    </dgm:pt>
    <dgm:pt modelId="{0B7442C7-80D7-1149-8C61-EF3D3F239A65}" type="pres">
      <dgm:prSet presAssocID="{C91D8116-CCDC-0C4D-A26F-2889BD8EC0E2}" presName="hierChild5" presStyleCnt="0"/>
      <dgm:spPr/>
    </dgm:pt>
    <dgm:pt modelId="{70F30D06-8B2F-F64F-93A0-574666656533}" type="pres">
      <dgm:prSet presAssocID="{EB2A017C-8731-8E4F-A670-1A6384261171}" presName="hierChild3" presStyleCnt="0"/>
      <dgm:spPr/>
    </dgm:pt>
  </dgm:ptLst>
  <dgm:cxnLst>
    <dgm:cxn modelId="{1238FA03-580F-CE46-8C04-F032B4FE650B}" type="presOf" srcId="{1FA07EBA-1589-0F4E-A084-D80D62AFE167}" destId="{0E60B74A-D69F-F54F-85CD-BD48A3647B08}" srcOrd="0" destOrd="0" presId="urn:microsoft.com/office/officeart/2005/8/layout/orgChart1"/>
    <dgm:cxn modelId="{109E8C07-126A-5142-A027-049BE86DA8F1}" type="presOf" srcId="{1FA07EBA-1589-0F4E-A084-D80D62AFE167}" destId="{134F120F-D443-7A41-A7F5-8CF3AD690ADD}" srcOrd="1" destOrd="0" presId="urn:microsoft.com/office/officeart/2005/8/layout/orgChart1"/>
    <dgm:cxn modelId="{DB930209-A7F2-E742-8D60-B809FC43A259}" srcId="{769DEE92-8799-5B45-9A45-158ECA299C1D}" destId="{C8ECF9BE-2582-FC42-B149-AED854D2844D}" srcOrd="0" destOrd="0" parTransId="{0F5FFDDA-3362-814C-A86E-10B54E6AB4CC}" sibTransId="{C0718D2F-6548-3E45-B311-528BB5FB32D1}"/>
    <dgm:cxn modelId="{F01E500B-731B-3F40-9B5D-B110B4319F83}" type="presOf" srcId="{EB2A017C-8731-8E4F-A670-1A6384261171}" destId="{C4A126BB-6D87-144F-86A6-CC2F5C80CEAA}" srcOrd="0" destOrd="0" presId="urn:microsoft.com/office/officeart/2005/8/layout/orgChart1"/>
    <dgm:cxn modelId="{C5414610-3EDF-674A-9ABD-53D53537E592}" srcId="{C91D8116-CCDC-0C4D-A26F-2889BD8EC0E2}" destId="{496CDB2B-2681-DF4D-92CE-119169D2C6C5}" srcOrd="1" destOrd="0" parTransId="{59FF12AC-8CD4-4C41-A3C0-89A962D37811}" sibTransId="{13EF2175-DCAC-5748-B14F-B016186E60B4}"/>
    <dgm:cxn modelId="{7C35C612-B392-A14C-A6B8-F6343201E986}" type="presOf" srcId="{C91D8116-CCDC-0C4D-A26F-2889BD8EC0E2}" destId="{E04B6A65-9A81-BB41-9115-5B557A4E28C6}" srcOrd="0" destOrd="0" presId="urn:microsoft.com/office/officeart/2005/8/layout/orgChart1"/>
    <dgm:cxn modelId="{9C4DBF1D-6095-B841-B47A-7B3EBDD1BAD5}" type="presOf" srcId="{EB2A017C-8731-8E4F-A670-1A6384261171}" destId="{4B82CB77-8A6D-C445-90F3-1A1F0AC5FAAA}" srcOrd="1" destOrd="0" presId="urn:microsoft.com/office/officeart/2005/8/layout/orgChart1"/>
    <dgm:cxn modelId="{D57A1F1E-8558-5646-9B22-449D8BEB0488}" srcId="{3AF3501F-3260-4E4F-A743-0AD6BDA766FB}" destId="{769DEE92-8799-5B45-9A45-158ECA299C1D}" srcOrd="1" destOrd="0" parTransId="{01161F21-90A3-8946-A7A8-A457E4570ECD}" sibTransId="{EBCE9504-3990-8045-9122-A259671C6B0E}"/>
    <dgm:cxn modelId="{266A952A-478F-CD47-9716-6A0FEA6381F6}" type="presOf" srcId="{E8EA4059-4684-ED4D-AC38-F74BC501FC11}" destId="{B00746B5-3DBF-F14A-BE86-5010DFC5EB3E}" srcOrd="0" destOrd="0" presId="urn:microsoft.com/office/officeart/2005/8/layout/orgChart1"/>
    <dgm:cxn modelId="{210F7C35-979D-174A-BF24-1A40613EBB33}" type="presOf" srcId="{1694AFE1-7FD9-5243-AEBE-D7295CC9A533}" destId="{A4699A81-9A1E-E14A-BD5B-FC1851405461}" srcOrd="0" destOrd="0" presId="urn:microsoft.com/office/officeart/2005/8/layout/orgChart1"/>
    <dgm:cxn modelId="{D966A836-1370-2146-B7C4-B815760D2AA8}" type="presOf" srcId="{496CDB2B-2681-DF4D-92CE-119169D2C6C5}" destId="{3864D2A9-EE62-8045-AC39-66102018106A}" srcOrd="0" destOrd="0" presId="urn:microsoft.com/office/officeart/2005/8/layout/orgChart1"/>
    <dgm:cxn modelId="{054CA836-4398-F546-A108-CD251AA81D3E}" srcId="{3AF3501F-3260-4E4F-A743-0AD6BDA766FB}" destId="{E8EA4059-4684-ED4D-AC38-F74BC501FC11}" srcOrd="0" destOrd="0" parTransId="{2DF98DA7-3434-254A-8417-79AA37BA2F4B}" sibTransId="{661C7EDC-0A32-1F4B-952B-300CDF9F293D}"/>
    <dgm:cxn modelId="{6C83C036-B901-CF43-B704-DE7AE77389FE}" type="presOf" srcId="{3AF3501F-3260-4E4F-A743-0AD6BDA766FB}" destId="{CD20CA81-1784-0F46-9FE7-5B77521F3EEC}" srcOrd="0" destOrd="0" presId="urn:microsoft.com/office/officeart/2005/8/layout/orgChart1"/>
    <dgm:cxn modelId="{578BAC39-6B32-334E-AADA-E554A9F2D23C}" type="presOf" srcId="{1B8F131A-C167-8D4F-9B07-181970716D3C}" destId="{E1CBF205-4FC5-F44F-9B89-9640CC5819EE}" srcOrd="0" destOrd="0" presId="urn:microsoft.com/office/officeart/2005/8/layout/orgChart1"/>
    <dgm:cxn modelId="{0EA94C6B-47D9-F542-A843-47D68C9CAC47}" type="presOf" srcId="{1B8F131A-C167-8D4F-9B07-181970716D3C}" destId="{F5C685A8-99B1-7943-BC1F-4E21B34F8071}" srcOrd="1" destOrd="0" presId="urn:microsoft.com/office/officeart/2005/8/layout/orgChart1"/>
    <dgm:cxn modelId="{97BA466D-E1C7-7842-9DD0-DD3991FA7E9A}" srcId="{EB2A017C-8731-8E4F-A670-1A6384261171}" destId="{3AF3501F-3260-4E4F-A743-0AD6BDA766FB}" srcOrd="0" destOrd="0" parTransId="{0E2DB160-C00E-0A4F-9505-DE7BAABE4FCD}" sibTransId="{14A83531-7BAD-D24D-8A25-A0DCA38E6A00}"/>
    <dgm:cxn modelId="{A6975E4F-306B-6248-92CB-28172DB3D104}" type="presOf" srcId="{3168C779-ECBF-A24A-91A3-63FF173B3757}" destId="{1B85B956-C31F-C443-8303-2ECA58928E4D}" srcOrd="0" destOrd="0" presId="urn:microsoft.com/office/officeart/2005/8/layout/orgChart1"/>
    <dgm:cxn modelId="{321CAC73-1762-E346-AB4A-C6332C69CB0A}" type="presOf" srcId="{51CB29CF-DD5C-064E-A883-100C45C88647}" destId="{9CA0A0F1-A512-7246-B682-01CB040179C9}" srcOrd="0" destOrd="0" presId="urn:microsoft.com/office/officeart/2005/8/layout/orgChart1"/>
    <dgm:cxn modelId="{BCB0C158-0678-B642-BD81-45F89E42EDFD}" srcId="{1694AFE1-7FD9-5243-AEBE-D7295CC9A533}" destId="{EB2A017C-8731-8E4F-A670-1A6384261171}" srcOrd="0" destOrd="0" parTransId="{ACA386A8-4F74-FA41-89CE-1977B14C1B48}" sibTransId="{ABA9E09A-3F0F-6445-8D74-AC333C564A92}"/>
    <dgm:cxn modelId="{403A9B80-283F-9145-A610-4AB9F92F18A8}" type="presOf" srcId="{E8EA4059-4684-ED4D-AC38-F74BC501FC11}" destId="{C490A7F8-6D4E-1C41-9CFD-51860A8975D1}" srcOrd="1" destOrd="0" presId="urn:microsoft.com/office/officeart/2005/8/layout/orgChart1"/>
    <dgm:cxn modelId="{CCF4E897-7A74-564A-9892-32FD27477218}" type="presOf" srcId="{2DF98DA7-3434-254A-8417-79AA37BA2F4B}" destId="{888A90A6-300B-E74E-BE6A-BCFEC89DFD0A}" srcOrd="0" destOrd="0" presId="urn:microsoft.com/office/officeart/2005/8/layout/orgChart1"/>
    <dgm:cxn modelId="{8C71F89A-825F-A84F-B29D-E55A54A69857}" srcId="{EB2A017C-8731-8E4F-A670-1A6384261171}" destId="{C91D8116-CCDC-0C4D-A26F-2889BD8EC0E2}" srcOrd="1" destOrd="0" parTransId="{8E6E02AB-C7E1-A245-A4B0-06B2028D4AC4}" sibTransId="{10C44BE5-6419-5247-9D1B-A9CBB9A547DA}"/>
    <dgm:cxn modelId="{44A5159F-8A42-A844-9BE7-541201C40191}" type="presOf" srcId="{8E6E02AB-C7E1-A245-A4B0-06B2028D4AC4}" destId="{8F508700-F1CF-F348-91F9-7FA4097331B5}" srcOrd="0" destOrd="0" presId="urn:microsoft.com/office/officeart/2005/8/layout/orgChart1"/>
    <dgm:cxn modelId="{601BA8B3-DE0E-6946-9B66-1514A0AB6634}" type="presOf" srcId="{C8ECF9BE-2582-FC42-B149-AED854D2844D}" destId="{282AF086-2B32-ED4D-BEC0-BE5EF1C30D4F}" srcOrd="1" destOrd="0" presId="urn:microsoft.com/office/officeart/2005/8/layout/orgChart1"/>
    <dgm:cxn modelId="{08CAFFBB-87AD-9846-945F-0A2AF1B07D0D}" srcId="{C91D8116-CCDC-0C4D-A26F-2889BD8EC0E2}" destId="{1B8F131A-C167-8D4F-9B07-181970716D3C}" srcOrd="0" destOrd="0" parTransId="{3168C779-ECBF-A24A-91A3-63FF173B3757}" sibTransId="{BAE5E6F3-F51B-7147-B49B-D77072CE1465}"/>
    <dgm:cxn modelId="{2FF9E7BE-F1B4-C248-96E4-8580D85BAD94}" srcId="{496CDB2B-2681-DF4D-92CE-119169D2C6C5}" destId="{1FA07EBA-1589-0F4E-A084-D80D62AFE167}" srcOrd="0" destOrd="0" parTransId="{51CB29CF-DD5C-064E-A883-100C45C88647}" sibTransId="{08A5EE11-A9E1-0044-89DA-236D75653685}"/>
    <dgm:cxn modelId="{F88DACC0-BA47-2B48-BD46-5A3429740FF0}" type="presOf" srcId="{769DEE92-8799-5B45-9A45-158ECA299C1D}" destId="{C052E6A7-F54C-994C-9055-4ACDE20C688F}" srcOrd="1" destOrd="0" presId="urn:microsoft.com/office/officeart/2005/8/layout/orgChart1"/>
    <dgm:cxn modelId="{7D581AC8-FDF3-F741-9084-D74ECE1163E4}" type="presOf" srcId="{769DEE92-8799-5B45-9A45-158ECA299C1D}" destId="{C273ECC5-80D9-BF45-B4B3-DBD4ED5F6C28}" srcOrd="0" destOrd="0" presId="urn:microsoft.com/office/officeart/2005/8/layout/orgChart1"/>
    <dgm:cxn modelId="{1784C6CD-445E-2244-B145-E300D9AF5CFA}" type="presOf" srcId="{0E2DB160-C00E-0A4F-9505-DE7BAABE4FCD}" destId="{6C72878D-B57A-134E-A4BE-8BEA73D411F1}" srcOrd="0" destOrd="0" presId="urn:microsoft.com/office/officeart/2005/8/layout/orgChart1"/>
    <dgm:cxn modelId="{8CD6FDD0-5747-BA44-8D8C-A345B63E011E}" type="presOf" srcId="{C8ECF9BE-2582-FC42-B149-AED854D2844D}" destId="{426A2424-D427-B242-AF5C-8E43E6BDDB79}" srcOrd="0" destOrd="0" presId="urn:microsoft.com/office/officeart/2005/8/layout/orgChart1"/>
    <dgm:cxn modelId="{1CCE24D6-B004-6543-82EE-32731E059949}" type="presOf" srcId="{496CDB2B-2681-DF4D-92CE-119169D2C6C5}" destId="{387434A4-812C-1C43-AB12-498D8BE5AD26}" srcOrd="1" destOrd="0" presId="urn:microsoft.com/office/officeart/2005/8/layout/orgChart1"/>
    <dgm:cxn modelId="{15804ED8-58EF-6840-8925-A6B1D3F7CE0E}" type="presOf" srcId="{C91D8116-CCDC-0C4D-A26F-2889BD8EC0E2}" destId="{7D4B39A7-82C6-E14B-9AD2-77C2530CEC8A}" srcOrd="1" destOrd="0" presId="urn:microsoft.com/office/officeart/2005/8/layout/orgChart1"/>
    <dgm:cxn modelId="{41F36DDB-FC7D-ED43-83D0-6074A9D3C738}" type="presOf" srcId="{3AF3501F-3260-4E4F-A743-0AD6BDA766FB}" destId="{E62CFCDF-7B6E-4E42-9D57-0FBAABD7B9A7}" srcOrd="1" destOrd="0" presId="urn:microsoft.com/office/officeart/2005/8/layout/orgChart1"/>
    <dgm:cxn modelId="{06256BE3-5C17-E94B-897C-23FBAF52199A}" type="presOf" srcId="{01161F21-90A3-8946-A7A8-A457E4570ECD}" destId="{29AA8A2C-03A1-9A4C-846A-1772E475B6A3}" srcOrd="0" destOrd="0" presId="urn:microsoft.com/office/officeart/2005/8/layout/orgChart1"/>
    <dgm:cxn modelId="{E24C1CF0-0B28-8F46-9016-CEA96FE79BB2}" type="presOf" srcId="{59FF12AC-8CD4-4C41-A3C0-89A962D37811}" destId="{9382B81A-6B05-4A4B-8D5C-BA6487F7087B}" srcOrd="0" destOrd="0" presId="urn:microsoft.com/office/officeart/2005/8/layout/orgChart1"/>
    <dgm:cxn modelId="{B7280DF9-7735-4245-9E80-E9554FF2B238}" type="presOf" srcId="{0F5FFDDA-3362-814C-A86E-10B54E6AB4CC}" destId="{26A1890D-A217-444E-B53A-A1033C3DBC58}" srcOrd="0" destOrd="0" presId="urn:microsoft.com/office/officeart/2005/8/layout/orgChart1"/>
    <dgm:cxn modelId="{115EE6D9-1133-6645-8F40-9B1C3D374CE3}" type="presParOf" srcId="{A4699A81-9A1E-E14A-BD5B-FC1851405461}" destId="{F8391EEE-8501-4748-84D6-A104463AEB9D}" srcOrd="0" destOrd="0" presId="urn:microsoft.com/office/officeart/2005/8/layout/orgChart1"/>
    <dgm:cxn modelId="{28A00607-6456-9F4C-8DE4-D0570AED7DCA}" type="presParOf" srcId="{F8391EEE-8501-4748-84D6-A104463AEB9D}" destId="{08454C23-59DB-6541-8E0E-D4C2A1FACA6D}" srcOrd="0" destOrd="0" presId="urn:microsoft.com/office/officeart/2005/8/layout/orgChart1"/>
    <dgm:cxn modelId="{5349FDA2-28CB-0243-B010-A3468778EA82}" type="presParOf" srcId="{08454C23-59DB-6541-8E0E-D4C2A1FACA6D}" destId="{C4A126BB-6D87-144F-86A6-CC2F5C80CEAA}" srcOrd="0" destOrd="0" presId="urn:microsoft.com/office/officeart/2005/8/layout/orgChart1"/>
    <dgm:cxn modelId="{FEE12070-BA0D-9841-BACC-895D78AFDF3B}" type="presParOf" srcId="{08454C23-59DB-6541-8E0E-D4C2A1FACA6D}" destId="{4B82CB77-8A6D-C445-90F3-1A1F0AC5FAAA}" srcOrd="1" destOrd="0" presId="urn:microsoft.com/office/officeart/2005/8/layout/orgChart1"/>
    <dgm:cxn modelId="{70ABB81F-48ED-9F48-AC35-87224CDD4358}" type="presParOf" srcId="{F8391EEE-8501-4748-84D6-A104463AEB9D}" destId="{F9867D98-549D-FD44-ABDE-1704AC05EEE9}" srcOrd="1" destOrd="0" presId="urn:microsoft.com/office/officeart/2005/8/layout/orgChart1"/>
    <dgm:cxn modelId="{21223794-51C7-AF48-A956-53CF92724AFA}" type="presParOf" srcId="{F9867D98-549D-FD44-ABDE-1704AC05EEE9}" destId="{6C72878D-B57A-134E-A4BE-8BEA73D411F1}" srcOrd="0" destOrd="0" presId="urn:microsoft.com/office/officeart/2005/8/layout/orgChart1"/>
    <dgm:cxn modelId="{35B49D86-3C77-0D4C-8307-4400022B1F09}" type="presParOf" srcId="{F9867D98-549D-FD44-ABDE-1704AC05EEE9}" destId="{67825026-6109-6343-B634-450CC7D03C24}" srcOrd="1" destOrd="0" presId="urn:microsoft.com/office/officeart/2005/8/layout/orgChart1"/>
    <dgm:cxn modelId="{12CD47BA-2EC2-4548-A7C9-F8566D56D2A9}" type="presParOf" srcId="{67825026-6109-6343-B634-450CC7D03C24}" destId="{DA634E5E-C051-AB48-B453-C43E44BBC759}" srcOrd="0" destOrd="0" presId="urn:microsoft.com/office/officeart/2005/8/layout/orgChart1"/>
    <dgm:cxn modelId="{EAB622C6-618D-4D46-AC53-E9ED1EA7B866}" type="presParOf" srcId="{DA634E5E-C051-AB48-B453-C43E44BBC759}" destId="{CD20CA81-1784-0F46-9FE7-5B77521F3EEC}" srcOrd="0" destOrd="0" presId="urn:microsoft.com/office/officeart/2005/8/layout/orgChart1"/>
    <dgm:cxn modelId="{91DBE494-5630-934A-8D3F-2DBD5465F40A}" type="presParOf" srcId="{DA634E5E-C051-AB48-B453-C43E44BBC759}" destId="{E62CFCDF-7B6E-4E42-9D57-0FBAABD7B9A7}" srcOrd="1" destOrd="0" presId="urn:microsoft.com/office/officeart/2005/8/layout/orgChart1"/>
    <dgm:cxn modelId="{95546871-308E-9C46-B503-D8D512DBC437}" type="presParOf" srcId="{67825026-6109-6343-B634-450CC7D03C24}" destId="{1A5BF6C8-D815-5542-96AD-4F49FFCB88E5}" srcOrd="1" destOrd="0" presId="urn:microsoft.com/office/officeart/2005/8/layout/orgChart1"/>
    <dgm:cxn modelId="{FAED67BA-251F-BB4A-8178-55CC7F6C5713}" type="presParOf" srcId="{1A5BF6C8-D815-5542-96AD-4F49FFCB88E5}" destId="{888A90A6-300B-E74E-BE6A-BCFEC89DFD0A}" srcOrd="0" destOrd="0" presId="urn:microsoft.com/office/officeart/2005/8/layout/orgChart1"/>
    <dgm:cxn modelId="{61AD402E-A12D-6B46-848B-4084CEF061B5}" type="presParOf" srcId="{1A5BF6C8-D815-5542-96AD-4F49FFCB88E5}" destId="{3E760AED-0BFD-2942-BE85-A06F71079633}" srcOrd="1" destOrd="0" presId="urn:microsoft.com/office/officeart/2005/8/layout/orgChart1"/>
    <dgm:cxn modelId="{13947A1A-9B03-3343-AD14-C281CB2B38A6}" type="presParOf" srcId="{3E760AED-0BFD-2942-BE85-A06F71079633}" destId="{DFD79A32-1C94-AE48-B043-6B1A6A8EA137}" srcOrd="0" destOrd="0" presId="urn:microsoft.com/office/officeart/2005/8/layout/orgChart1"/>
    <dgm:cxn modelId="{2E9595B7-539A-AF4C-915E-9F3F75CDD998}" type="presParOf" srcId="{DFD79A32-1C94-AE48-B043-6B1A6A8EA137}" destId="{B00746B5-3DBF-F14A-BE86-5010DFC5EB3E}" srcOrd="0" destOrd="0" presId="urn:microsoft.com/office/officeart/2005/8/layout/orgChart1"/>
    <dgm:cxn modelId="{78BBAD70-267E-8645-9419-C54BA9C74CCA}" type="presParOf" srcId="{DFD79A32-1C94-AE48-B043-6B1A6A8EA137}" destId="{C490A7F8-6D4E-1C41-9CFD-51860A8975D1}" srcOrd="1" destOrd="0" presId="urn:microsoft.com/office/officeart/2005/8/layout/orgChart1"/>
    <dgm:cxn modelId="{7A723C04-B7A9-C446-8D8C-5EA05BE0AB57}" type="presParOf" srcId="{3E760AED-0BFD-2942-BE85-A06F71079633}" destId="{148CF515-35FB-864D-866F-90E647C90ED5}" srcOrd="1" destOrd="0" presId="urn:microsoft.com/office/officeart/2005/8/layout/orgChart1"/>
    <dgm:cxn modelId="{5E899AD0-4E09-2F44-B288-12DEC8B4BAFF}" type="presParOf" srcId="{3E760AED-0BFD-2942-BE85-A06F71079633}" destId="{55A250BD-C398-6448-8735-B2358E669568}" srcOrd="2" destOrd="0" presId="urn:microsoft.com/office/officeart/2005/8/layout/orgChart1"/>
    <dgm:cxn modelId="{D3E920AB-C19D-8147-BDF7-C376FCF99662}" type="presParOf" srcId="{1A5BF6C8-D815-5542-96AD-4F49FFCB88E5}" destId="{29AA8A2C-03A1-9A4C-846A-1772E475B6A3}" srcOrd="2" destOrd="0" presId="urn:microsoft.com/office/officeart/2005/8/layout/orgChart1"/>
    <dgm:cxn modelId="{E4832891-30C3-6C48-B027-B4FB120A609B}" type="presParOf" srcId="{1A5BF6C8-D815-5542-96AD-4F49FFCB88E5}" destId="{52CB72B4-DE5A-1A43-888D-3E2761BDB943}" srcOrd="3" destOrd="0" presId="urn:microsoft.com/office/officeart/2005/8/layout/orgChart1"/>
    <dgm:cxn modelId="{2A7C21EB-6C83-F742-B591-5F77D5EE0676}" type="presParOf" srcId="{52CB72B4-DE5A-1A43-888D-3E2761BDB943}" destId="{BBBB3CA3-8AC1-EB42-8745-B2D2B77A5D51}" srcOrd="0" destOrd="0" presId="urn:microsoft.com/office/officeart/2005/8/layout/orgChart1"/>
    <dgm:cxn modelId="{91589658-AA8E-DA42-90EF-8E7942B02333}" type="presParOf" srcId="{BBBB3CA3-8AC1-EB42-8745-B2D2B77A5D51}" destId="{C273ECC5-80D9-BF45-B4B3-DBD4ED5F6C28}" srcOrd="0" destOrd="0" presId="urn:microsoft.com/office/officeart/2005/8/layout/orgChart1"/>
    <dgm:cxn modelId="{2EBAF549-63D0-B44A-A868-0EB93D7CCA8A}" type="presParOf" srcId="{BBBB3CA3-8AC1-EB42-8745-B2D2B77A5D51}" destId="{C052E6A7-F54C-994C-9055-4ACDE20C688F}" srcOrd="1" destOrd="0" presId="urn:microsoft.com/office/officeart/2005/8/layout/orgChart1"/>
    <dgm:cxn modelId="{3EEEBFFD-EF5B-DB41-9F62-D83F0ED5D97A}" type="presParOf" srcId="{52CB72B4-DE5A-1A43-888D-3E2761BDB943}" destId="{B93E67B2-F30B-854C-8C2D-39AE33D7A0D0}" srcOrd="1" destOrd="0" presId="urn:microsoft.com/office/officeart/2005/8/layout/orgChart1"/>
    <dgm:cxn modelId="{736100CD-9CD6-A046-834B-D76464411FB9}" type="presParOf" srcId="{B93E67B2-F30B-854C-8C2D-39AE33D7A0D0}" destId="{26A1890D-A217-444E-B53A-A1033C3DBC58}" srcOrd="0" destOrd="0" presId="urn:microsoft.com/office/officeart/2005/8/layout/orgChart1"/>
    <dgm:cxn modelId="{FA389E4E-1BEC-5346-8398-8BB6BE21075C}" type="presParOf" srcId="{B93E67B2-F30B-854C-8C2D-39AE33D7A0D0}" destId="{778C73F6-E75B-D346-9B6B-1F9F77AA5039}" srcOrd="1" destOrd="0" presId="urn:microsoft.com/office/officeart/2005/8/layout/orgChart1"/>
    <dgm:cxn modelId="{140E7094-C4EC-4A4A-B8CA-C918E4BA6AA9}" type="presParOf" srcId="{778C73F6-E75B-D346-9B6B-1F9F77AA5039}" destId="{5CE9E17B-5115-BD41-873C-DF1B8489C4D3}" srcOrd="0" destOrd="0" presId="urn:microsoft.com/office/officeart/2005/8/layout/orgChart1"/>
    <dgm:cxn modelId="{7621359E-4EA5-5A4F-8F3E-73C0877179D3}" type="presParOf" srcId="{5CE9E17B-5115-BD41-873C-DF1B8489C4D3}" destId="{426A2424-D427-B242-AF5C-8E43E6BDDB79}" srcOrd="0" destOrd="0" presId="urn:microsoft.com/office/officeart/2005/8/layout/orgChart1"/>
    <dgm:cxn modelId="{2BC5203F-45D6-2F45-8181-BC7E4FA67937}" type="presParOf" srcId="{5CE9E17B-5115-BD41-873C-DF1B8489C4D3}" destId="{282AF086-2B32-ED4D-BEC0-BE5EF1C30D4F}" srcOrd="1" destOrd="0" presId="urn:microsoft.com/office/officeart/2005/8/layout/orgChart1"/>
    <dgm:cxn modelId="{8028C6B2-C790-C144-8C15-5AEEFBC906C4}" type="presParOf" srcId="{778C73F6-E75B-D346-9B6B-1F9F77AA5039}" destId="{F1C5C88E-4363-904B-93A7-E5F3F2FEB1BD}" srcOrd="1" destOrd="0" presId="urn:microsoft.com/office/officeart/2005/8/layout/orgChart1"/>
    <dgm:cxn modelId="{8877E471-CE6D-AD47-9909-20536F525A99}" type="presParOf" srcId="{778C73F6-E75B-D346-9B6B-1F9F77AA5039}" destId="{EE16B62A-B9FA-9947-ADDE-256C16AA8211}" srcOrd="2" destOrd="0" presId="urn:microsoft.com/office/officeart/2005/8/layout/orgChart1"/>
    <dgm:cxn modelId="{97ECC8C3-2F83-F649-83E5-F3C358758B35}" type="presParOf" srcId="{52CB72B4-DE5A-1A43-888D-3E2761BDB943}" destId="{95D18258-ADAD-6446-BCE3-354BF218A326}" srcOrd="2" destOrd="0" presId="urn:microsoft.com/office/officeart/2005/8/layout/orgChart1"/>
    <dgm:cxn modelId="{57BDB049-23FA-934E-8CA0-F18B236967AB}" type="presParOf" srcId="{67825026-6109-6343-B634-450CC7D03C24}" destId="{D9612AA3-2BEA-AF47-9164-E57772B33D5A}" srcOrd="2" destOrd="0" presId="urn:microsoft.com/office/officeart/2005/8/layout/orgChart1"/>
    <dgm:cxn modelId="{2317E977-9751-1B4A-9E5C-9E2C4A4E3D8B}" type="presParOf" srcId="{F9867D98-549D-FD44-ABDE-1704AC05EEE9}" destId="{8F508700-F1CF-F348-91F9-7FA4097331B5}" srcOrd="2" destOrd="0" presId="urn:microsoft.com/office/officeart/2005/8/layout/orgChart1"/>
    <dgm:cxn modelId="{292F5348-DBC5-CB4B-A236-2E286A41E548}" type="presParOf" srcId="{F9867D98-549D-FD44-ABDE-1704AC05EEE9}" destId="{995875E8-8CDD-FD40-B6ED-9598CC36F914}" srcOrd="3" destOrd="0" presId="urn:microsoft.com/office/officeart/2005/8/layout/orgChart1"/>
    <dgm:cxn modelId="{6CD211FD-651D-4845-A2AE-4F1FDD7701FA}" type="presParOf" srcId="{995875E8-8CDD-FD40-B6ED-9598CC36F914}" destId="{7CC55FE2-6207-CA4A-8E5A-59B80B4885AD}" srcOrd="0" destOrd="0" presId="urn:microsoft.com/office/officeart/2005/8/layout/orgChart1"/>
    <dgm:cxn modelId="{BC89D6AA-9B05-654A-AC95-766EA25D1B4E}" type="presParOf" srcId="{7CC55FE2-6207-CA4A-8E5A-59B80B4885AD}" destId="{E04B6A65-9A81-BB41-9115-5B557A4E28C6}" srcOrd="0" destOrd="0" presId="urn:microsoft.com/office/officeart/2005/8/layout/orgChart1"/>
    <dgm:cxn modelId="{7D625277-8223-EB40-9AFB-0630F10D615C}" type="presParOf" srcId="{7CC55FE2-6207-CA4A-8E5A-59B80B4885AD}" destId="{7D4B39A7-82C6-E14B-9AD2-77C2530CEC8A}" srcOrd="1" destOrd="0" presId="urn:microsoft.com/office/officeart/2005/8/layout/orgChart1"/>
    <dgm:cxn modelId="{909E89C4-6B18-194A-BBE5-9351D13BE07F}" type="presParOf" srcId="{995875E8-8CDD-FD40-B6ED-9598CC36F914}" destId="{036B43B6-1581-2F47-B20A-3CE4B54B25C8}" srcOrd="1" destOrd="0" presId="urn:microsoft.com/office/officeart/2005/8/layout/orgChart1"/>
    <dgm:cxn modelId="{8A390E84-49AA-0041-80A6-57F03714FBDE}" type="presParOf" srcId="{036B43B6-1581-2F47-B20A-3CE4B54B25C8}" destId="{1B85B956-C31F-C443-8303-2ECA58928E4D}" srcOrd="0" destOrd="0" presId="urn:microsoft.com/office/officeart/2005/8/layout/orgChart1"/>
    <dgm:cxn modelId="{B3758EE1-8070-D740-BF50-2064B306D6EE}" type="presParOf" srcId="{036B43B6-1581-2F47-B20A-3CE4B54B25C8}" destId="{DE1955A2-9BAB-F34B-BE99-CB0073EB062A}" srcOrd="1" destOrd="0" presId="urn:microsoft.com/office/officeart/2005/8/layout/orgChart1"/>
    <dgm:cxn modelId="{64EFCAA5-5CB5-6A4D-809E-1392BDBB847B}" type="presParOf" srcId="{DE1955A2-9BAB-F34B-BE99-CB0073EB062A}" destId="{2B6D0BD3-6449-8244-BE1C-8159EA090034}" srcOrd="0" destOrd="0" presId="urn:microsoft.com/office/officeart/2005/8/layout/orgChart1"/>
    <dgm:cxn modelId="{A50975A5-52BF-B64A-BA25-00FBA5728EAA}" type="presParOf" srcId="{2B6D0BD3-6449-8244-BE1C-8159EA090034}" destId="{E1CBF205-4FC5-F44F-9B89-9640CC5819EE}" srcOrd="0" destOrd="0" presId="urn:microsoft.com/office/officeart/2005/8/layout/orgChart1"/>
    <dgm:cxn modelId="{632C8B0B-3B13-0544-85A0-BDB389ABC41C}" type="presParOf" srcId="{2B6D0BD3-6449-8244-BE1C-8159EA090034}" destId="{F5C685A8-99B1-7943-BC1F-4E21B34F8071}" srcOrd="1" destOrd="0" presId="urn:microsoft.com/office/officeart/2005/8/layout/orgChart1"/>
    <dgm:cxn modelId="{E206C507-671A-CC4E-81DF-5D4912EE8A0E}" type="presParOf" srcId="{DE1955A2-9BAB-F34B-BE99-CB0073EB062A}" destId="{2710CFD1-DCD3-C744-B38D-7F42B1A39A20}" srcOrd="1" destOrd="0" presId="urn:microsoft.com/office/officeart/2005/8/layout/orgChart1"/>
    <dgm:cxn modelId="{47E045CD-C73F-1E4B-A152-340C326A174F}" type="presParOf" srcId="{DE1955A2-9BAB-F34B-BE99-CB0073EB062A}" destId="{79AD8EFA-3AC1-1546-8664-B56BDCD509D8}" srcOrd="2" destOrd="0" presId="urn:microsoft.com/office/officeart/2005/8/layout/orgChart1"/>
    <dgm:cxn modelId="{E8E83D96-F1F7-1F41-8426-455038592500}" type="presParOf" srcId="{036B43B6-1581-2F47-B20A-3CE4B54B25C8}" destId="{9382B81A-6B05-4A4B-8D5C-BA6487F7087B}" srcOrd="2" destOrd="0" presId="urn:microsoft.com/office/officeart/2005/8/layout/orgChart1"/>
    <dgm:cxn modelId="{9D05F96B-3D8C-5D46-841B-4EA969479375}" type="presParOf" srcId="{036B43B6-1581-2F47-B20A-3CE4B54B25C8}" destId="{7D880AF7-EA79-7240-BEB0-B6F8AB58FEE8}" srcOrd="3" destOrd="0" presId="urn:microsoft.com/office/officeart/2005/8/layout/orgChart1"/>
    <dgm:cxn modelId="{C93AB276-A3DA-8C45-A8A1-E908090DCC6A}" type="presParOf" srcId="{7D880AF7-EA79-7240-BEB0-B6F8AB58FEE8}" destId="{31BDF33D-2E3F-1D41-AB47-4409EB136C2E}" srcOrd="0" destOrd="0" presId="urn:microsoft.com/office/officeart/2005/8/layout/orgChart1"/>
    <dgm:cxn modelId="{8881391D-54F3-EB4D-B62E-98316045977D}" type="presParOf" srcId="{31BDF33D-2E3F-1D41-AB47-4409EB136C2E}" destId="{3864D2A9-EE62-8045-AC39-66102018106A}" srcOrd="0" destOrd="0" presId="urn:microsoft.com/office/officeart/2005/8/layout/orgChart1"/>
    <dgm:cxn modelId="{90CAD5A7-99E2-CF45-885B-C7EEAE142865}" type="presParOf" srcId="{31BDF33D-2E3F-1D41-AB47-4409EB136C2E}" destId="{387434A4-812C-1C43-AB12-498D8BE5AD26}" srcOrd="1" destOrd="0" presId="urn:microsoft.com/office/officeart/2005/8/layout/orgChart1"/>
    <dgm:cxn modelId="{69767999-4C8B-1F49-8BC8-A0D56ABB8133}" type="presParOf" srcId="{7D880AF7-EA79-7240-BEB0-B6F8AB58FEE8}" destId="{54077858-0D81-A54C-B379-8C1E881A2F74}" srcOrd="1" destOrd="0" presId="urn:microsoft.com/office/officeart/2005/8/layout/orgChart1"/>
    <dgm:cxn modelId="{9A653E1D-5B63-FC4B-8773-E5B2668C1C3C}" type="presParOf" srcId="{54077858-0D81-A54C-B379-8C1E881A2F74}" destId="{9CA0A0F1-A512-7246-B682-01CB040179C9}" srcOrd="0" destOrd="0" presId="urn:microsoft.com/office/officeart/2005/8/layout/orgChart1"/>
    <dgm:cxn modelId="{EF8F4128-97BA-5141-94CF-4D53BE50349F}" type="presParOf" srcId="{54077858-0D81-A54C-B379-8C1E881A2F74}" destId="{2FF9E644-813B-544F-B890-EBB6DEC2CDB2}" srcOrd="1" destOrd="0" presId="urn:microsoft.com/office/officeart/2005/8/layout/orgChart1"/>
    <dgm:cxn modelId="{0D141868-C3CC-324D-8874-22555BB85945}" type="presParOf" srcId="{2FF9E644-813B-544F-B890-EBB6DEC2CDB2}" destId="{0C1F7DFC-8C94-9340-8677-6609592EBF17}" srcOrd="0" destOrd="0" presId="urn:microsoft.com/office/officeart/2005/8/layout/orgChart1"/>
    <dgm:cxn modelId="{9B5A2F97-B957-C74A-8208-40171C3FB891}" type="presParOf" srcId="{0C1F7DFC-8C94-9340-8677-6609592EBF17}" destId="{0E60B74A-D69F-F54F-85CD-BD48A3647B08}" srcOrd="0" destOrd="0" presId="urn:microsoft.com/office/officeart/2005/8/layout/orgChart1"/>
    <dgm:cxn modelId="{625725B8-75DE-814D-8EDA-3B34F8B3F65F}" type="presParOf" srcId="{0C1F7DFC-8C94-9340-8677-6609592EBF17}" destId="{134F120F-D443-7A41-A7F5-8CF3AD690ADD}" srcOrd="1" destOrd="0" presId="urn:microsoft.com/office/officeart/2005/8/layout/orgChart1"/>
    <dgm:cxn modelId="{15D63FCB-394F-964F-9EB5-DB7F261B89C5}" type="presParOf" srcId="{2FF9E644-813B-544F-B890-EBB6DEC2CDB2}" destId="{12933D59-6E54-294C-A136-67632B429CA1}" srcOrd="1" destOrd="0" presId="urn:microsoft.com/office/officeart/2005/8/layout/orgChart1"/>
    <dgm:cxn modelId="{7F40AD7C-ACDC-AA43-9E54-8D9C101EEED6}" type="presParOf" srcId="{2FF9E644-813B-544F-B890-EBB6DEC2CDB2}" destId="{FE15B29F-AA28-494E-BC64-B7FC82E15257}" srcOrd="2" destOrd="0" presId="urn:microsoft.com/office/officeart/2005/8/layout/orgChart1"/>
    <dgm:cxn modelId="{5A5BB269-05EA-8743-AACD-406D3F6284A9}" type="presParOf" srcId="{7D880AF7-EA79-7240-BEB0-B6F8AB58FEE8}" destId="{B1F75E01-30E6-924F-896D-0B128DDD6662}" srcOrd="2" destOrd="0" presId="urn:microsoft.com/office/officeart/2005/8/layout/orgChart1"/>
    <dgm:cxn modelId="{314F282F-C929-B943-9743-DF5FB4F3E5A0}" type="presParOf" srcId="{995875E8-8CDD-FD40-B6ED-9598CC36F914}" destId="{0B7442C7-80D7-1149-8C61-EF3D3F239A65}" srcOrd="2" destOrd="0" presId="urn:microsoft.com/office/officeart/2005/8/layout/orgChart1"/>
    <dgm:cxn modelId="{B2DB5E4B-0AB2-C540-B63F-F914634133CB}" type="presParOf" srcId="{F8391EEE-8501-4748-84D6-A104463AEB9D}" destId="{70F30D06-8B2F-F64F-93A0-57466665653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DECC68-83E9-4439-A600-E96A20720D9C}" type="doc">
      <dgm:prSet loTypeId="urn:microsoft.com/office/officeart/2005/8/layout/cycle6" loCatId="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2AD77B3-B75C-443E-8998-46820D3E939D}">
      <dgm:prSet custT="1"/>
      <dgm:spPr/>
      <dgm:t>
        <a:bodyPr/>
        <a:lstStyle/>
        <a:p>
          <a:r>
            <a:rPr lang="en-US" sz="1200" b="1" dirty="0"/>
            <a:t>When data is gathered by different people</a:t>
          </a:r>
        </a:p>
      </dgm:t>
    </dgm:pt>
    <dgm:pt modelId="{BFC2B46F-D517-4A87-BC02-C7E1A738AA12}" type="parTrans" cxnId="{51A56AC2-34DD-4D43-BB72-C2EEC51EE440}">
      <dgm:prSet/>
      <dgm:spPr/>
      <dgm:t>
        <a:bodyPr/>
        <a:lstStyle/>
        <a:p>
          <a:endParaRPr lang="en-US"/>
        </a:p>
      </dgm:t>
    </dgm:pt>
    <dgm:pt modelId="{77CE7A41-36C1-46E8-A8DD-9A803A1D1870}" type="sibTrans" cxnId="{51A56AC2-34DD-4D43-BB72-C2EEC51EE440}">
      <dgm:prSet/>
      <dgm:spPr/>
      <dgm:t>
        <a:bodyPr/>
        <a:lstStyle/>
        <a:p>
          <a:endParaRPr lang="en-US"/>
        </a:p>
      </dgm:t>
    </dgm:pt>
    <dgm:pt modelId="{3BE2BD80-362E-4E23-914E-D3C61AEAEC5A}">
      <dgm:prSet custT="1"/>
      <dgm:spPr/>
      <dgm:t>
        <a:bodyPr/>
        <a:lstStyle/>
        <a:p>
          <a:r>
            <a:rPr lang="en-US" sz="1200" b="1" dirty="0"/>
            <a:t>In the absence (or weak presence) of a data collection protocol </a:t>
          </a:r>
        </a:p>
      </dgm:t>
    </dgm:pt>
    <dgm:pt modelId="{DF75B701-8CAD-4E45-AD41-AC8E1DE98F7A}" type="parTrans" cxnId="{669D6D3C-3F4D-48C3-BB32-41C8CFCC5167}">
      <dgm:prSet/>
      <dgm:spPr/>
      <dgm:t>
        <a:bodyPr/>
        <a:lstStyle/>
        <a:p>
          <a:endParaRPr lang="en-US"/>
        </a:p>
      </dgm:t>
    </dgm:pt>
    <dgm:pt modelId="{C2E44126-4CBA-4DC5-B0DC-209498E7BF2B}" type="sibTrans" cxnId="{669D6D3C-3F4D-48C3-BB32-41C8CFCC5167}">
      <dgm:prSet/>
      <dgm:spPr/>
      <dgm:t>
        <a:bodyPr/>
        <a:lstStyle/>
        <a:p>
          <a:endParaRPr lang="en-US"/>
        </a:p>
      </dgm:t>
    </dgm:pt>
    <dgm:pt modelId="{F27FD4DD-21FD-4370-A0C0-7CAAD76D18F4}">
      <dgm:prSet custT="1"/>
      <dgm:spPr/>
      <dgm:t>
        <a:bodyPr/>
        <a:lstStyle/>
        <a:p>
          <a:r>
            <a:rPr lang="en-US" sz="1200" b="1" dirty="0"/>
            <a:t>When data is merged from different sources</a:t>
          </a:r>
        </a:p>
      </dgm:t>
    </dgm:pt>
    <dgm:pt modelId="{2402920E-4E0F-4174-B189-0583BEA4913D}" type="parTrans" cxnId="{3B500ADF-7457-4DB6-88F8-C5E69623F117}">
      <dgm:prSet/>
      <dgm:spPr/>
      <dgm:t>
        <a:bodyPr/>
        <a:lstStyle/>
        <a:p>
          <a:endParaRPr lang="en-US"/>
        </a:p>
      </dgm:t>
    </dgm:pt>
    <dgm:pt modelId="{612AF657-5824-41A6-94F7-406F2343D903}" type="sibTrans" cxnId="{3B500ADF-7457-4DB6-88F8-C5E69623F117}">
      <dgm:prSet/>
      <dgm:spPr/>
      <dgm:t>
        <a:bodyPr/>
        <a:lstStyle/>
        <a:p>
          <a:endParaRPr lang="en-US"/>
        </a:p>
      </dgm:t>
    </dgm:pt>
    <dgm:pt modelId="{D7200A10-39CE-4161-B17C-3454F94E3A77}">
      <dgm:prSet custT="1"/>
      <dgm:spPr/>
      <dgm:t>
        <a:bodyPr/>
        <a:lstStyle/>
        <a:p>
          <a:r>
            <a:rPr lang="en-US" sz="1200" b="1" dirty="0"/>
            <a:t>When data is stored in different formats (e.g. .csv, .xlsx) etc.</a:t>
          </a:r>
        </a:p>
      </dgm:t>
    </dgm:pt>
    <dgm:pt modelId="{E6BAFAF2-B701-4685-BDAC-A6760B95BE4F}" type="parTrans" cxnId="{0CEFCD70-C70E-4E10-9B2E-96AFFCD61E79}">
      <dgm:prSet/>
      <dgm:spPr/>
      <dgm:t>
        <a:bodyPr/>
        <a:lstStyle/>
        <a:p>
          <a:endParaRPr lang="en-US"/>
        </a:p>
      </dgm:t>
    </dgm:pt>
    <dgm:pt modelId="{D92E6CB1-2279-4BA9-8926-C8B16BB125F1}" type="sibTrans" cxnId="{0CEFCD70-C70E-4E10-9B2E-96AFFCD61E79}">
      <dgm:prSet/>
      <dgm:spPr/>
      <dgm:t>
        <a:bodyPr/>
        <a:lstStyle/>
        <a:p>
          <a:endParaRPr lang="en-US"/>
        </a:p>
      </dgm:t>
    </dgm:pt>
    <dgm:pt modelId="{70C4D47E-B987-E244-B54B-B1F42D2A9E66}" type="pres">
      <dgm:prSet presAssocID="{0EDECC68-83E9-4439-A600-E96A20720D9C}" presName="cycle" presStyleCnt="0">
        <dgm:presLayoutVars>
          <dgm:dir/>
          <dgm:resizeHandles val="exact"/>
        </dgm:presLayoutVars>
      </dgm:prSet>
      <dgm:spPr/>
    </dgm:pt>
    <dgm:pt modelId="{C44ED872-2E13-684E-8FBB-A6FF7AA44BC6}" type="pres">
      <dgm:prSet presAssocID="{B2AD77B3-B75C-443E-8998-46820D3E939D}" presName="node" presStyleLbl="node1" presStyleIdx="0" presStyleCnt="4" custScaleX="117776" custScaleY="73587">
        <dgm:presLayoutVars>
          <dgm:bulletEnabled val="1"/>
        </dgm:presLayoutVars>
      </dgm:prSet>
      <dgm:spPr/>
    </dgm:pt>
    <dgm:pt modelId="{78E129A0-1909-2D44-B870-EA1D71B84C59}" type="pres">
      <dgm:prSet presAssocID="{B2AD77B3-B75C-443E-8998-46820D3E939D}" presName="spNode" presStyleCnt="0"/>
      <dgm:spPr/>
    </dgm:pt>
    <dgm:pt modelId="{EB736F6F-520B-9745-ACBE-59E697C28CFB}" type="pres">
      <dgm:prSet presAssocID="{77CE7A41-36C1-46E8-A8DD-9A803A1D1870}" presName="sibTrans" presStyleLbl="sibTrans1D1" presStyleIdx="0" presStyleCnt="4"/>
      <dgm:spPr/>
    </dgm:pt>
    <dgm:pt modelId="{19FF5AA2-28E1-4F45-86FE-986E597A33C9}" type="pres">
      <dgm:prSet presAssocID="{3BE2BD80-362E-4E23-914E-D3C61AEAEC5A}" presName="node" presStyleLbl="node1" presStyleIdx="1" presStyleCnt="4" custScaleX="117776" custScaleY="73587">
        <dgm:presLayoutVars>
          <dgm:bulletEnabled val="1"/>
        </dgm:presLayoutVars>
      </dgm:prSet>
      <dgm:spPr/>
    </dgm:pt>
    <dgm:pt modelId="{617E8CE6-269A-F74B-9150-9AE2682C36A2}" type="pres">
      <dgm:prSet presAssocID="{3BE2BD80-362E-4E23-914E-D3C61AEAEC5A}" presName="spNode" presStyleCnt="0"/>
      <dgm:spPr/>
    </dgm:pt>
    <dgm:pt modelId="{005D842C-6ED9-DC46-BCA9-85EDD6A513C9}" type="pres">
      <dgm:prSet presAssocID="{C2E44126-4CBA-4DC5-B0DC-209498E7BF2B}" presName="sibTrans" presStyleLbl="sibTrans1D1" presStyleIdx="1" presStyleCnt="4"/>
      <dgm:spPr/>
    </dgm:pt>
    <dgm:pt modelId="{54D1E233-F7D8-AC44-B643-A980FBB3D05B}" type="pres">
      <dgm:prSet presAssocID="{F27FD4DD-21FD-4370-A0C0-7CAAD76D18F4}" presName="node" presStyleLbl="node1" presStyleIdx="2" presStyleCnt="4" custScaleX="117776" custScaleY="73587">
        <dgm:presLayoutVars>
          <dgm:bulletEnabled val="1"/>
        </dgm:presLayoutVars>
      </dgm:prSet>
      <dgm:spPr/>
    </dgm:pt>
    <dgm:pt modelId="{386E414B-EBA0-9E4C-B8FF-5DDD2C99D21A}" type="pres">
      <dgm:prSet presAssocID="{F27FD4DD-21FD-4370-A0C0-7CAAD76D18F4}" presName="spNode" presStyleCnt="0"/>
      <dgm:spPr/>
    </dgm:pt>
    <dgm:pt modelId="{39B13DCF-8DCA-6B4E-9D5E-202BA28C19DE}" type="pres">
      <dgm:prSet presAssocID="{612AF657-5824-41A6-94F7-406F2343D903}" presName="sibTrans" presStyleLbl="sibTrans1D1" presStyleIdx="2" presStyleCnt="4"/>
      <dgm:spPr/>
    </dgm:pt>
    <dgm:pt modelId="{39D5D164-1E9B-1347-B5E1-91E238843830}" type="pres">
      <dgm:prSet presAssocID="{D7200A10-39CE-4161-B17C-3454F94E3A77}" presName="node" presStyleLbl="node1" presStyleIdx="3" presStyleCnt="4" custScaleX="117776" custScaleY="73587">
        <dgm:presLayoutVars>
          <dgm:bulletEnabled val="1"/>
        </dgm:presLayoutVars>
      </dgm:prSet>
      <dgm:spPr/>
    </dgm:pt>
    <dgm:pt modelId="{5A07A373-D063-754F-8787-D017FED821E5}" type="pres">
      <dgm:prSet presAssocID="{D7200A10-39CE-4161-B17C-3454F94E3A77}" presName="spNode" presStyleCnt="0"/>
      <dgm:spPr/>
    </dgm:pt>
    <dgm:pt modelId="{EA2AE0F1-CE37-4744-8544-FD841E03B3EC}" type="pres">
      <dgm:prSet presAssocID="{D92E6CB1-2279-4BA9-8926-C8B16BB125F1}" presName="sibTrans" presStyleLbl="sibTrans1D1" presStyleIdx="3" presStyleCnt="4"/>
      <dgm:spPr/>
    </dgm:pt>
  </dgm:ptLst>
  <dgm:cxnLst>
    <dgm:cxn modelId="{669D6D3C-3F4D-48C3-BB32-41C8CFCC5167}" srcId="{0EDECC68-83E9-4439-A600-E96A20720D9C}" destId="{3BE2BD80-362E-4E23-914E-D3C61AEAEC5A}" srcOrd="1" destOrd="0" parTransId="{DF75B701-8CAD-4E45-AD41-AC8E1DE98F7A}" sibTransId="{C2E44126-4CBA-4DC5-B0DC-209498E7BF2B}"/>
    <dgm:cxn modelId="{3F0E375B-6DF7-8D46-8EB6-A4133E40328A}" type="presOf" srcId="{D7200A10-39CE-4161-B17C-3454F94E3A77}" destId="{39D5D164-1E9B-1347-B5E1-91E238843830}" srcOrd="0" destOrd="0" presId="urn:microsoft.com/office/officeart/2005/8/layout/cycle6"/>
    <dgm:cxn modelId="{F8D0C75D-780D-BC47-92B6-B66B5CF3BDE7}" type="presOf" srcId="{77CE7A41-36C1-46E8-A8DD-9A803A1D1870}" destId="{EB736F6F-520B-9745-ACBE-59E697C28CFB}" srcOrd="0" destOrd="0" presId="urn:microsoft.com/office/officeart/2005/8/layout/cycle6"/>
    <dgm:cxn modelId="{7FF09060-EEA4-9941-88DE-8D40C6C8E18A}" type="presOf" srcId="{3BE2BD80-362E-4E23-914E-D3C61AEAEC5A}" destId="{19FF5AA2-28E1-4F45-86FE-986E597A33C9}" srcOrd="0" destOrd="0" presId="urn:microsoft.com/office/officeart/2005/8/layout/cycle6"/>
    <dgm:cxn modelId="{9A0FB241-CC8A-1D41-85AD-EB8092D30998}" type="presOf" srcId="{0EDECC68-83E9-4439-A600-E96A20720D9C}" destId="{70C4D47E-B987-E244-B54B-B1F42D2A9E66}" srcOrd="0" destOrd="0" presId="urn:microsoft.com/office/officeart/2005/8/layout/cycle6"/>
    <dgm:cxn modelId="{B9547666-7248-0F47-B19C-1511951EED11}" type="presOf" srcId="{C2E44126-4CBA-4DC5-B0DC-209498E7BF2B}" destId="{005D842C-6ED9-DC46-BCA9-85EDD6A513C9}" srcOrd="0" destOrd="0" presId="urn:microsoft.com/office/officeart/2005/8/layout/cycle6"/>
    <dgm:cxn modelId="{C3687468-433E-144D-BE53-12E86726C045}" type="presOf" srcId="{F27FD4DD-21FD-4370-A0C0-7CAAD76D18F4}" destId="{54D1E233-F7D8-AC44-B643-A980FBB3D05B}" srcOrd="0" destOrd="0" presId="urn:microsoft.com/office/officeart/2005/8/layout/cycle6"/>
    <dgm:cxn modelId="{0CEFCD70-C70E-4E10-9B2E-96AFFCD61E79}" srcId="{0EDECC68-83E9-4439-A600-E96A20720D9C}" destId="{D7200A10-39CE-4161-B17C-3454F94E3A77}" srcOrd="3" destOrd="0" parTransId="{E6BAFAF2-B701-4685-BDAC-A6760B95BE4F}" sibTransId="{D92E6CB1-2279-4BA9-8926-C8B16BB125F1}"/>
    <dgm:cxn modelId="{FF14CD51-D405-A641-B4B5-BF74D120260B}" type="presOf" srcId="{B2AD77B3-B75C-443E-8998-46820D3E939D}" destId="{C44ED872-2E13-684E-8FBB-A6FF7AA44BC6}" srcOrd="0" destOrd="0" presId="urn:microsoft.com/office/officeart/2005/8/layout/cycle6"/>
    <dgm:cxn modelId="{D9D74091-AE06-7E42-B91E-34413B143E53}" type="presOf" srcId="{612AF657-5824-41A6-94F7-406F2343D903}" destId="{39B13DCF-8DCA-6B4E-9D5E-202BA28C19DE}" srcOrd="0" destOrd="0" presId="urn:microsoft.com/office/officeart/2005/8/layout/cycle6"/>
    <dgm:cxn modelId="{E0FB87A0-A2E4-1242-BAF0-1AF07E2541A8}" type="presOf" srcId="{D92E6CB1-2279-4BA9-8926-C8B16BB125F1}" destId="{EA2AE0F1-CE37-4744-8544-FD841E03B3EC}" srcOrd="0" destOrd="0" presId="urn:microsoft.com/office/officeart/2005/8/layout/cycle6"/>
    <dgm:cxn modelId="{51A56AC2-34DD-4D43-BB72-C2EEC51EE440}" srcId="{0EDECC68-83E9-4439-A600-E96A20720D9C}" destId="{B2AD77B3-B75C-443E-8998-46820D3E939D}" srcOrd="0" destOrd="0" parTransId="{BFC2B46F-D517-4A87-BC02-C7E1A738AA12}" sibTransId="{77CE7A41-36C1-46E8-A8DD-9A803A1D1870}"/>
    <dgm:cxn modelId="{3B500ADF-7457-4DB6-88F8-C5E69623F117}" srcId="{0EDECC68-83E9-4439-A600-E96A20720D9C}" destId="{F27FD4DD-21FD-4370-A0C0-7CAAD76D18F4}" srcOrd="2" destOrd="0" parTransId="{2402920E-4E0F-4174-B189-0583BEA4913D}" sibTransId="{612AF657-5824-41A6-94F7-406F2343D903}"/>
    <dgm:cxn modelId="{5E8CB001-2426-0940-B444-7C8273CA2378}" type="presParOf" srcId="{70C4D47E-B987-E244-B54B-B1F42D2A9E66}" destId="{C44ED872-2E13-684E-8FBB-A6FF7AA44BC6}" srcOrd="0" destOrd="0" presId="urn:microsoft.com/office/officeart/2005/8/layout/cycle6"/>
    <dgm:cxn modelId="{A656156F-8E12-6C43-8E08-4339A72305B8}" type="presParOf" srcId="{70C4D47E-B987-E244-B54B-B1F42D2A9E66}" destId="{78E129A0-1909-2D44-B870-EA1D71B84C59}" srcOrd="1" destOrd="0" presId="urn:microsoft.com/office/officeart/2005/8/layout/cycle6"/>
    <dgm:cxn modelId="{7D4F3E97-FC52-1A4E-8256-C9E82C489ED7}" type="presParOf" srcId="{70C4D47E-B987-E244-B54B-B1F42D2A9E66}" destId="{EB736F6F-520B-9745-ACBE-59E697C28CFB}" srcOrd="2" destOrd="0" presId="urn:microsoft.com/office/officeart/2005/8/layout/cycle6"/>
    <dgm:cxn modelId="{AA458459-00EF-8444-A957-9DF91D6B3C23}" type="presParOf" srcId="{70C4D47E-B987-E244-B54B-B1F42D2A9E66}" destId="{19FF5AA2-28E1-4F45-86FE-986E597A33C9}" srcOrd="3" destOrd="0" presId="urn:microsoft.com/office/officeart/2005/8/layout/cycle6"/>
    <dgm:cxn modelId="{631EEAC5-15DF-6B4A-B795-52CE1C48E827}" type="presParOf" srcId="{70C4D47E-B987-E244-B54B-B1F42D2A9E66}" destId="{617E8CE6-269A-F74B-9150-9AE2682C36A2}" srcOrd="4" destOrd="0" presId="urn:microsoft.com/office/officeart/2005/8/layout/cycle6"/>
    <dgm:cxn modelId="{55154946-BEC2-7940-A4DD-75DEB8221997}" type="presParOf" srcId="{70C4D47E-B987-E244-B54B-B1F42D2A9E66}" destId="{005D842C-6ED9-DC46-BCA9-85EDD6A513C9}" srcOrd="5" destOrd="0" presId="urn:microsoft.com/office/officeart/2005/8/layout/cycle6"/>
    <dgm:cxn modelId="{71542EC5-CD71-E946-9A87-49696C697EFE}" type="presParOf" srcId="{70C4D47E-B987-E244-B54B-B1F42D2A9E66}" destId="{54D1E233-F7D8-AC44-B643-A980FBB3D05B}" srcOrd="6" destOrd="0" presId="urn:microsoft.com/office/officeart/2005/8/layout/cycle6"/>
    <dgm:cxn modelId="{8F1A55F8-83FD-854C-9991-DA8AD1753A1E}" type="presParOf" srcId="{70C4D47E-B987-E244-B54B-B1F42D2A9E66}" destId="{386E414B-EBA0-9E4C-B8FF-5DDD2C99D21A}" srcOrd="7" destOrd="0" presId="urn:microsoft.com/office/officeart/2005/8/layout/cycle6"/>
    <dgm:cxn modelId="{15E4A788-3D6C-E74B-B2A8-A039C1CBC1F2}" type="presParOf" srcId="{70C4D47E-B987-E244-B54B-B1F42D2A9E66}" destId="{39B13DCF-8DCA-6B4E-9D5E-202BA28C19DE}" srcOrd="8" destOrd="0" presId="urn:microsoft.com/office/officeart/2005/8/layout/cycle6"/>
    <dgm:cxn modelId="{981A6737-2A03-AB47-A785-55FAD4ECAC67}" type="presParOf" srcId="{70C4D47E-B987-E244-B54B-B1F42D2A9E66}" destId="{39D5D164-1E9B-1347-B5E1-91E238843830}" srcOrd="9" destOrd="0" presId="urn:microsoft.com/office/officeart/2005/8/layout/cycle6"/>
    <dgm:cxn modelId="{CA6D0903-F9B6-CF46-B4BD-3C6C0A7B3700}" type="presParOf" srcId="{70C4D47E-B987-E244-B54B-B1F42D2A9E66}" destId="{5A07A373-D063-754F-8787-D017FED821E5}" srcOrd="10" destOrd="0" presId="urn:microsoft.com/office/officeart/2005/8/layout/cycle6"/>
    <dgm:cxn modelId="{84FD6725-4651-9947-9053-327D2427BE31}" type="presParOf" srcId="{70C4D47E-B987-E244-B54B-B1F42D2A9E66}" destId="{EA2AE0F1-CE37-4744-8544-FD841E03B3EC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F05A2-88CA-F140-9F2D-82299E3D2168}">
      <dsp:nvSpPr>
        <dsp:cNvPr id="0" name=""/>
        <dsp:cNvSpPr/>
      </dsp:nvSpPr>
      <dsp:spPr>
        <a:xfrm>
          <a:off x="869876" y="1355"/>
          <a:ext cx="3479506" cy="13889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12" tIns="352798" rIns="67512" bIns="3527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Know the issues in the data beforehand, example noise in labels, overlap between classes. </a:t>
          </a:r>
        </a:p>
      </dsp:txBody>
      <dsp:txXfrm>
        <a:off x="869876" y="1355"/>
        <a:ext cx="3479506" cy="1388967"/>
      </dsp:txXfrm>
    </dsp:sp>
    <dsp:sp modelId="{B8756DAF-402D-FC49-89E5-A6C9E8C51775}">
      <dsp:nvSpPr>
        <dsp:cNvPr id="0" name=""/>
        <dsp:cNvSpPr/>
      </dsp:nvSpPr>
      <dsp:spPr>
        <a:xfrm>
          <a:off x="0" y="1355"/>
          <a:ext cx="869876" cy="13889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31" tIns="137199" rIns="46031" bIns="1371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Know</a:t>
          </a:r>
        </a:p>
      </dsp:txBody>
      <dsp:txXfrm>
        <a:off x="0" y="1355"/>
        <a:ext cx="869876" cy="1388967"/>
      </dsp:txXfrm>
    </dsp:sp>
    <dsp:sp modelId="{4FF7E828-38B1-FA4D-B3D6-4ED04E25DDCD}">
      <dsp:nvSpPr>
        <dsp:cNvPr id="0" name=""/>
        <dsp:cNvSpPr/>
      </dsp:nvSpPr>
      <dsp:spPr>
        <a:xfrm>
          <a:off x="869876" y="1473660"/>
          <a:ext cx="3479506" cy="13889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12" tIns="352798" rIns="67512" bIns="3527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Make informed choices for data preprocessing and model selection</a:t>
          </a:r>
        </a:p>
      </dsp:txBody>
      <dsp:txXfrm>
        <a:off x="869876" y="1473660"/>
        <a:ext cx="3479506" cy="1388967"/>
      </dsp:txXfrm>
    </dsp:sp>
    <dsp:sp modelId="{1ED7BE72-39EB-314F-AEAC-6CE75A39CFC8}">
      <dsp:nvSpPr>
        <dsp:cNvPr id="0" name=""/>
        <dsp:cNvSpPr/>
      </dsp:nvSpPr>
      <dsp:spPr>
        <a:xfrm>
          <a:off x="0" y="1473660"/>
          <a:ext cx="869876" cy="13889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31" tIns="137199" rIns="46031" bIns="1371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Make</a:t>
          </a:r>
        </a:p>
      </dsp:txBody>
      <dsp:txXfrm>
        <a:off x="0" y="1473660"/>
        <a:ext cx="869876" cy="1388967"/>
      </dsp:txXfrm>
    </dsp:sp>
    <dsp:sp modelId="{C6D454C9-E85E-DB4D-B957-E382813FDE50}">
      <dsp:nvSpPr>
        <dsp:cNvPr id="0" name=""/>
        <dsp:cNvSpPr/>
      </dsp:nvSpPr>
      <dsp:spPr>
        <a:xfrm>
          <a:off x="869876" y="2945965"/>
          <a:ext cx="3479506" cy="13889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12" tIns="352798" rIns="67512" bIns="3527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Reduce turn around time for data science projects. </a:t>
          </a:r>
        </a:p>
      </dsp:txBody>
      <dsp:txXfrm>
        <a:off x="869876" y="2945965"/>
        <a:ext cx="3479506" cy="1388967"/>
      </dsp:txXfrm>
    </dsp:sp>
    <dsp:sp modelId="{DFAA3396-5BA7-184F-BE48-4F3C3ABA8B73}">
      <dsp:nvSpPr>
        <dsp:cNvPr id="0" name=""/>
        <dsp:cNvSpPr/>
      </dsp:nvSpPr>
      <dsp:spPr>
        <a:xfrm>
          <a:off x="0" y="2945965"/>
          <a:ext cx="869876" cy="13889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31" tIns="137199" rIns="46031" bIns="1371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Reduce</a:t>
          </a:r>
        </a:p>
      </dsp:txBody>
      <dsp:txXfrm>
        <a:off x="0" y="2945965"/>
        <a:ext cx="869876" cy="1388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ED872-2E13-684E-8FBB-A6FF7AA44BC6}">
      <dsp:nvSpPr>
        <dsp:cNvPr id="0" name=""/>
        <dsp:cNvSpPr/>
      </dsp:nvSpPr>
      <dsp:spPr>
        <a:xfrm>
          <a:off x="4174149" y="-10540"/>
          <a:ext cx="2827701" cy="1314942"/>
        </a:xfrm>
        <a:prstGeom prst="roundRect">
          <a:avLst/>
        </a:prstGeom>
        <a:solidFill>
          <a:srgbClr val="8DEAA3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rPr>
            <a:t>Classifier assumes data to be balanced</a:t>
          </a:r>
        </a:p>
      </dsp:txBody>
      <dsp:txXfrm>
        <a:off x="4238339" y="53650"/>
        <a:ext cx="2699321" cy="1186562"/>
      </dsp:txXfrm>
    </dsp:sp>
    <dsp:sp modelId="{EB736F6F-520B-9745-ACBE-59E697C28CFB}">
      <dsp:nvSpPr>
        <dsp:cNvPr id="0" name=""/>
        <dsp:cNvSpPr/>
      </dsp:nvSpPr>
      <dsp:spPr>
        <a:xfrm>
          <a:off x="3704949" y="837993"/>
          <a:ext cx="4268738" cy="4268738"/>
        </a:xfrm>
        <a:custGeom>
          <a:avLst/>
          <a:gdLst/>
          <a:ahLst/>
          <a:cxnLst/>
          <a:rect l="0" t="0" r="0" b="0"/>
          <a:pathLst>
            <a:path>
              <a:moveTo>
                <a:pt x="3308433" y="351925"/>
              </a:moveTo>
              <a:arcTo wR="2134369" hR="2134369" stAng="18202332" swAng="2215595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F5AA2-28E1-4F45-86FE-986E597A33C9}">
      <dsp:nvSpPr>
        <dsp:cNvPr id="0" name=""/>
        <dsp:cNvSpPr/>
      </dsp:nvSpPr>
      <dsp:spPr>
        <a:xfrm>
          <a:off x="6493066" y="2265822"/>
          <a:ext cx="2827701" cy="1314942"/>
        </a:xfrm>
        <a:prstGeom prst="roundRect">
          <a:avLst/>
        </a:prstGeom>
        <a:solidFill>
          <a:srgbClr val="FCE5CD">
            <a:alpha val="7666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i="0" kern="1200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rPr>
            <a:t>Unequal Cost of Misclassification Errors: False negatives are important than False positives</a:t>
          </a:r>
          <a:endParaRPr lang="en-US" sz="1200" b="1" i="0" kern="1200" dirty="0">
            <a:solidFill>
              <a:srgbClr val="002D9C">
                <a:lumMod val="75000"/>
              </a:srgbClr>
            </a:solidFill>
            <a:latin typeface="Arial" panose="020B0604020202020204"/>
            <a:ea typeface="Arial" panose="020B0604020202020204" pitchFamily="34" charset="0"/>
            <a:cs typeface="Arial" panose="020B0604020202020204" pitchFamily="34" charset="0"/>
          </a:endParaRPr>
        </a:p>
      </dsp:txBody>
      <dsp:txXfrm>
        <a:off x="6557256" y="2330012"/>
        <a:ext cx="2699321" cy="1186562"/>
      </dsp:txXfrm>
    </dsp:sp>
    <dsp:sp modelId="{005D842C-6ED9-DC46-BCA9-85EDD6A513C9}">
      <dsp:nvSpPr>
        <dsp:cNvPr id="0" name=""/>
        <dsp:cNvSpPr/>
      </dsp:nvSpPr>
      <dsp:spPr>
        <a:xfrm>
          <a:off x="3764372" y="418648"/>
          <a:ext cx="4268738" cy="4268738"/>
        </a:xfrm>
        <a:custGeom>
          <a:avLst/>
          <a:gdLst/>
          <a:ahLst/>
          <a:cxnLst/>
          <a:rect l="0" t="0" r="0" b="0"/>
          <a:pathLst>
            <a:path>
              <a:moveTo>
                <a:pt x="3999640" y="3171815"/>
              </a:moveTo>
              <a:arcTo wR="2134369" hR="2134369" stAng="1744944" swAng="1770009"/>
            </a:path>
          </a:pathLst>
        </a:custGeom>
        <a:noFill/>
        <a:ln w="6350" cap="flat" cmpd="sng" algn="ctr">
          <a:solidFill>
            <a:schemeClr val="accent1">
              <a:shade val="90000"/>
              <a:hueOff val="138475"/>
              <a:satOff val="-2957"/>
              <a:lumOff val="1103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1E233-F7D8-AC44-B643-A980FBB3D05B}">
      <dsp:nvSpPr>
        <dsp:cNvPr id="0" name=""/>
        <dsp:cNvSpPr/>
      </dsp:nvSpPr>
      <dsp:spPr>
        <a:xfrm>
          <a:off x="4174149" y="4258198"/>
          <a:ext cx="2827701" cy="1314942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rPr>
            <a:t>Minority Class is more important for data mining but given less priority by learning algorithm</a:t>
          </a:r>
        </a:p>
      </dsp:txBody>
      <dsp:txXfrm>
        <a:off x="4238339" y="4322388"/>
        <a:ext cx="2699321" cy="1186562"/>
      </dsp:txXfrm>
    </dsp:sp>
    <dsp:sp modelId="{39B13DCF-8DCA-6B4E-9D5E-202BA28C19DE}">
      <dsp:nvSpPr>
        <dsp:cNvPr id="0" name=""/>
        <dsp:cNvSpPr/>
      </dsp:nvSpPr>
      <dsp:spPr>
        <a:xfrm>
          <a:off x="3380285" y="584958"/>
          <a:ext cx="4268738" cy="4268738"/>
        </a:xfrm>
        <a:custGeom>
          <a:avLst/>
          <a:gdLst/>
          <a:ahLst/>
          <a:cxnLst/>
          <a:rect l="0" t="0" r="0" b="0"/>
          <a:pathLst>
            <a:path>
              <a:moveTo>
                <a:pt x="785326" y="3788338"/>
              </a:moveTo>
              <a:arcTo wR="2134369" hR="2134369" stAng="7752122" swAng="1755367"/>
            </a:path>
          </a:pathLst>
        </a:custGeom>
        <a:noFill/>
        <a:ln w="6350" cap="flat" cmpd="sng" algn="ctr">
          <a:solidFill>
            <a:schemeClr val="accent1">
              <a:shade val="90000"/>
              <a:hueOff val="276951"/>
              <a:satOff val="-5914"/>
              <a:lumOff val="220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5D164-1E9B-1347-B5E1-91E238843830}">
      <dsp:nvSpPr>
        <dsp:cNvPr id="0" name=""/>
        <dsp:cNvSpPr/>
      </dsp:nvSpPr>
      <dsp:spPr>
        <a:xfrm>
          <a:off x="1992916" y="2177849"/>
          <a:ext cx="2827701" cy="1314942"/>
        </a:xfrm>
        <a:prstGeom prst="roundRect">
          <a:avLst/>
        </a:prstGeom>
        <a:solidFill>
          <a:schemeClr val="accent2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i="0" kern="1200" dirty="0">
              <a:solidFill>
                <a:schemeClr val="accent2">
                  <a:lumMod val="75000"/>
                </a:schemeClr>
              </a:solidFill>
              <a:latin typeface="+mn-lt"/>
              <a:ea typeface="Arial" panose="020B0604020202020204" pitchFamily="34" charset="0"/>
              <a:cs typeface="Arial" panose="020B0604020202020204" pitchFamily="34" charset="0"/>
            </a:rPr>
            <a:t>Minority class instances can be detected as noise</a:t>
          </a:r>
          <a:endParaRPr lang="en-US" sz="1200" b="1" i="0" kern="1200" dirty="0">
            <a:solidFill>
              <a:schemeClr val="accent2">
                <a:lumMod val="75000"/>
              </a:schemeClr>
            </a:solidFill>
            <a:latin typeface="+mn-lt"/>
            <a:ea typeface="Arial" panose="020B0604020202020204" pitchFamily="34" charset="0"/>
            <a:cs typeface="Arial" panose="020B0604020202020204" pitchFamily="34" charset="0"/>
          </a:endParaRPr>
        </a:p>
      </dsp:txBody>
      <dsp:txXfrm>
        <a:off x="2057106" y="2242039"/>
        <a:ext cx="2699321" cy="1186562"/>
      </dsp:txXfrm>
    </dsp:sp>
    <dsp:sp modelId="{EA2AE0F1-CE37-4744-8544-FD841E03B3EC}">
      <dsp:nvSpPr>
        <dsp:cNvPr id="0" name=""/>
        <dsp:cNvSpPr/>
      </dsp:nvSpPr>
      <dsp:spPr>
        <a:xfrm>
          <a:off x="3386463" y="703898"/>
          <a:ext cx="4268738" cy="4268738"/>
        </a:xfrm>
        <a:custGeom>
          <a:avLst/>
          <a:gdLst/>
          <a:ahLst/>
          <a:cxnLst/>
          <a:rect l="0" t="0" r="0" b="0"/>
          <a:pathLst>
            <a:path>
              <a:moveTo>
                <a:pt x="108511" y="1462481"/>
              </a:moveTo>
              <a:arcTo wR="2134369" hR="2134369" stAng="11900904" swAng="1932431"/>
            </a:path>
          </a:pathLst>
        </a:custGeom>
        <a:noFill/>
        <a:ln w="635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0A0F1-A512-7246-B682-01CB040179C9}">
      <dsp:nvSpPr>
        <dsp:cNvPr id="0" name=""/>
        <dsp:cNvSpPr/>
      </dsp:nvSpPr>
      <dsp:spPr>
        <a:xfrm>
          <a:off x="8161281" y="3004852"/>
          <a:ext cx="91440" cy="364993"/>
        </a:xfrm>
        <a:custGeom>
          <a:avLst/>
          <a:gdLst/>
          <a:ahLst/>
          <a:cxnLst/>
          <a:rect l="0" t="0" r="0" b="0"/>
          <a:pathLst>
            <a:path>
              <a:moveTo>
                <a:pt x="49668" y="364993"/>
              </a:moveTo>
              <a:lnTo>
                <a:pt x="45720" y="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2B81A-6B05-4A4B-8D5C-BA6487F7087B}">
      <dsp:nvSpPr>
        <dsp:cNvPr id="0" name=""/>
        <dsp:cNvSpPr/>
      </dsp:nvSpPr>
      <dsp:spPr>
        <a:xfrm>
          <a:off x="7851186" y="2123834"/>
          <a:ext cx="1061743" cy="368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269"/>
              </a:lnTo>
              <a:lnTo>
                <a:pt x="1061743" y="184269"/>
              </a:lnTo>
              <a:lnTo>
                <a:pt x="1061743" y="368538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5B956-C31F-C443-8303-2ECA58928E4D}">
      <dsp:nvSpPr>
        <dsp:cNvPr id="0" name=""/>
        <dsp:cNvSpPr/>
      </dsp:nvSpPr>
      <dsp:spPr>
        <a:xfrm>
          <a:off x="6789443" y="2123834"/>
          <a:ext cx="1061743" cy="368538"/>
        </a:xfrm>
        <a:custGeom>
          <a:avLst/>
          <a:gdLst/>
          <a:ahLst/>
          <a:cxnLst/>
          <a:rect l="0" t="0" r="0" b="0"/>
          <a:pathLst>
            <a:path>
              <a:moveTo>
                <a:pt x="1061743" y="0"/>
              </a:moveTo>
              <a:lnTo>
                <a:pt x="1061743" y="184269"/>
              </a:lnTo>
              <a:lnTo>
                <a:pt x="0" y="184269"/>
              </a:lnTo>
              <a:lnTo>
                <a:pt x="0" y="368538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08700-F1CF-F348-91F9-7FA4097331B5}">
      <dsp:nvSpPr>
        <dsp:cNvPr id="0" name=""/>
        <dsp:cNvSpPr/>
      </dsp:nvSpPr>
      <dsp:spPr>
        <a:xfrm>
          <a:off x="5727700" y="877821"/>
          <a:ext cx="2123486" cy="368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269"/>
              </a:lnTo>
              <a:lnTo>
                <a:pt x="2123486" y="184269"/>
              </a:lnTo>
              <a:lnTo>
                <a:pt x="2123486" y="36853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1890D-A217-444E-B53A-A1033C3DBC58}">
      <dsp:nvSpPr>
        <dsp:cNvPr id="0" name=""/>
        <dsp:cNvSpPr/>
      </dsp:nvSpPr>
      <dsp:spPr>
        <a:xfrm>
          <a:off x="3916643" y="3197331"/>
          <a:ext cx="91440" cy="172515"/>
        </a:xfrm>
        <a:custGeom>
          <a:avLst/>
          <a:gdLst/>
          <a:ahLst/>
          <a:cxnLst/>
          <a:rect l="0" t="0" r="0" b="0"/>
          <a:pathLst>
            <a:path>
              <a:moveTo>
                <a:pt x="47334" y="172515"/>
              </a:moveTo>
              <a:lnTo>
                <a:pt x="45720" y="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A8A2C-03A1-9A4C-846A-1772E475B6A3}">
      <dsp:nvSpPr>
        <dsp:cNvPr id="0" name=""/>
        <dsp:cNvSpPr/>
      </dsp:nvSpPr>
      <dsp:spPr>
        <a:xfrm>
          <a:off x="3604213" y="2123834"/>
          <a:ext cx="1061743" cy="368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269"/>
              </a:lnTo>
              <a:lnTo>
                <a:pt x="1061743" y="184269"/>
              </a:lnTo>
              <a:lnTo>
                <a:pt x="1061743" y="368538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A90A6-300B-E74E-BE6A-BCFEC89DFD0A}">
      <dsp:nvSpPr>
        <dsp:cNvPr id="0" name=""/>
        <dsp:cNvSpPr/>
      </dsp:nvSpPr>
      <dsp:spPr>
        <a:xfrm>
          <a:off x="2542470" y="2123834"/>
          <a:ext cx="1061743" cy="368538"/>
        </a:xfrm>
        <a:custGeom>
          <a:avLst/>
          <a:gdLst/>
          <a:ahLst/>
          <a:cxnLst/>
          <a:rect l="0" t="0" r="0" b="0"/>
          <a:pathLst>
            <a:path>
              <a:moveTo>
                <a:pt x="1061743" y="0"/>
              </a:moveTo>
              <a:lnTo>
                <a:pt x="1061743" y="184269"/>
              </a:lnTo>
              <a:lnTo>
                <a:pt x="0" y="184269"/>
              </a:lnTo>
              <a:lnTo>
                <a:pt x="0" y="368538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2878D-B57A-134E-A4BE-8BEA73D411F1}">
      <dsp:nvSpPr>
        <dsp:cNvPr id="0" name=""/>
        <dsp:cNvSpPr/>
      </dsp:nvSpPr>
      <dsp:spPr>
        <a:xfrm>
          <a:off x="3604213" y="877821"/>
          <a:ext cx="2123486" cy="368538"/>
        </a:xfrm>
        <a:custGeom>
          <a:avLst/>
          <a:gdLst/>
          <a:ahLst/>
          <a:cxnLst/>
          <a:rect l="0" t="0" r="0" b="0"/>
          <a:pathLst>
            <a:path>
              <a:moveTo>
                <a:pt x="2123486" y="0"/>
              </a:moveTo>
              <a:lnTo>
                <a:pt x="2123486" y="184269"/>
              </a:lnTo>
              <a:lnTo>
                <a:pt x="0" y="184269"/>
              </a:lnTo>
              <a:lnTo>
                <a:pt x="0" y="36853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126BB-6D87-144F-86A6-CC2F5C80CEAA}">
      <dsp:nvSpPr>
        <dsp:cNvPr id="0" name=""/>
        <dsp:cNvSpPr/>
      </dsp:nvSpPr>
      <dsp:spPr>
        <a:xfrm>
          <a:off x="4850226" y="348"/>
          <a:ext cx="1754947" cy="877473"/>
        </a:xfrm>
        <a:prstGeom prst="rect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Homogeneity</a:t>
          </a:r>
        </a:p>
      </dsp:txBody>
      <dsp:txXfrm>
        <a:off x="4850226" y="348"/>
        <a:ext cx="1754947" cy="877473"/>
      </dsp:txXfrm>
    </dsp:sp>
    <dsp:sp modelId="{CD20CA81-1784-0F46-9FE7-5B77521F3EEC}">
      <dsp:nvSpPr>
        <dsp:cNvPr id="0" name=""/>
        <dsp:cNvSpPr/>
      </dsp:nvSpPr>
      <dsp:spPr>
        <a:xfrm>
          <a:off x="2726740" y="1246360"/>
          <a:ext cx="1754947" cy="877473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Syntactic</a:t>
          </a:r>
        </a:p>
      </dsp:txBody>
      <dsp:txXfrm>
        <a:off x="2726740" y="1246360"/>
        <a:ext cx="1754947" cy="877473"/>
      </dsp:txXfrm>
    </dsp:sp>
    <dsp:sp modelId="{B00746B5-3DBF-F14A-BE86-5010DFC5EB3E}">
      <dsp:nvSpPr>
        <dsp:cNvPr id="0" name=""/>
        <dsp:cNvSpPr/>
      </dsp:nvSpPr>
      <dsp:spPr>
        <a:xfrm>
          <a:off x="1664997" y="2492373"/>
          <a:ext cx="1754947" cy="877473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Distance matching</a:t>
          </a:r>
        </a:p>
      </dsp:txBody>
      <dsp:txXfrm>
        <a:off x="1664997" y="2492373"/>
        <a:ext cx="1754947" cy="877473"/>
      </dsp:txXfrm>
    </dsp:sp>
    <dsp:sp modelId="{C273ECC5-80D9-BF45-B4B3-DBD4ED5F6C28}">
      <dsp:nvSpPr>
        <dsp:cNvPr id="0" name=""/>
        <dsp:cNvSpPr/>
      </dsp:nvSpPr>
      <dsp:spPr>
        <a:xfrm>
          <a:off x="3788483" y="2492373"/>
          <a:ext cx="1754947" cy="877473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Pattern matching</a:t>
          </a:r>
        </a:p>
      </dsp:txBody>
      <dsp:txXfrm>
        <a:off x="3788483" y="2492373"/>
        <a:ext cx="1754947" cy="877473"/>
      </dsp:txXfrm>
    </dsp:sp>
    <dsp:sp modelId="{426A2424-D427-B242-AF5C-8E43E6BDDB79}">
      <dsp:nvSpPr>
        <dsp:cNvPr id="0" name=""/>
        <dsp:cNvSpPr/>
      </dsp:nvSpPr>
      <dsp:spPr>
        <a:xfrm rot="11282933" flipH="1" flipV="1">
          <a:off x="3962363" y="3151926"/>
          <a:ext cx="176758" cy="908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 dirty="0">
            <a:solidFill>
              <a:schemeClr val="tx1"/>
            </a:solidFill>
          </a:endParaRPr>
        </a:p>
      </dsp:txBody>
      <dsp:txXfrm rot="-10800000">
        <a:off x="3962363" y="3151926"/>
        <a:ext cx="176758" cy="90809"/>
      </dsp:txXfrm>
    </dsp:sp>
    <dsp:sp modelId="{E04B6A65-9A81-BB41-9115-5B557A4E28C6}">
      <dsp:nvSpPr>
        <dsp:cNvPr id="0" name=""/>
        <dsp:cNvSpPr/>
      </dsp:nvSpPr>
      <dsp:spPr>
        <a:xfrm>
          <a:off x="6973712" y="1246360"/>
          <a:ext cx="1754947" cy="877473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Semantic</a:t>
          </a:r>
        </a:p>
      </dsp:txBody>
      <dsp:txXfrm>
        <a:off x="6973712" y="1246360"/>
        <a:ext cx="1754947" cy="877473"/>
      </dsp:txXfrm>
    </dsp:sp>
    <dsp:sp modelId="{E1CBF205-4FC5-F44F-9B89-9640CC5819EE}">
      <dsp:nvSpPr>
        <dsp:cNvPr id="0" name=""/>
        <dsp:cNvSpPr/>
      </dsp:nvSpPr>
      <dsp:spPr>
        <a:xfrm>
          <a:off x="5911969" y="2492373"/>
          <a:ext cx="1754947" cy="877473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Embedding matching</a:t>
          </a:r>
        </a:p>
      </dsp:txBody>
      <dsp:txXfrm>
        <a:off x="5911969" y="2492373"/>
        <a:ext cx="1754947" cy="877473"/>
      </dsp:txXfrm>
    </dsp:sp>
    <dsp:sp modelId="{3864D2A9-EE62-8045-AC39-66102018106A}">
      <dsp:nvSpPr>
        <dsp:cNvPr id="0" name=""/>
        <dsp:cNvSpPr/>
      </dsp:nvSpPr>
      <dsp:spPr>
        <a:xfrm>
          <a:off x="8035455" y="2492373"/>
          <a:ext cx="1754947" cy="877473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Context matching</a:t>
          </a:r>
        </a:p>
      </dsp:txBody>
      <dsp:txXfrm>
        <a:off x="8035455" y="2492373"/>
        <a:ext cx="1754947" cy="877473"/>
      </dsp:txXfrm>
    </dsp:sp>
    <dsp:sp modelId="{0E60B74A-D69F-F54F-85CD-BD48A3647B08}">
      <dsp:nvSpPr>
        <dsp:cNvPr id="0" name=""/>
        <dsp:cNvSpPr/>
      </dsp:nvSpPr>
      <dsp:spPr>
        <a:xfrm flipH="1">
          <a:off x="8114024" y="2724956"/>
          <a:ext cx="92977" cy="559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>
            <a:solidFill>
              <a:schemeClr val="tx1"/>
            </a:solidFill>
          </a:endParaRPr>
        </a:p>
      </dsp:txBody>
      <dsp:txXfrm>
        <a:off x="8114024" y="2724956"/>
        <a:ext cx="92977" cy="559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ED872-2E13-684E-8FBB-A6FF7AA44BC6}">
      <dsp:nvSpPr>
        <dsp:cNvPr id="0" name=""/>
        <dsp:cNvSpPr/>
      </dsp:nvSpPr>
      <dsp:spPr>
        <a:xfrm>
          <a:off x="3743053" y="184552"/>
          <a:ext cx="2505148" cy="101739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When data is gathered by different people</a:t>
          </a:r>
        </a:p>
      </dsp:txBody>
      <dsp:txXfrm>
        <a:off x="3792718" y="234217"/>
        <a:ext cx="2405818" cy="918068"/>
      </dsp:txXfrm>
    </dsp:sp>
    <dsp:sp modelId="{EB736F6F-520B-9745-ACBE-59E697C28CFB}">
      <dsp:nvSpPr>
        <dsp:cNvPr id="0" name=""/>
        <dsp:cNvSpPr/>
      </dsp:nvSpPr>
      <dsp:spPr>
        <a:xfrm>
          <a:off x="2709671" y="693251"/>
          <a:ext cx="4571912" cy="4571912"/>
        </a:xfrm>
        <a:custGeom>
          <a:avLst/>
          <a:gdLst/>
          <a:ahLst/>
          <a:cxnLst/>
          <a:rect l="0" t="0" r="0" b="0"/>
          <a:pathLst>
            <a:path>
              <a:moveTo>
                <a:pt x="3552795" y="383139"/>
              </a:moveTo>
              <a:arcTo wR="2285956" hR="2285956" stAng="18219271" swAng="2583551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F5AA2-28E1-4F45-86FE-986E597A33C9}">
      <dsp:nvSpPr>
        <dsp:cNvPr id="0" name=""/>
        <dsp:cNvSpPr/>
      </dsp:nvSpPr>
      <dsp:spPr>
        <a:xfrm>
          <a:off x="6029010" y="2470508"/>
          <a:ext cx="2505148" cy="101739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In the absence (or weak presence) of a data collection protocol </a:t>
          </a:r>
        </a:p>
      </dsp:txBody>
      <dsp:txXfrm>
        <a:off x="6078675" y="2520173"/>
        <a:ext cx="2405818" cy="918068"/>
      </dsp:txXfrm>
    </dsp:sp>
    <dsp:sp modelId="{005D842C-6ED9-DC46-BCA9-85EDD6A513C9}">
      <dsp:nvSpPr>
        <dsp:cNvPr id="0" name=""/>
        <dsp:cNvSpPr/>
      </dsp:nvSpPr>
      <dsp:spPr>
        <a:xfrm>
          <a:off x="2709671" y="693251"/>
          <a:ext cx="4571912" cy="4571912"/>
        </a:xfrm>
        <a:custGeom>
          <a:avLst/>
          <a:gdLst/>
          <a:ahLst/>
          <a:cxnLst/>
          <a:rect l="0" t="0" r="0" b="0"/>
          <a:pathLst>
            <a:path>
              <a:moveTo>
                <a:pt x="4510726" y="2811308"/>
              </a:moveTo>
              <a:arcTo wR="2285956" hR="2285956" stAng="797178" swAng="2583551"/>
            </a:path>
          </a:pathLst>
        </a:custGeom>
        <a:noFill/>
        <a:ln w="6350" cap="flat" cmpd="sng" algn="ctr">
          <a:solidFill>
            <a:schemeClr val="accent1">
              <a:shade val="90000"/>
              <a:hueOff val="138475"/>
              <a:satOff val="-2957"/>
              <a:lumOff val="1103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1E233-F7D8-AC44-B643-A980FBB3D05B}">
      <dsp:nvSpPr>
        <dsp:cNvPr id="0" name=""/>
        <dsp:cNvSpPr/>
      </dsp:nvSpPr>
      <dsp:spPr>
        <a:xfrm>
          <a:off x="3743053" y="4756464"/>
          <a:ext cx="2505148" cy="101739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When data is merged from different sources</a:t>
          </a:r>
        </a:p>
      </dsp:txBody>
      <dsp:txXfrm>
        <a:off x="3792718" y="4806129"/>
        <a:ext cx="2405818" cy="918068"/>
      </dsp:txXfrm>
    </dsp:sp>
    <dsp:sp modelId="{39B13DCF-8DCA-6B4E-9D5E-202BA28C19DE}">
      <dsp:nvSpPr>
        <dsp:cNvPr id="0" name=""/>
        <dsp:cNvSpPr/>
      </dsp:nvSpPr>
      <dsp:spPr>
        <a:xfrm>
          <a:off x="2709671" y="693251"/>
          <a:ext cx="4571912" cy="4571912"/>
        </a:xfrm>
        <a:custGeom>
          <a:avLst/>
          <a:gdLst/>
          <a:ahLst/>
          <a:cxnLst/>
          <a:rect l="0" t="0" r="0" b="0"/>
          <a:pathLst>
            <a:path>
              <a:moveTo>
                <a:pt x="1019116" y="4188773"/>
              </a:moveTo>
              <a:arcTo wR="2285956" hR="2285956" stAng="7419271" swAng="2583551"/>
            </a:path>
          </a:pathLst>
        </a:custGeom>
        <a:noFill/>
        <a:ln w="6350" cap="flat" cmpd="sng" algn="ctr">
          <a:solidFill>
            <a:schemeClr val="accent1">
              <a:shade val="90000"/>
              <a:hueOff val="276951"/>
              <a:satOff val="-5914"/>
              <a:lumOff val="220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5D164-1E9B-1347-B5E1-91E238843830}">
      <dsp:nvSpPr>
        <dsp:cNvPr id="0" name=""/>
        <dsp:cNvSpPr/>
      </dsp:nvSpPr>
      <dsp:spPr>
        <a:xfrm>
          <a:off x="1457097" y="2470508"/>
          <a:ext cx="2505148" cy="101739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When data is stored in different formats (e.g. .csv, .xlsx) etc.</a:t>
          </a:r>
        </a:p>
      </dsp:txBody>
      <dsp:txXfrm>
        <a:off x="1506762" y="2520173"/>
        <a:ext cx="2405818" cy="918068"/>
      </dsp:txXfrm>
    </dsp:sp>
    <dsp:sp modelId="{EA2AE0F1-CE37-4744-8544-FD841E03B3EC}">
      <dsp:nvSpPr>
        <dsp:cNvPr id="0" name=""/>
        <dsp:cNvSpPr/>
      </dsp:nvSpPr>
      <dsp:spPr>
        <a:xfrm>
          <a:off x="2709671" y="693251"/>
          <a:ext cx="4571912" cy="4571912"/>
        </a:xfrm>
        <a:custGeom>
          <a:avLst/>
          <a:gdLst/>
          <a:ahLst/>
          <a:cxnLst/>
          <a:rect l="0" t="0" r="0" b="0"/>
          <a:pathLst>
            <a:path>
              <a:moveTo>
                <a:pt x="61186" y="1760604"/>
              </a:moveTo>
              <a:arcTo wR="2285956" hR="2285956" stAng="11597178" swAng="2583551"/>
            </a:path>
          </a:pathLst>
        </a:custGeom>
        <a:noFill/>
        <a:ln w="635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3DFB0-5A25-8F44-99DA-3017721B0D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3C56-ACEB-8D49-8B8A-85E98510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6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Name / DOC ID / Month XX, 2020 / © 2020 IBM Corporation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94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74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05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12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7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09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60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20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53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Name / DOC ID / Month XX, 2020 / © 2020 IBM Corporation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3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4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6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69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62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21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3C56-ACEB-8D49-8B8A-85E98510ADF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0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4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91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Name / DOC ID / Month XX, 2020 / © 2020 IBM Corporation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1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Taken from: https://</a:t>
            </a:r>
            <a:r>
              <a:rPr lang="en-US" dirty="0" err="1"/>
              <a:t>towardsdatascience.com</a:t>
            </a:r>
            <a:r>
              <a:rPr lang="en-US" dirty="0"/>
              <a:t>/credit-card-fraud-detection-a1c7e1b75f59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Name / DOC ID / Month XX, 2020 / © 2020 IBM Corporation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25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Example, most of the transactions belongs to ”Non-Fraud” and a very few transactions belongs to ”Fraud”, which leads to data imbalance.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from: </a:t>
            </a:r>
            <a:r>
              <a:rPr lang="en-IN" b="1" dirty="0"/>
              <a:t>Learning from imbalanced data: open challenges and future directions https://</a:t>
            </a:r>
            <a:r>
              <a:rPr lang="en-IN" b="1" dirty="0" err="1"/>
              <a:t>link.springer.com</a:t>
            </a:r>
            <a:r>
              <a:rPr lang="en-IN" b="1" dirty="0"/>
              <a:t>/article/10.1007/s13748-016-0094-0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Name / DOC ID / Month XX, 2020 / © 2020 IBM Corporation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68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Accuracy_paradox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Name / DOC ID / Month XX, 2020 / © 2020 IBM Corporation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89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Name / DOC ID / Month XX, 2020 / © 2020 IBM Corporation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1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3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1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9A40-C998-E640-BFF7-8AA808175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B4112-D258-874D-B7D4-B70A533F2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46FEB-4252-F147-8E59-D82704A43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8943E-1889-3649-80E2-559B01A9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34A9F-1F72-BA45-80E0-6E82D429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9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6B13-480D-934A-AA3A-A2E1563F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4F602-6AE3-CA40-91C9-E031733A1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44EC3-E6BF-9C40-9046-07F4509F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CE695-3BEA-7C44-8FF4-14D990D2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AD6D8-EADA-744D-A05D-E9C44B6C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3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B3A1CA-B1B4-8240-B58F-8EA09DE9A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805A9-BB43-734E-A3EA-B696DAA36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6EA93-8D5A-5340-B1DC-BFFE71C8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EACAB-9915-A74B-A7D1-D5F86A8D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D2552-3238-D245-B746-758DBCCF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91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9824165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9824165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KDD Tutorial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E8006D-06CA-44A6-A0A9-1D7E34116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6327" y="351944"/>
            <a:ext cx="1344083" cy="46566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IN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6864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KDD Tutorial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033B-FD9D-7148-9D41-1974359B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47204-B467-2145-9DB0-5AF37579BBE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0236A-1957-4C48-B80B-72F4655A9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A0EBB-D69D-ED49-917E-D79B719B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B4023-6CCA-5B41-A6B2-BA88824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9F8F3-4CD8-9B43-85E2-813B0655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fld id="{CAF8680B-6022-7143-BF1B-71268CEAFFF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554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KDD Tutorial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2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10" y="1658112"/>
            <a:ext cx="5498501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KDD Tutorial / © 2020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KDD Tutorial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63C5-5CDB-654B-AF57-E95039A7B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277AB-D1B1-E647-866A-8BFEC833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1C343-57C9-4B41-A915-383399B3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6A09C-E7DE-024F-8A64-3DAFE775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4056B-22B1-194F-9E2B-629B5D92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1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1141-EF2F-0045-928C-1B8E9C64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2C16E-179D-C141-A357-547D0673B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74AB8-C9C2-394B-A3AD-76D382037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448B-C168-0944-9102-A4CEA544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C0481-3E90-5F42-BD79-66EECE73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7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7234-0FB9-EC4D-9754-9B143A11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1405D-81D9-4445-8C1E-2603239C0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4AFB0-2700-764D-9BF8-F52E40463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F7C9D-AADC-7441-A166-CD18D536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F07A1-E9EF-CE44-9779-75141763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93505-33A6-B844-AFDA-0FF8FE3A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3765-4EDF-C941-A716-27B5EB49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23F29-D0FD-5348-9741-402479870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0CB69-5285-8D44-B8F7-F678C3C0C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39641-0246-F44A-A094-FF3B841E4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C2FD-122E-3342-80CD-E5E5FE295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81F74F-5B7B-6647-BE8A-AEDEC908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393B05-34AF-8846-BCB2-7F2E982F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5D1CC8-BE5D-9F4D-9767-81EC0E9B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5BB4-5D4A-F741-991D-9ACD0954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B09639-F26C-964D-BF36-97F81E4B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871E1-ACC1-F042-90A8-EAE07D0B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ACD8B-139E-B845-B6E3-93910DCB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3D4F3-BE27-3141-B921-CA8489F5B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7599D-1F70-234E-903B-DD8900A7D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E9E6-AFC3-974B-A31A-A4F7E3B0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58D63-8FBD-804D-AE52-6351C2DF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4DB5-730A-154D-A216-E98F00101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7F97A-EBEC-D94F-97F9-9BC3D8E22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97C38-36A6-A24C-BBFF-F9A6FC36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2C345-1F97-1E4B-AEAE-CA14859C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B8677-2BC3-2840-AF2A-FFA30B9D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FAD3-697C-204A-B6BD-00988D70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039A94-3B32-F249-B255-3815FA9FA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91DA7-DE19-A642-AC07-4F0A7AC92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12C7F-190C-8F4D-A765-C17838B9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D1856-353A-1743-AA9A-C6E8EF83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35526-7A4F-6943-99CD-B3B717802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35A85A-9B45-A74D-9383-B2F243D5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576F6-D908-864F-B26B-8C018CFE3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E8661-4970-F343-9D2A-CD9AABA1A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8527-E2FD-8E48-8C0C-3071FC8EF7E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0DD8-D8A6-BA42-A5F3-06DFCEA66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84281-AA9A-EC4D-9B23-74BF22134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A008-20B8-994F-A5D4-F0AE4C3C2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analyticsinsight.net/data-literacy-helping-enterprises-lead-with-data-through-challenging-times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ageperso.lif.univ-mrs.fr/~laure.berti/pub/www19.pdf" TargetMode="External"/><Relationship Id="rId2" Type="http://schemas.openxmlformats.org/officeDocument/2006/relationships/hyperlink" Target="https://www.cc.gatech.edu/~xchu33/chu-papers/CleanML.pdf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analyticsinsight.net/data-literacy-helping-enterprises-lead-with-data-through-challenging-time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towardsdatascience.com/credit-card-fraud-detection-a1c7e1b75f5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link.springer.com/article/10.1007/s13748-016-0094-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ccuracy_parado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analyticsinsight.net/data-literacy-helping-enterprises-lead-with-data-through-challenging-time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l7.curtisnorthcutt.com/confident-learning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analyticsinsight.net/data-literacy-helping-enterprises-lead-with-data-through-challenging-tim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18.jpeg"/><Relationship Id="rId10" Type="http://schemas.openxmlformats.org/officeDocument/2006/relationships/image" Target="../media/image10.svg"/><Relationship Id="rId4" Type="http://schemas.openxmlformats.org/officeDocument/2006/relationships/image" Target="../media/image17.jpe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25.jpeg"/><Relationship Id="rId4" Type="http://schemas.openxmlformats.org/officeDocument/2006/relationships/image" Target="../media/image17.jpeg"/><Relationship Id="rId9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lyticsinsight.net/data-literacy-helping-enterprises-lead-with-data-through-challenging-times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johnolafenwa/us-census-dat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abs/1301.3781" TargetMode="Externa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analyticsinsight.net/data-literacy-helping-enterprises-lead-with-data-through-challenging-times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gilpress/2016/03/23/data-preparation-most-time-consuming-least-enjoyable-data-science-task-survey-says/#70d9599b6f63" TargetMode="External"/><Relationship Id="rId2" Type="http://schemas.openxmlformats.org/officeDocument/2006/relationships/hyperlink" Target="https://sloanreview.mit.edu/projects/reshaping-business-with-artificial-intelligence/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CE7D-641E-2647-825E-DF0A4A034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JDBI Talk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AB599-7B4F-A14C-B644-F5B8C984DE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Lokesh </a:t>
            </a:r>
            <a:r>
              <a:rPr lang="en-US" dirty="0" err="1"/>
              <a:t>Nagalapatti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73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5" y="268224"/>
            <a:ext cx="10656261" cy="1072896"/>
          </a:xfrm>
        </p:spPr>
        <p:txBody>
          <a:bodyPr/>
          <a:lstStyle/>
          <a:p>
            <a:r>
              <a:rPr lang="en-US" dirty="0"/>
              <a:t>Data Quality Analysis can help..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AC7456-B50E-4E43-89A4-718DF900ACAA}"/>
              </a:ext>
            </a:extLst>
          </p:cNvPr>
          <p:cNvGrpSpPr/>
          <p:nvPr/>
        </p:nvGrpSpPr>
        <p:grpSpPr>
          <a:xfrm>
            <a:off x="4512675" y="1730587"/>
            <a:ext cx="8546312" cy="4003829"/>
            <a:chOff x="3547066" y="1155955"/>
            <a:chExt cx="6023654" cy="26574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457891-1B86-48C6-AAC5-E5AA081D3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50000"/>
            </a:blip>
            <a:srcRect l="2" r="-9563"/>
            <a:stretch/>
          </p:blipFill>
          <p:spPr>
            <a:xfrm>
              <a:off x="3547066" y="1155955"/>
              <a:ext cx="6023654" cy="1892045"/>
            </a:xfrm>
            <a:prstGeom prst="rect">
              <a:avLst/>
            </a:prstGeom>
          </p:spPr>
        </p:pic>
        <p:sp>
          <p:nvSpPr>
            <p:cNvPr id="5" name="Arrow: Curved Down 4">
              <a:extLst>
                <a:ext uri="{FF2B5EF4-FFF2-40B4-BE49-F238E27FC236}">
                  <a16:creationId xmlns:a16="http://schemas.microsoft.com/office/drawing/2014/main" id="{03140238-79DA-40A5-B011-ACD8EFD30F3D}"/>
                </a:ext>
              </a:extLst>
            </p:cNvPr>
            <p:cNvSpPr/>
            <p:nvPr/>
          </p:nvSpPr>
          <p:spPr bwMode="auto">
            <a:xfrm rot="10800000">
              <a:off x="5107091" y="3235112"/>
              <a:ext cx="2296159" cy="578274"/>
            </a:xfrm>
            <a:prstGeom prst="curvedDownArrow">
              <a:avLst/>
            </a:prstGeom>
            <a:solidFill>
              <a:schemeClr val="accent1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48000" tIns="48000" rIns="48000" bIns="4800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1867" dirty="0">
                <a:solidFill>
                  <a:srgbClr val="FFFFFF"/>
                </a:solidFill>
                <a:latin typeface="IBM Plex Sans" panose="020B0503050203000203" pitchFamily="34" charset="0"/>
              </a:endParaRPr>
            </a:p>
          </p:txBody>
        </p:sp>
      </p:grpSp>
      <p:graphicFrame>
        <p:nvGraphicFramePr>
          <p:cNvPr id="12" name="Text Placeholder">
            <a:extLst>
              <a:ext uri="{FF2B5EF4-FFF2-40B4-BE49-F238E27FC236}">
                <a16:creationId xmlns:a16="http://schemas.microsoft.com/office/drawing/2014/main" id="{86021EB0-26C9-431C-8853-3307A1F00ECD}"/>
              </a:ext>
            </a:extLst>
          </p:cNvPr>
          <p:cNvGraphicFramePr/>
          <p:nvPr/>
        </p:nvGraphicFramePr>
        <p:xfrm>
          <a:off x="292609" y="1658112"/>
          <a:ext cx="4349383" cy="4336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6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5" y="268224"/>
            <a:ext cx="8900531" cy="1072896"/>
          </a:xfrm>
        </p:spPr>
        <p:txBody>
          <a:bodyPr/>
          <a:lstStyle/>
          <a:p>
            <a:r>
              <a:rPr lang="en-US" dirty="0"/>
              <a:t>To put it all together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5DA35C-68D7-472B-8414-0149D053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8" y="1627784"/>
            <a:ext cx="11186569" cy="26258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8C63B1-8710-480E-B3EA-B3B254E8622B}"/>
              </a:ext>
            </a:extLst>
          </p:cNvPr>
          <p:cNvSpPr/>
          <p:nvPr/>
        </p:nvSpPr>
        <p:spPr bwMode="auto">
          <a:xfrm>
            <a:off x="2519679" y="1426913"/>
            <a:ext cx="3847253" cy="2935112"/>
          </a:xfrm>
          <a:prstGeom prst="rect">
            <a:avLst/>
          </a:prstGeom>
          <a:noFill/>
          <a:ln w="19050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IN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18119-140B-46AB-903C-6A385914A921}"/>
              </a:ext>
            </a:extLst>
          </p:cNvPr>
          <p:cNvSpPr txBox="1"/>
          <p:nvPr/>
        </p:nvSpPr>
        <p:spPr>
          <a:xfrm>
            <a:off x="2293901" y="955512"/>
            <a:ext cx="45588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621"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Data Assessment and Readiness Module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17A80-ED98-45E6-9008-B440059632BB}"/>
              </a:ext>
            </a:extLst>
          </p:cNvPr>
          <p:cNvSpPr txBox="1"/>
          <p:nvPr/>
        </p:nvSpPr>
        <p:spPr>
          <a:xfrm>
            <a:off x="479098" y="4800093"/>
            <a:ext cx="10208757" cy="1528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914621">
              <a:buFont typeface="Wingdings" pitchFamily="2" charset="2"/>
              <a:buChar char="§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Need for algorithms that can assess training datasets</a:t>
            </a:r>
          </a:p>
          <a:p>
            <a:pPr marL="380990" indent="-380990" defTabSz="914621">
              <a:buFont typeface="Wingdings" pitchFamily="2" charset="2"/>
              <a:buChar char="§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Across modalities.. Structured/unstructured/timeseries etc</a:t>
            </a:r>
          </a:p>
          <a:p>
            <a:pPr marL="380990" indent="-380990" defTabSz="914621">
              <a:buFont typeface="Wingdings" pitchFamily="2" charset="2"/>
              <a:buChar char="§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Allow for complex interaction between the different personas and human in loop techniques</a:t>
            </a:r>
          </a:p>
          <a:p>
            <a:pPr marL="380990" indent="-380990" defTabSz="914621">
              <a:buFont typeface="Wingdings" pitchFamily="2" charset="2"/>
              <a:buChar char="§"/>
              <a:defRPr/>
            </a:pPr>
            <a:endParaRPr lang="en-IN" sz="1867" dirty="0">
              <a:solidFill>
                <a:srgbClr val="000000"/>
              </a:solidFill>
              <a:latin typeface="Arial" panose="020B0604020202020204"/>
              <a:ea typeface="IBM Plex Sans" charset="0"/>
              <a:cs typeface="IBM Plex Sans" charset="0"/>
            </a:endParaRPr>
          </a:p>
          <a:p>
            <a:pPr marL="380990" indent="-380990" defTabSz="914621">
              <a:buFont typeface="Wingdings" pitchFamily="2" charset="2"/>
              <a:buChar char="§"/>
              <a:defRPr/>
            </a:pPr>
            <a:r>
              <a:rPr lang="en-IN" sz="1867" b="1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Need for automation</a:t>
            </a:r>
          </a:p>
        </p:txBody>
      </p:sp>
    </p:spTree>
    <p:extLst>
      <p:ext uri="{BB962C8B-B14F-4D97-AF65-F5344CB8AC3E}">
        <p14:creationId xmlns:p14="http://schemas.microsoft.com/office/powerpoint/2010/main" val="3244571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592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To summarize:</a:t>
            </a:r>
          </a:p>
        </p:txBody>
      </p:sp>
      <p:pic>
        <p:nvPicPr>
          <p:cNvPr id="15" name="Google Shape;77;p14">
            <a:extLst>
              <a:ext uri="{FF2B5EF4-FFF2-40B4-BE49-F238E27FC236}">
                <a16:creationId xmlns:a16="http://schemas.microsoft.com/office/drawing/2014/main" id="{7C562AE4-4B00-4768-A65D-8BA1F6985EBC}"/>
              </a:ext>
            </a:extLst>
          </p:cNvPr>
          <p:cNvPicPr preferRelativeResize="0"/>
          <p:nvPr/>
        </p:nvPicPr>
        <p:blipFill rotWithShape="1">
          <a:blip r:embed="rId2"/>
          <a:srcRect t="12813" r="-2" b="14208"/>
          <a:stretch/>
        </p:blipFill>
        <p:spPr>
          <a:xfrm>
            <a:off x="841248" y="2516777"/>
            <a:ext cx="5015484" cy="3660185"/>
          </a:xfrm>
          <a:prstGeom prst="rect">
            <a:avLst/>
          </a:prstGeom>
          <a:noFill/>
        </p:spPr>
      </p:pic>
      <p:sp>
        <p:nvSpPr>
          <p:cNvPr id="10" name="Text Placeholder">
            <a:extLst>
              <a:ext uri="{FF2B5EF4-FFF2-40B4-BE49-F238E27FC236}">
                <a16:creationId xmlns:a16="http://schemas.microsoft.com/office/drawing/2014/main" id="{EDEE6B76-D24B-45CA-8A59-501E6E526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516777"/>
            <a:ext cx="501548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Lot of progress in last several years on improving ML algorithms including building automated machine learning toolkits (AutoML) </a:t>
            </a:r>
          </a:p>
          <a:p>
            <a:endParaRPr lang="en-US" sz="2000"/>
          </a:p>
          <a:p>
            <a:r>
              <a:rPr lang="en-US" sz="2000"/>
              <a:t>However,  Quality of a ML model  is directly proportional to Quality of Data</a:t>
            </a:r>
          </a:p>
          <a:p>
            <a:endParaRPr lang="en-US" sz="2000"/>
          </a:p>
          <a:p>
            <a:r>
              <a:rPr lang="en-US" sz="2000"/>
              <a:t>Hence, there is a need for systematic study of measuring quality of data with respect to machine learning tasks.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507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Some popular Data Quality Issues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43023" y="2289896"/>
            <a:ext cx="3997169" cy="3117678"/>
          </a:xfrm>
        </p:spPr>
        <p:txBody>
          <a:bodyPr/>
          <a:lstStyle/>
          <a:p>
            <a:pPr marL="380990" indent="-380990">
              <a:buFont typeface="Wingdings" pitchFamily="2" charset="2"/>
              <a:buChar char="§"/>
            </a:pPr>
            <a:r>
              <a:rPr lang="en-US" b="1" dirty="0"/>
              <a:t>Data Cleaning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Class Imbalance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Label Noise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Valuation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Homogeneity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Transformations</a:t>
            </a:r>
          </a:p>
        </p:txBody>
      </p:sp>
      <p:pic>
        <p:nvPicPr>
          <p:cNvPr id="1026" name="Picture 2" descr="Data Literacy">
            <a:extLst>
              <a:ext uri="{FF2B5EF4-FFF2-40B4-BE49-F238E27FC236}">
                <a16:creationId xmlns:a16="http://schemas.microsoft.com/office/drawing/2014/main" id="{A9AE17B2-CA9A-4416-877E-4A8B0F7E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0" y="1"/>
            <a:ext cx="6240500" cy="66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9FDDB5-8D50-4809-B9E8-3F213B25B603}"/>
              </a:ext>
            </a:extLst>
          </p:cNvPr>
          <p:cNvSpPr txBox="1"/>
          <p:nvPr/>
        </p:nvSpPr>
        <p:spPr>
          <a:xfrm>
            <a:off x="5103293" y="6570742"/>
            <a:ext cx="712406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621">
              <a:defRPr/>
            </a:pPr>
            <a:r>
              <a:rPr lang="en-IN" sz="1067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Source: </a:t>
            </a:r>
            <a:r>
              <a:rPr lang="en-IN" sz="1067">
                <a:solidFill>
                  <a:srgbClr val="000000"/>
                </a:solidFill>
                <a:latin typeface="Arial" panose="020B0604020202020204"/>
                <a:hlinkClick r:id="rId4"/>
              </a:rPr>
              <a:t>https://www.analyticsinsight.net/data-literacy-helping-enterprises-lead-with-data-through-challenging-times/</a:t>
            </a:r>
            <a:endParaRPr lang="en-IN" sz="1067" dirty="0">
              <a:solidFill>
                <a:srgbClr val="000000"/>
              </a:solidFill>
              <a:latin typeface="Arial" panose="020B0604020202020204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6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83103-3893-4B7F-9DED-04340351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 Cleaning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A2F75-BAA5-4685-BB51-9BA1164B14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marL="380990"/>
            <a:r>
              <a:rPr lang="en-US" sz="2400"/>
              <a:t>What are some common data cleaning techniques used for machine learning?</a:t>
            </a:r>
          </a:p>
          <a:p>
            <a:pPr marL="380990"/>
            <a:endParaRPr lang="en-US" sz="2400"/>
          </a:p>
          <a:p>
            <a:pPr marL="380990"/>
            <a:r>
              <a:rPr lang="en-US" sz="2400"/>
              <a:t>Do data cleaning techniques always help in building a machine learning pipeline</a:t>
            </a:r>
          </a:p>
          <a:p>
            <a:pPr marL="380990"/>
            <a:endParaRPr lang="en-US" sz="2400"/>
          </a:p>
          <a:p>
            <a:pPr marL="380990"/>
            <a:r>
              <a:rPr lang="en-US" sz="2400"/>
              <a:t>Joint cleaning and model building techniques</a:t>
            </a:r>
          </a:p>
          <a:p>
            <a:pPr marL="380990"/>
            <a:endParaRPr lang="en-US" sz="2400"/>
          </a:p>
          <a:p>
            <a:pPr marL="380990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56542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894A5-CC8B-4F29-850D-F6165F89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4"/>
            <a:ext cx="8344295" cy="1072896"/>
          </a:xfrm>
        </p:spPr>
        <p:txBody>
          <a:bodyPr/>
          <a:lstStyle/>
          <a:p>
            <a:r>
              <a:rPr lang="en-IN" dirty="0"/>
              <a:t>Common Data Cleaning Techniques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B34B-E21F-4153-BA32-16C5C8C06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0" y="1694350"/>
            <a:ext cx="9560336" cy="1204637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/>
              <a:t>	Data Cleaning Issues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D59D076-6934-4FAB-9F02-AB499D615EF6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4669090" y="2140373"/>
            <a:ext cx="984391" cy="876017"/>
          </a:xfrm>
          <a:prstGeom prst="bentConnector3">
            <a:avLst>
              <a:gd name="adj1" fmla="val 53670"/>
            </a:avLst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8CD4D42-9CEC-4621-ADD9-40685A62790D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5572197" y="2113282"/>
            <a:ext cx="1047612" cy="99341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A1354A-554C-45BC-B6F5-0EDB2EC52A1B}"/>
              </a:ext>
            </a:extLst>
          </p:cNvPr>
          <p:cNvSpPr txBox="1"/>
          <p:nvPr/>
        </p:nvSpPr>
        <p:spPr>
          <a:xfrm>
            <a:off x="3635023" y="3117791"/>
            <a:ext cx="19868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621"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Quantitative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896DC-8ECA-4C98-8239-243C3D767C0B}"/>
              </a:ext>
            </a:extLst>
          </p:cNvPr>
          <p:cNvSpPr txBox="1"/>
          <p:nvPr/>
        </p:nvSpPr>
        <p:spPr>
          <a:xfrm>
            <a:off x="6096000" y="3115259"/>
            <a:ext cx="19868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621"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Qualitative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ECA2E5-8415-45E9-8068-C09952FC1F25}"/>
              </a:ext>
            </a:extLst>
          </p:cNvPr>
          <p:cNvSpPr txBox="1"/>
          <p:nvPr/>
        </p:nvSpPr>
        <p:spPr>
          <a:xfrm>
            <a:off x="6276623" y="3738880"/>
            <a:ext cx="5197257" cy="124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621"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Integrity Constraints based errors (not covered)</a:t>
            </a:r>
          </a:p>
          <a:p>
            <a:pPr defTabSz="914621"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 - Functional Dependency Constraints</a:t>
            </a:r>
          </a:p>
          <a:p>
            <a:pPr defTabSz="914621"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 - Denial Constraints </a:t>
            </a:r>
          </a:p>
          <a:p>
            <a:pPr defTabSz="914621"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 - Others 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DF0B9D-6222-4C95-8814-E5D186B477F5}"/>
              </a:ext>
            </a:extLst>
          </p:cNvPr>
          <p:cNvSpPr txBox="1"/>
          <p:nvPr/>
        </p:nvSpPr>
        <p:spPr>
          <a:xfrm>
            <a:off x="2646116" y="3738880"/>
            <a:ext cx="2361544" cy="1816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914621">
              <a:buFontTx/>
              <a:buChar char="-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Missing Values</a:t>
            </a:r>
          </a:p>
          <a:p>
            <a:pPr marL="380990" indent="-380990" defTabSz="914621">
              <a:buFontTx/>
              <a:buChar char="-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Outliers</a:t>
            </a:r>
          </a:p>
          <a:p>
            <a:pPr marL="380990" indent="-380990" defTabSz="914621">
              <a:buFontTx/>
              <a:buChar char="-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Noise in the data</a:t>
            </a:r>
          </a:p>
          <a:p>
            <a:pPr marL="380990" indent="-380990" defTabSz="914621">
              <a:buFontTx/>
              <a:buChar char="-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Noise in labels</a:t>
            </a:r>
          </a:p>
          <a:p>
            <a:pPr marL="380990" indent="-380990" defTabSz="914621">
              <a:buFontTx/>
              <a:buChar char="-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Data Linters</a:t>
            </a:r>
          </a:p>
          <a:p>
            <a:pPr marL="380990" indent="-380990" defTabSz="914621">
              <a:buFontTx/>
              <a:buChar char="-"/>
              <a:defRPr/>
            </a:pPr>
            <a:r>
              <a:rPr lang="en-IN" sz="18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5006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45E3C-76F0-40A9-A436-49BBC40D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Some insights on Data Cleaning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0A5E5-BB0C-4B3A-93E3-07C3372E0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marL="380990"/>
            <a:r>
              <a:rPr lang="en-US" sz="2200"/>
              <a:t>Data cleaning does not necessarily improve the quality of downstream ML models</a:t>
            </a:r>
          </a:p>
          <a:p>
            <a:pPr marL="380990"/>
            <a:endParaRPr lang="en-US" sz="2200"/>
          </a:p>
          <a:p>
            <a:pPr marL="380990"/>
            <a:r>
              <a:rPr lang="en-US" sz="2200"/>
              <a:t>Impact depends on different factors:</a:t>
            </a:r>
          </a:p>
          <a:p>
            <a:pPr marL="838186" lvl="2"/>
            <a:r>
              <a:rPr lang="en-US" sz="2200"/>
              <a:t>Cleaning algorithm and its set of parameters</a:t>
            </a:r>
          </a:p>
          <a:p>
            <a:pPr marL="838186" lvl="2"/>
            <a:r>
              <a:rPr lang="en-US" sz="2200"/>
              <a:t>ML model dependent</a:t>
            </a:r>
          </a:p>
          <a:p>
            <a:pPr marL="838186" lvl="2"/>
            <a:r>
              <a:rPr lang="en-US" sz="2200"/>
              <a:t>Order of cleaning operators</a:t>
            </a:r>
          </a:p>
          <a:p>
            <a:pPr marL="838186" lvl="2"/>
            <a:endParaRPr lang="en-US" sz="2200"/>
          </a:p>
          <a:p>
            <a:pPr marL="380990"/>
            <a:r>
              <a:rPr lang="en-US" sz="2200"/>
              <a:t>Model selection and cleaning algorithm can increase robustness of impacts – no one solution! 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43C21C7-8C80-1949-A3EE-E787113644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26327" y="351944"/>
            <a:ext cx="1344083" cy="465667"/>
          </a:xfrm>
        </p:spPr>
        <p:txBody>
          <a:bodyPr>
            <a:normAutofit fontScale="55000" lnSpcReduction="20000"/>
          </a:bodyPr>
          <a:lstStyle/>
          <a:p>
            <a:r>
              <a:rPr lang="en-IN" dirty="0">
                <a:ea typeface="IBM Plex Sans" charset="0"/>
                <a:cs typeface="IBM Plex Sans" charset="0"/>
                <a:hlinkClick r:id="rId2"/>
              </a:rPr>
              <a:t>[LXJ19]</a:t>
            </a:r>
            <a:r>
              <a:rPr lang="en-IN" dirty="0">
                <a:ea typeface="IBM Plex Sans" charset="0"/>
                <a:cs typeface="IBM Plex Sans" charset="0"/>
              </a:rPr>
              <a:t> </a:t>
            </a:r>
            <a:r>
              <a:rPr lang="en-IN" dirty="0">
                <a:ea typeface="IBM Plex Sans" charset="0"/>
                <a:cs typeface="IBM Plex Sans" charset="0"/>
                <a:hlinkClick r:id="rId3"/>
              </a:rPr>
              <a:t>[LAU19] </a:t>
            </a:r>
            <a:endParaRPr lang="en-IN" dirty="0">
              <a:ea typeface="IBM Plex Sans" charset="0"/>
              <a:cs typeface="IBM Plex Sans" charset="0"/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612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Quality Metrics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00982" y="1260856"/>
            <a:ext cx="3997169" cy="4916424"/>
          </a:xfrm>
        </p:spPr>
        <p:txBody>
          <a:bodyPr/>
          <a:lstStyle/>
          <a:p>
            <a:r>
              <a:rPr lang="en-US"/>
              <a:t>We will cover the following topics: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Cleaning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b="1"/>
              <a:t>Class Imbalance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Label Noise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Valuation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Homogeneity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Transformations</a:t>
            </a:r>
            <a:endParaRPr lang="en-US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 defTabSz="914633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/>
              </a:rPr>
              <a:t>KDD Tutorial / © 2020 IBM Corporation</a:t>
            </a:r>
            <a:endParaRPr lang="en-US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26" name="Picture 2" descr="Data Literacy">
            <a:extLst>
              <a:ext uri="{FF2B5EF4-FFF2-40B4-BE49-F238E27FC236}">
                <a16:creationId xmlns:a16="http://schemas.microsoft.com/office/drawing/2014/main" id="{A9AE17B2-CA9A-4416-877E-4A8B0F7E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0" y="1"/>
            <a:ext cx="6240500" cy="66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9FDDB5-8D50-4809-B9E8-3F213B25B603}"/>
              </a:ext>
            </a:extLst>
          </p:cNvPr>
          <p:cNvSpPr txBox="1"/>
          <p:nvPr/>
        </p:nvSpPr>
        <p:spPr>
          <a:xfrm>
            <a:off x="5067080" y="6589777"/>
            <a:ext cx="712406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621">
              <a:defRPr/>
            </a:pPr>
            <a:r>
              <a:rPr lang="en-IN" sz="1067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Source: </a:t>
            </a:r>
            <a:r>
              <a:rPr lang="en-IN" sz="1067">
                <a:solidFill>
                  <a:srgbClr val="000000"/>
                </a:solidFill>
                <a:latin typeface="Arial" panose="020B0604020202020204"/>
                <a:hlinkClick r:id="rId4"/>
              </a:rPr>
              <a:t>https://www.analyticsinsight.net/data-literacy-helping-enterprises-lead-with-data-through-challenging-times/</a:t>
            </a:r>
            <a:endParaRPr lang="en-IN" sz="1067" dirty="0">
              <a:solidFill>
                <a:srgbClr val="000000"/>
              </a:solidFill>
              <a:latin typeface="Arial" panose="020B0604020202020204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5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9E0C-8AA4-8642-BE63-1530A0684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Imbalance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412C9-B23E-F64E-99E7-F37B1F48C9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6621" y="3143359"/>
            <a:ext cx="5965952" cy="571283"/>
          </a:xfrm>
        </p:spPr>
        <p:txBody>
          <a:bodyPr>
            <a:normAutofit fontScale="77500" lnSpcReduction="20000"/>
          </a:bodyPr>
          <a:lstStyle/>
          <a:p>
            <a:r>
              <a:rPr lang="en-IN" kern="1200" dirty="0"/>
              <a:t>Unequal distribution of classes within a dataset</a:t>
            </a:r>
            <a:endParaRPr lang="en-US" kern="1200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8AB679-0968-ED41-A16F-EAA0EC889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58" y="1546497"/>
            <a:ext cx="4793156" cy="4336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028EFC-6D08-974E-97F1-8685E3458A87}"/>
              </a:ext>
            </a:extLst>
          </p:cNvPr>
          <p:cNvSpPr txBox="1"/>
          <p:nvPr/>
        </p:nvSpPr>
        <p:spPr>
          <a:xfrm>
            <a:off x="6680658" y="5882786"/>
            <a:ext cx="5145961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621">
              <a:defRPr/>
            </a:pPr>
            <a:r>
              <a:rPr lang="en-IN" sz="10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Source: </a:t>
            </a:r>
            <a:r>
              <a:rPr lang="en-US" sz="1067" dirty="0">
                <a:solidFill>
                  <a:srgbClr val="000000"/>
                </a:solidFill>
                <a:latin typeface="Arial" panose="020B0604020202020204"/>
                <a:hlinkClick r:id="rId4"/>
              </a:rPr>
              <a:t>https://towardsdatascience.com/credit-card-fraud-detection-a1c7e1b75f59</a:t>
            </a:r>
            <a:endParaRPr lang="en-US" sz="1067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510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0C8D-1FB2-ED4E-B8F4-28D83E89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happens?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693E6-A604-AE44-ADBC-8FA3CE7E34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2607" y="1658112"/>
            <a:ext cx="11153620" cy="941869"/>
          </a:xfrm>
        </p:spPr>
        <p:txBody>
          <a:bodyPr/>
          <a:lstStyle/>
          <a:p>
            <a:r>
              <a:rPr lang="en-IN" dirty="0"/>
              <a:t>Expected in domains where data with one pattern is more common than other.</a:t>
            </a:r>
          </a:p>
          <a:p>
            <a:endParaRPr lang="en-US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AA02AC-14FA-B041-98CB-F76E6EB0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73" y="2430786"/>
            <a:ext cx="10090855" cy="29103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EF63B2-F432-3D4A-9E60-B33606FA3D1E}"/>
              </a:ext>
            </a:extLst>
          </p:cNvPr>
          <p:cNvSpPr txBox="1">
            <a:spLocks/>
          </p:cNvSpPr>
          <p:nvPr/>
        </p:nvSpPr>
        <p:spPr>
          <a:xfrm>
            <a:off x="1912707" y="5341151"/>
            <a:ext cx="6469204" cy="405445"/>
          </a:xfrm>
          <a:prstGeom prst="rect">
            <a:avLst/>
          </a:prstGeom>
        </p:spPr>
        <p:txBody>
          <a:bodyPr vert="horz" lIns="0" tIns="60960" rIns="0" bIns="6096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917" indent="-121917" defTabSz="1219170">
              <a:spcBef>
                <a:spcPts val="1600"/>
              </a:spcBef>
              <a:spcAft>
                <a:spcPts val="267"/>
              </a:spcAft>
              <a:buClr>
                <a:srgbClr val="CF75E7"/>
              </a:buClr>
              <a:defRPr/>
            </a:pPr>
            <a:r>
              <a:rPr lang="en-US" sz="1067" dirty="0">
                <a:solidFill>
                  <a:srgbClr val="000000"/>
                </a:solidFill>
                <a:latin typeface="Arial" panose="020B0604020202020204"/>
              </a:rPr>
              <a:t>Source: Krawczyk et al, 2016. </a:t>
            </a:r>
            <a:r>
              <a:rPr lang="en-IN" sz="1067" dirty="0">
                <a:solidFill>
                  <a:srgbClr val="000000"/>
                </a:solidFill>
                <a:latin typeface="Arial" panose="020B0604020202020204"/>
              </a:rPr>
              <a:t>Learning from imbalanced data: open challenges and future direction</a:t>
            </a:r>
            <a:endParaRPr lang="en-US" sz="1067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B8485A-4F59-B442-B48D-590101E5FD23}"/>
              </a:ext>
            </a:extLst>
          </p:cNvPr>
          <p:cNvSpPr/>
          <p:nvPr/>
        </p:nvSpPr>
        <p:spPr>
          <a:xfrm>
            <a:off x="10441079" y="415341"/>
            <a:ext cx="95250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621">
              <a:defRPr/>
            </a:pP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[</a:t>
            </a:r>
            <a:r>
              <a:rPr lang="en-IN" sz="1867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Kra16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]</a:t>
            </a:r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9161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6CCBB-9A2A-EA4D-8439-717496A3F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7DF6D-E0A5-C248-9E37-3B910DD21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is an important asset</a:t>
            </a:r>
          </a:p>
          <a:p>
            <a:r>
              <a:rPr lang="en-US" dirty="0"/>
              <a:t>Overview of Data Quality</a:t>
            </a:r>
          </a:p>
          <a:p>
            <a:r>
              <a:rPr lang="en-US" dirty="0"/>
              <a:t>Some popular Data Quality issues</a:t>
            </a:r>
          </a:p>
          <a:p>
            <a:pPr marL="838190" lvl="1" indent="-380990">
              <a:buFont typeface="Wingdings" pitchFamily="2" charset="2"/>
              <a:buChar char="§"/>
            </a:pPr>
            <a:r>
              <a:rPr lang="en-US" dirty="0"/>
              <a:t>Data Cleaning</a:t>
            </a:r>
          </a:p>
          <a:p>
            <a:pPr marL="838190" lvl="1" indent="-380990">
              <a:buFont typeface="Wingdings" pitchFamily="2" charset="2"/>
              <a:buChar char="§"/>
            </a:pPr>
            <a:r>
              <a:rPr lang="en-US" dirty="0"/>
              <a:t>Class Imbalance</a:t>
            </a:r>
          </a:p>
          <a:p>
            <a:pPr marL="838190" lvl="1" indent="-380990">
              <a:buFont typeface="Wingdings" pitchFamily="2" charset="2"/>
              <a:buChar char="§"/>
            </a:pPr>
            <a:r>
              <a:rPr lang="en-US" dirty="0"/>
              <a:t>Label Noise</a:t>
            </a:r>
          </a:p>
          <a:p>
            <a:pPr marL="838190" lvl="1" indent="-380990">
              <a:buFont typeface="Wingdings" pitchFamily="2" charset="2"/>
              <a:buChar char="§"/>
            </a:pPr>
            <a:r>
              <a:rPr lang="en-US" dirty="0"/>
              <a:t>Data Valuation</a:t>
            </a:r>
          </a:p>
          <a:p>
            <a:pPr marL="838190" lvl="1" indent="-380990">
              <a:buFont typeface="Wingdings" pitchFamily="2" charset="2"/>
              <a:buChar char="§"/>
            </a:pPr>
            <a:r>
              <a:rPr lang="en-US" dirty="0"/>
              <a:t>Data Homogeneity</a:t>
            </a:r>
          </a:p>
          <a:p>
            <a:pPr marL="838190" lvl="1" indent="-380990">
              <a:buFont typeface="Wingdings" pitchFamily="2" charset="2"/>
              <a:buChar char="§"/>
            </a:pPr>
            <a:r>
              <a:rPr lang="en-US" dirty="0"/>
              <a:t>Data Transformations</a:t>
            </a:r>
          </a:p>
          <a:p>
            <a:r>
              <a:rPr lang="en-US" dirty="0"/>
              <a:t>An intuitive ML algorithm: Decision Tree</a:t>
            </a:r>
          </a:p>
        </p:txBody>
      </p:sp>
    </p:spTree>
    <p:extLst>
      <p:ext uri="{BB962C8B-B14F-4D97-AF65-F5344CB8AC3E}">
        <p14:creationId xmlns:p14="http://schemas.microsoft.com/office/powerpoint/2010/main" val="115776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9470-ED89-3441-ABD8-A4DD804C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268224"/>
            <a:ext cx="9979267" cy="1072896"/>
          </a:xfrm>
        </p:spPr>
        <p:txBody>
          <a:bodyPr/>
          <a:lstStyle/>
          <a:p>
            <a:r>
              <a:rPr lang="en-US" dirty="0"/>
              <a:t>Why Imbalanced Classification is Hard?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29EB48-C9C6-7D40-A65F-F57502A10990}"/>
              </a:ext>
            </a:extLst>
          </p:cNvPr>
          <p:cNvSpPr txBox="1">
            <a:spLocks/>
          </p:cNvSpPr>
          <p:nvPr/>
        </p:nvSpPr>
        <p:spPr>
          <a:xfrm>
            <a:off x="4210305" y="3678175"/>
            <a:ext cx="3186175" cy="5445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5pPr>
            <a:lvl6pPr marL="36256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6pPr>
            <a:lvl7pPr marL="72513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7pPr>
            <a:lvl8pPr marL="108770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8pPr>
            <a:lvl9pPr marL="14502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9pPr>
          </a:lstStyle>
          <a:p>
            <a:pPr defTabSz="1219170">
              <a:defRPr/>
            </a:pPr>
            <a:endParaRPr lang="en-US" sz="3200" b="1" kern="0" dirty="0">
              <a:solidFill>
                <a:srgbClr val="002D9C"/>
              </a:solidFill>
              <a:latin typeface="Arial" panose="020B0604020202020204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3CC9021F-481B-334F-99BA-BA698218E575}"/>
              </a:ext>
            </a:extLst>
          </p:cNvPr>
          <p:cNvGraphicFramePr>
            <a:graphicFrameLocks noGrp="1"/>
          </p:cNvGraphicFramePr>
          <p:nvPr/>
        </p:nvGraphicFramePr>
        <p:xfrm>
          <a:off x="304888" y="1027176"/>
          <a:ext cx="11176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7635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173F7-0D4A-8B4F-AFCC-9ED1B9D0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4"/>
            <a:ext cx="11737412" cy="59537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IBM Plex Sans" charset="0"/>
                <a:cs typeface="IBM Plex Sans" charset="0"/>
              </a:rPr>
              <a:t>Evaluation Metrics for Imbalanced Datasets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204EF-E3FA-2C47-B495-11244510F1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5112" y="1055554"/>
            <a:ext cx="2941571" cy="420121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Accuracy Paradox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E418F-79FC-BA44-92F4-72BAAADCCA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 defTabSz="914633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/>
              </a:rPr>
              <a:t>KDD Tutorial / © 2020 IBM Corporation</a:t>
            </a:r>
            <a:endParaRPr lang="en-US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9138C1A-EFD2-5743-827E-CFD8518C8D20}"/>
              </a:ext>
            </a:extLst>
          </p:cNvPr>
          <p:cNvSpPr/>
          <p:nvPr/>
        </p:nvSpPr>
        <p:spPr bwMode="auto">
          <a:xfrm>
            <a:off x="735113" y="2001969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FE37422-7E1E-F44F-901F-595EAECE4D44}"/>
              </a:ext>
            </a:extLst>
          </p:cNvPr>
          <p:cNvSpPr/>
          <p:nvPr/>
        </p:nvSpPr>
        <p:spPr bwMode="auto">
          <a:xfrm>
            <a:off x="1644686" y="1979922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4795471C-9911-6643-BFCD-9B7522CBE2D0}"/>
              </a:ext>
            </a:extLst>
          </p:cNvPr>
          <p:cNvSpPr/>
          <p:nvPr/>
        </p:nvSpPr>
        <p:spPr bwMode="auto">
          <a:xfrm>
            <a:off x="757046" y="2305650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C887BFC-3623-5045-83D2-66D815D582A1}"/>
              </a:ext>
            </a:extLst>
          </p:cNvPr>
          <p:cNvSpPr/>
          <p:nvPr/>
        </p:nvSpPr>
        <p:spPr bwMode="auto">
          <a:xfrm>
            <a:off x="1203401" y="2335882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37BEEB31-EB8C-4540-85A9-D1A4705F6BE7}"/>
              </a:ext>
            </a:extLst>
          </p:cNvPr>
          <p:cNvSpPr/>
          <p:nvPr/>
        </p:nvSpPr>
        <p:spPr bwMode="auto">
          <a:xfrm>
            <a:off x="1643150" y="2327217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1C23DAE-2A5E-5440-A4E9-2635AA55FFFE}"/>
              </a:ext>
            </a:extLst>
          </p:cNvPr>
          <p:cNvSpPr/>
          <p:nvPr/>
        </p:nvSpPr>
        <p:spPr bwMode="auto">
          <a:xfrm>
            <a:off x="757046" y="2690324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9C057702-7057-2443-A628-1EC1ABCAD1BE}"/>
              </a:ext>
            </a:extLst>
          </p:cNvPr>
          <p:cNvSpPr/>
          <p:nvPr/>
        </p:nvSpPr>
        <p:spPr bwMode="auto">
          <a:xfrm>
            <a:off x="1209530" y="2690324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8E320342-DEE8-D741-9B1B-06931E985E7E}"/>
              </a:ext>
            </a:extLst>
          </p:cNvPr>
          <p:cNvSpPr/>
          <p:nvPr/>
        </p:nvSpPr>
        <p:spPr bwMode="auto">
          <a:xfrm>
            <a:off x="1643149" y="2680257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C86A7C07-178A-CA4A-9A3D-22FE5588158D}"/>
              </a:ext>
            </a:extLst>
          </p:cNvPr>
          <p:cNvSpPr/>
          <p:nvPr/>
        </p:nvSpPr>
        <p:spPr bwMode="auto">
          <a:xfrm>
            <a:off x="1199907" y="1979184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99A1B7B3-6D57-044E-B4F0-05E9752BA510}"/>
              </a:ext>
            </a:extLst>
          </p:cNvPr>
          <p:cNvSpPr/>
          <p:nvPr/>
        </p:nvSpPr>
        <p:spPr bwMode="auto">
          <a:xfrm>
            <a:off x="2129071" y="1993421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EE29310-EEC4-604F-84DA-B4A58771A348}"/>
              </a:ext>
            </a:extLst>
          </p:cNvPr>
          <p:cNvSpPr/>
          <p:nvPr/>
        </p:nvSpPr>
        <p:spPr bwMode="auto">
          <a:xfrm>
            <a:off x="2106217" y="2331365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4B18BCC3-12A8-D34D-B286-39B006D9333C}"/>
              </a:ext>
            </a:extLst>
          </p:cNvPr>
          <p:cNvSpPr/>
          <p:nvPr/>
        </p:nvSpPr>
        <p:spPr bwMode="auto">
          <a:xfrm>
            <a:off x="2134134" y="2690322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525D3659-A94C-594F-BFB7-AC46AD71FC5B}"/>
              </a:ext>
            </a:extLst>
          </p:cNvPr>
          <p:cNvSpPr/>
          <p:nvPr/>
        </p:nvSpPr>
        <p:spPr bwMode="auto">
          <a:xfrm>
            <a:off x="1641545" y="3008142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603A48E-D9BB-024C-ADFE-A79D86A7DA17}"/>
              </a:ext>
            </a:extLst>
          </p:cNvPr>
          <p:cNvSpPr/>
          <p:nvPr/>
        </p:nvSpPr>
        <p:spPr bwMode="auto">
          <a:xfrm>
            <a:off x="739597" y="3359912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9D7729AC-4BFA-D842-974B-94435255394A}"/>
              </a:ext>
            </a:extLst>
          </p:cNvPr>
          <p:cNvSpPr/>
          <p:nvPr/>
        </p:nvSpPr>
        <p:spPr bwMode="auto">
          <a:xfrm>
            <a:off x="1208002" y="3342818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00F61996-3632-624B-8C2B-4F72372CCE24}"/>
              </a:ext>
            </a:extLst>
          </p:cNvPr>
          <p:cNvSpPr/>
          <p:nvPr/>
        </p:nvSpPr>
        <p:spPr bwMode="auto">
          <a:xfrm>
            <a:off x="1641543" y="3347373"/>
            <a:ext cx="293068" cy="217897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BAE2C315-D003-C24E-A3A4-DE01049295F3}"/>
              </a:ext>
            </a:extLst>
          </p:cNvPr>
          <p:cNvSpPr/>
          <p:nvPr/>
        </p:nvSpPr>
        <p:spPr bwMode="auto">
          <a:xfrm>
            <a:off x="1208002" y="3049281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4C240C94-4146-144C-8670-90DBF1A04AD1}"/>
              </a:ext>
            </a:extLst>
          </p:cNvPr>
          <p:cNvSpPr/>
          <p:nvPr/>
        </p:nvSpPr>
        <p:spPr bwMode="auto">
          <a:xfrm>
            <a:off x="2137205" y="3021004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3C1AC394-9FB9-B546-AA3E-7F3D7AF74D38}"/>
              </a:ext>
            </a:extLst>
          </p:cNvPr>
          <p:cNvSpPr/>
          <p:nvPr/>
        </p:nvSpPr>
        <p:spPr bwMode="auto">
          <a:xfrm>
            <a:off x="2140574" y="3361984"/>
            <a:ext cx="293068" cy="217897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CCF431D-016F-974B-9E42-4CB98D047FBE}"/>
              </a:ext>
            </a:extLst>
          </p:cNvPr>
          <p:cNvSpPr/>
          <p:nvPr/>
        </p:nvSpPr>
        <p:spPr bwMode="auto">
          <a:xfrm>
            <a:off x="743401" y="3021004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ED683C-0FBA-C44D-A9CE-8E748767DBF8}"/>
              </a:ext>
            </a:extLst>
          </p:cNvPr>
          <p:cNvSpPr txBox="1"/>
          <p:nvPr/>
        </p:nvSpPr>
        <p:spPr>
          <a:xfrm>
            <a:off x="280415" y="4199476"/>
            <a:ext cx="1202461" cy="6669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14621">
              <a:defRPr/>
            </a:pPr>
            <a:r>
              <a:rPr lang="en-US" sz="1867" b="1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90% Majority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8A9964-7201-FE40-8D79-F45CDBFA5835}"/>
              </a:ext>
            </a:extLst>
          </p:cNvPr>
          <p:cNvCxnSpPr>
            <a:cxnSpLocks/>
          </p:cNvCxnSpPr>
          <p:nvPr/>
        </p:nvCxnSpPr>
        <p:spPr bwMode="auto">
          <a:xfrm>
            <a:off x="889933" y="3651054"/>
            <a:ext cx="0" cy="4091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26DFCB1-7AE8-2645-AC01-8AE8C17D56CE}"/>
              </a:ext>
            </a:extLst>
          </p:cNvPr>
          <p:cNvCxnSpPr>
            <a:cxnSpLocks/>
            <a:endCxn id="37" idx="1"/>
          </p:cNvCxnSpPr>
          <p:nvPr/>
        </p:nvCxnSpPr>
        <p:spPr bwMode="auto">
          <a:xfrm flipV="1">
            <a:off x="2732687" y="2778679"/>
            <a:ext cx="943996" cy="15324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59FDD64-9A78-1441-AE6D-B0EFFBAEBE97}"/>
              </a:ext>
            </a:extLst>
          </p:cNvPr>
          <p:cNvSpPr txBox="1"/>
          <p:nvPr/>
        </p:nvSpPr>
        <p:spPr>
          <a:xfrm>
            <a:off x="1702815" y="4195251"/>
            <a:ext cx="1202461" cy="6669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14621">
              <a:defRPr/>
            </a:pPr>
            <a:r>
              <a:rPr lang="en-US" sz="1867" b="1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10% Minority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ABB5C6-87C0-F34F-ADB4-5548B89F023F}"/>
              </a:ext>
            </a:extLst>
          </p:cNvPr>
          <p:cNvCxnSpPr>
            <a:cxnSpLocks/>
          </p:cNvCxnSpPr>
          <p:nvPr/>
        </p:nvCxnSpPr>
        <p:spPr bwMode="auto">
          <a:xfrm>
            <a:off x="2312333" y="3646829"/>
            <a:ext cx="0" cy="4091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F873A11-D585-DE45-A02E-500A8A6A1573}"/>
              </a:ext>
            </a:extLst>
          </p:cNvPr>
          <p:cNvSpPr txBox="1"/>
          <p:nvPr/>
        </p:nvSpPr>
        <p:spPr>
          <a:xfrm>
            <a:off x="3676683" y="2445190"/>
            <a:ext cx="1682573" cy="6669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621">
              <a:defRPr/>
            </a:pPr>
            <a:r>
              <a:rPr lang="en-US" sz="1867" dirty="0">
                <a:solidFill>
                  <a:srgbClr val="FFFFFF"/>
                </a:solidFill>
                <a:latin typeface="Arial" panose="020B0604020202020204"/>
                <a:ea typeface="IBM Plex Sans" charset="0"/>
                <a:cs typeface="IBM Plex Sans" charset="0"/>
              </a:rPr>
              <a:t>Learning Algorithm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E76F539-D529-4B4B-AF83-3E336A34DD9B}"/>
              </a:ext>
            </a:extLst>
          </p:cNvPr>
          <p:cNvCxnSpPr>
            <a:cxnSpLocks/>
            <a:stCxn id="37" idx="3"/>
          </p:cNvCxnSpPr>
          <p:nvPr/>
        </p:nvCxnSpPr>
        <p:spPr bwMode="auto">
          <a:xfrm>
            <a:off x="5359256" y="2778679"/>
            <a:ext cx="1473491" cy="2059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780C4E-E970-2D47-B4D1-37457EDD338A}"/>
              </a:ext>
            </a:extLst>
          </p:cNvPr>
          <p:cNvSpPr txBox="1"/>
          <p:nvPr/>
        </p:nvSpPr>
        <p:spPr>
          <a:xfrm>
            <a:off x="5423229" y="1886666"/>
            <a:ext cx="1503833" cy="6669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621">
              <a:defRPr/>
            </a:pPr>
            <a:r>
              <a:rPr lang="en-US" sz="1867" b="1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Always Predict</a:t>
            </a: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D8A7122D-F906-814A-91EC-BF83FF2CB49A}"/>
              </a:ext>
            </a:extLst>
          </p:cNvPr>
          <p:cNvSpPr/>
          <p:nvPr/>
        </p:nvSpPr>
        <p:spPr bwMode="auto">
          <a:xfrm>
            <a:off x="6595398" y="2260812"/>
            <a:ext cx="293068" cy="217897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1778FA3-34CB-F74B-950D-629F0399BC26}"/>
              </a:ext>
            </a:extLst>
          </p:cNvPr>
          <p:cNvSpPr txBox="1">
            <a:spLocks/>
          </p:cNvSpPr>
          <p:nvPr/>
        </p:nvSpPr>
        <p:spPr>
          <a:xfrm>
            <a:off x="6927062" y="2680257"/>
            <a:ext cx="1957876" cy="428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IBM Plex Sans" pitchFamily="2" charset="2"/>
              <a:buNone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71452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IBM Plex Sans" charset="-120"/>
              <a:buChar char="–"/>
              <a:tabLst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4290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IBM Plex Sans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28658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IBM Plex Sans" charset="-120"/>
              <a:buChar char="–"/>
              <a:tabLst/>
              <a:defRPr sz="1400" b="0" i="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0328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Font typeface="IBM Plex Sans" charset="-120"/>
              <a:buChar char="»"/>
              <a:tabLst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58372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6pPr>
            <a:lvl7pPr marL="194629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7pPr>
            <a:lvl8pPr marL="230886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8pPr>
            <a:lvl9pPr marL="267143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9pPr>
          </a:lstStyle>
          <a:p>
            <a:pPr defTabSz="1219170">
              <a:spcBef>
                <a:spcPts val="1467"/>
              </a:spcBef>
              <a:buClr>
                <a:srgbClr val="000000"/>
              </a:buClr>
              <a:defRPr/>
            </a:pPr>
            <a:r>
              <a:rPr lang="en-US" sz="1867" b="1" dirty="0">
                <a:solidFill>
                  <a:srgbClr val="D12771"/>
                </a:solidFill>
                <a:latin typeface="Arial" panose="020B0604020202020204"/>
              </a:rPr>
              <a:t>Accuracy = 90%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474476-DD9B-304F-8B64-7947DED47D18}"/>
              </a:ext>
            </a:extLst>
          </p:cNvPr>
          <p:cNvCxnSpPr>
            <a:cxnSpLocks/>
          </p:cNvCxnSpPr>
          <p:nvPr/>
        </p:nvCxnSpPr>
        <p:spPr bwMode="auto">
          <a:xfrm>
            <a:off x="8790349" y="2799269"/>
            <a:ext cx="943996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9A16C55-3387-DA48-9516-345EB72C9665}"/>
              </a:ext>
            </a:extLst>
          </p:cNvPr>
          <p:cNvSpPr txBox="1"/>
          <p:nvPr/>
        </p:nvSpPr>
        <p:spPr>
          <a:xfrm>
            <a:off x="9459314" y="2515801"/>
            <a:ext cx="29321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621">
              <a:defRPr/>
            </a:pPr>
            <a:r>
              <a:rPr lang="en-US" sz="2667" b="1" dirty="0">
                <a:solidFill>
                  <a:srgbClr val="002D9C">
                    <a:lumMod val="75000"/>
                  </a:srgbClr>
                </a:solidFill>
                <a:latin typeface="Arial" panose="020B0604020202020204"/>
                <a:ea typeface="IBM Plex Sans" charset="0"/>
                <a:cs typeface="IBM Plex Sans" charset="0"/>
              </a:rPr>
              <a:t>Reasonable ?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CAA1BF5-0EE5-624C-B326-58771189270B}"/>
              </a:ext>
            </a:extLst>
          </p:cNvPr>
          <p:cNvCxnSpPr>
            <a:cxnSpLocks/>
          </p:cNvCxnSpPr>
          <p:nvPr/>
        </p:nvCxnSpPr>
        <p:spPr bwMode="auto">
          <a:xfrm>
            <a:off x="6832747" y="3129951"/>
            <a:ext cx="0" cy="1418339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883A6741-BFD7-BA4A-ABF8-B0BFABED15FE}"/>
              </a:ext>
            </a:extLst>
          </p:cNvPr>
          <p:cNvSpPr txBox="1">
            <a:spLocks/>
          </p:cNvSpPr>
          <p:nvPr/>
        </p:nvSpPr>
        <p:spPr>
          <a:xfrm>
            <a:off x="3812962" y="4925912"/>
            <a:ext cx="7263351" cy="4201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IBM Plex Sans" pitchFamily="2" charset="2"/>
              <a:buNone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71452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IBM Plex Sans" charset="-120"/>
              <a:buChar char="–"/>
              <a:tabLst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4290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IBM Plex Sans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28658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IBM Plex Sans" charset="-120"/>
              <a:buChar char="–"/>
              <a:tabLst/>
              <a:defRPr sz="1400" b="0" i="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0328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Font typeface="IBM Plex Sans" charset="-120"/>
              <a:buChar char="»"/>
              <a:tabLst/>
              <a:defRPr sz="1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58372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6pPr>
            <a:lvl7pPr marL="194629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7pPr>
            <a:lvl8pPr marL="230886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8pPr>
            <a:lvl9pPr marL="267143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9pPr>
          </a:lstStyle>
          <a:p>
            <a:pPr defTabSz="1219170">
              <a:spcBef>
                <a:spcPts val="1467"/>
              </a:spcBef>
              <a:buClr>
                <a:srgbClr val="000000"/>
              </a:buClr>
              <a:defRPr/>
            </a:pPr>
            <a:r>
              <a:rPr lang="en-US" sz="2400" b="1" dirty="0">
                <a:solidFill>
                  <a:srgbClr val="007D79"/>
                </a:solidFill>
                <a:latin typeface="Arial" panose="020B0604020202020204"/>
              </a:rPr>
              <a:t>F1 Score, Recall, AUC PR, AUC ROC, G-Mean….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0DFAFA-CBEC-DA41-AC62-422C96810140}"/>
              </a:ext>
            </a:extLst>
          </p:cNvPr>
          <p:cNvSpPr txBox="1"/>
          <p:nvPr/>
        </p:nvSpPr>
        <p:spPr>
          <a:xfrm>
            <a:off x="8133032" y="6589776"/>
            <a:ext cx="352372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621">
              <a:defRPr/>
            </a:pPr>
            <a:r>
              <a:rPr lang="en-IN" sz="1067" dirty="0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Source: </a:t>
            </a:r>
            <a:r>
              <a:rPr lang="en-US" sz="1067" dirty="0">
                <a:solidFill>
                  <a:srgbClr val="000000"/>
                </a:solidFill>
                <a:latin typeface="Arial" panose="020B0604020202020204"/>
                <a:hlinkClick r:id="rId3"/>
              </a:rPr>
              <a:t>https://en.wikipedia.org/wiki/Accuracy_paradox</a:t>
            </a:r>
            <a:endParaRPr lang="en-IN" sz="1067" dirty="0">
              <a:solidFill>
                <a:srgbClr val="000000"/>
              </a:solidFill>
              <a:latin typeface="Arial" panose="020B0604020202020204"/>
            </a:endParaRPr>
          </a:p>
          <a:p>
            <a:pPr defTabSz="914621">
              <a:defRPr/>
            </a:pPr>
            <a:endParaRPr lang="en-US" sz="1067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1311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63AD1-0491-47E1-8531-1354094D9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Factors affecting class imbalance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3C317-089F-4E4A-89AA-97464991AD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marL="380990"/>
            <a:r>
              <a:rPr lang="en-US" sz="2400">
                <a:sym typeface="Wingdings" pitchFamily="2" charset="2"/>
              </a:rPr>
              <a:t>Imbalance Ratio</a:t>
            </a:r>
          </a:p>
          <a:p>
            <a:pPr marL="380990"/>
            <a:r>
              <a:rPr lang="en-US" sz="2400">
                <a:sym typeface="Wingdings" pitchFamily="2" charset="2"/>
              </a:rPr>
              <a:t>Overlap between classes</a:t>
            </a:r>
          </a:p>
          <a:p>
            <a:pPr marL="380990"/>
            <a:r>
              <a:rPr lang="en-US" sz="2400">
                <a:sym typeface="Wingdings" pitchFamily="2" charset="2"/>
              </a:rPr>
              <a:t>Smaller sub-concepts</a:t>
            </a:r>
          </a:p>
          <a:p>
            <a:pPr marL="380990"/>
            <a:r>
              <a:rPr lang="en-US" sz="2400">
                <a:sym typeface="Wingdings" pitchFamily="2" charset="2"/>
              </a:rPr>
              <a:t>Dataset Size</a:t>
            </a:r>
          </a:p>
          <a:p>
            <a:pPr marL="380990"/>
            <a:r>
              <a:rPr lang="en-US" sz="2400">
                <a:sym typeface="Wingdings" pitchFamily="2" charset="2"/>
              </a:rPr>
              <a:t>Label Noise</a:t>
            </a:r>
          </a:p>
          <a:p>
            <a:pPr marL="380990"/>
            <a:r>
              <a:rPr lang="en-US" sz="2400">
                <a:sym typeface="Wingdings" pitchFamily="2" charset="2"/>
              </a:rPr>
              <a:t>Combination</a:t>
            </a:r>
          </a:p>
          <a:p>
            <a:pPr marL="380990"/>
            <a:r>
              <a:rPr lang="en-US" sz="2400">
                <a:sym typeface="Wingdings" pitchFamily="2" charset="2"/>
              </a:rPr>
              <a:t>… </a:t>
            </a:r>
          </a:p>
          <a:p>
            <a:pPr marL="380990"/>
            <a:endParaRPr lang="en-US" sz="2400"/>
          </a:p>
          <a:p>
            <a:pPr marL="380990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24300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B1E9-38E8-420B-AE1C-532EDC4D3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4"/>
            <a:ext cx="12138126" cy="1072896"/>
          </a:xfrm>
        </p:spPr>
        <p:txBody>
          <a:bodyPr>
            <a:normAutofit/>
          </a:bodyPr>
          <a:lstStyle/>
          <a:p>
            <a:r>
              <a:rPr lang="en-IN" dirty="0"/>
              <a:t>To overcome Imbalance: Sampling datasets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D31CF-65A8-44D2-95C2-825643AA9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5244592" cy="4336288"/>
          </a:xfrm>
        </p:spPr>
        <p:txBody>
          <a:bodyPr/>
          <a:lstStyle/>
          <a:p>
            <a:pPr marL="380990" indent="-380990"/>
            <a:r>
              <a:rPr lang="en-IN" dirty="0"/>
              <a:t>Oversampling </a:t>
            </a:r>
          </a:p>
          <a:p>
            <a:pPr marL="380990" indent="-380990"/>
            <a:r>
              <a:rPr lang="en-IN" dirty="0" err="1"/>
              <a:t>Undersampling</a:t>
            </a:r>
            <a:endParaRPr lang="en-IN" dirty="0"/>
          </a:p>
          <a:p>
            <a:pPr marL="380990" indent="-380990"/>
            <a:r>
              <a:rPr lang="en-IN" dirty="0"/>
              <a:t>Ensemble Based Techniques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A82B58-EB73-4786-BD0C-B2C56EACBD36}"/>
              </a:ext>
            </a:extLst>
          </p:cNvPr>
          <p:cNvCxnSpPr>
            <a:cxnSpLocks/>
            <a:endCxn id="6" idx="1"/>
          </p:cNvCxnSpPr>
          <p:nvPr/>
        </p:nvCxnSpPr>
        <p:spPr bwMode="auto">
          <a:xfrm>
            <a:off x="6654802" y="4632601"/>
            <a:ext cx="2475994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Graphic 5" descr="Close">
            <a:extLst>
              <a:ext uri="{FF2B5EF4-FFF2-40B4-BE49-F238E27FC236}">
                <a16:creationId xmlns:a16="http://schemas.microsoft.com/office/drawing/2014/main" id="{1D9A0051-C70E-49D7-9FFE-2BC7C1A68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0796" y="3752707"/>
            <a:ext cx="1673523" cy="1759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E86BB-FC45-488F-9877-EE1474ABF891}"/>
              </a:ext>
            </a:extLst>
          </p:cNvPr>
          <p:cNvSpPr txBox="1"/>
          <p:nvPr/>
        </p:nvSpPr>
        <p:spPr>
          <a:xfrm>
            <a:off x="1616258" y="3345823"/>
            <a:ext cx="63753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621">
              <a:defRPr/>
            </a:pPr>
            <a:r>
              <a:rPr lang="en-US" sz="2400" b="1" dirty="0">
                <a:solidFill>
                  <a:srgbClr val="002D9C">
                    <a:lumMod val="75000"/>
                  </a:srgbClr>
                </a:solidFill>
                <a:latin typeface="Arial" panose="020B0604020202020204"/>
                <a:ea typeface="IBM Plex Sans" charset="0"/>
                <a:cs typeface="IBM Plex Sans" charset="0"/>
              </a:rPr>
              <a:t>Does imbalance recovery method always help?</a:t>
            </a:r>
          </a:p>
          <a:p>
            <a:pPr algn="ctr" defTabSz="914621">
              <a:defRPr/>
            </a:pPr>
            <a:endParaRPr lang="en-US" sz="2400" b="1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IBM Plex Sans" charset="0"/>
              <a:cs typeface="IBM Plex Sans" charset="0"/>
            </a:endParaRPr>
          </a:p>
          <a:p>
            <a:pPr algn="ctr" defTabSz="914621">
              <a:defRPr/>
            </a:pPr>
            <a:r>
              <a:rPr lang="en-US" sz="2400" b="1" dirty="0">
                <a:solidFill>
                  <a:srgbClr val="002D9C">
                    <a:lumMod val="75000"/>
                  </a:srgbClr>
                </a:solidFill>
                <a:latin typeface="Arial" panose="020B0604020202020204"/>
                <a:ea typeface="IBM Plex Sans" charset="0"/>
                <a:cs typeface="IBM Plex Sans" charset="0"/>
              </a:rPr>
              <a:t>OR</a:t>
            </a:r>
          </a:p>
          <a:p>
            <a:pPr algn="ctr" defTabSz="914621">
              <a:defRPr/>
            </a:pPr>
            <a:endParaRPr lang="en-US" sz="2400" b="1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IBM Plex Sans" charset="0"/>
              <a:cs typeface="IBM Plex Sans" charset="0"/>
            </a:endParaRPr>
          </a:p>
          <a:p>
            <a:pPr algn="ctr" defTabSz="914621">
              <a:defRPr/>
            </a:pPr>
            <a:r>
              <a:rPr lang="en-US" sz="2400" b="1" dirty="0">
                <a:solidFill>
                  <a:srgbClr val="002D9C">
                    <a:lumMod val="75000"/>
                  </a:srgbClr>
                </a:solidFill>
                <a:latin typeface="Arial" panose="020B0604020202020204"/>
                <a:ea typeface="IBM Plex Sans" charset="0"/>
                <a:cs typeface="IBM Plex Sans" charset="0"/>
              </a:rPr>
              <a:t>Does the Impact of imbalance recovery method same on all datasets.	</a:t>
            </a:r>
          </a:p>
          <a:p>
            <a:pPr algn="ctr" defTabSz="914621">
              <a:defRPr/>
            </a:pPr>
            <a:endParaRPr lang="en-US" sz="2400" b="1" dirty="0">
              <a:solidFill>
                <a:srgbClr val="002D9C">
                  <a:lumMod val="75000"/>
                </a:srgbClr>
              </a:solidFill>
              <a:latin typeface="Arial" panose="020B0604020202020204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05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Quality Metrics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00982" y="1260856"/>
            <a:ext cx="3997169" cy="4916424"/>
          </a:xfrm>
        </p:spPr>
        <p:txBody>
          <a:bodyPr/>
          <a:lstStyle/>
          <a:p>
            <a:r>
              <a:rPr lang="en-US"/>
              <a:t>We will cover the following topics: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Cleaning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Class Imbalance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b="1"/>
              <a:t>Label Noise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Valuation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Homogeneity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/>
              <a:t>Data Transformations</a:t>
            </a:r>
            <a:endParaRPr lang="en-US" dirty="0"/>
          </a:p>
        </p:txBody>
      </p:sp>
      <p:pic>
        <p:nvPicPr>
          <p:cNvPr id="1026" name="Picture 2" descr="Data Literacy">
            <a:extLst>
              <a:ext uri="{FF2B5EF4-FFF2-40B4-BE49-F238E27FC236}">
                <a16:creationId xmlns:a16="http://schemas.microsoft.com/office/drawing/2014/main" id="{A9AE17B2-CA9A-4416-877E-4A8B0F7E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0" y="1"/>
            <a:ext cx="6240500" cy="66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9FDDB5-8D50-4809-B9E8-3F213B25B603}"/>
              </a:ext>
            </a:extLst>
          </p:cNvPr>
          <p:cNvSpPr txBox="1"/>
          <p:nvPr/>
        </p:nvSpPr>
        <p:spPr>
          <a:xfrm>
            <a:off x="5091223" y="6556685"/>
            <a:ext cx="712406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621">
              <a:defRPr/>
            </a:pPr>
            <a:r>
              <a:rPr lang="en-IN" sz="1067">
                <a:solidFill>
                  <a:srgbClr val="000000"/>
                </a:solidFill>
                <a:latin typeface="Arial" panose="020B0604020202020204"/>
                <a:ea typeface="IBM Plex Sans" charset="0"/>
                <a:cs typeface="IBM Plex Sans" charset="0"/>
              </a:rPr>
              <a:t>Source: </a:t>
            </a:r>
            <a:r>
              <a:rPr lang="en-IN" sz="1067">
                <a:solidFill>
                  <a:srgbClr val="000000"/>
                </a:solidFill>
                <a:latin typeface="Arial" panose="020B0604020202020204"/>
                <a:hlinkClick r:id="rId4"/>
              </a:rPr>
              <a:t>https://www.analyticsinsight.net/data-literacy-helping-enterprises-lead-with-data-through-challenging-times/</a:t>
            </a:r>
            <a:endParaRPr lang="en-IN" sz="1067" dirty="0">
              <a:solidFill>
                <a:srgbClr val="000000"/>
              </a:solidFill>
              <a:latin typeface="Arial" panose="020B0604020202020204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49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31AA-A996-4040-B1CC-AC43D1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56" y="251884"/>
            <a:ext cx="3561544" cy="649816"/>
          </a:xfrm>
        </p:spPr>
        <p:txBody>
          <a:bodyPr>
            <a:normAutofit fontScale="90000"/>
          </a:bodyPr>
          <a:lstStyle/>
          <a:p>
            <a:r>
              <a:rPr lang="en-US" dirty="0"/>
              <a:t>Label Noise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98B897-6276-0F4C-B351-534E7B7D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27"/>
          <a:stretch/>
        </p:blipFill>
        <p:spPr>
          <a:xfrm>
            <a:off x="6428664" y="496568"/>
            <a:ext cx="5266331" cy="1340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3B6FD7-9064-6D4C-9289-52B2AC0B9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46" y="2270120"/>
            <a:ext cx="5174645" cy="19239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53F957A-C348-CE46-AFA6-80475A14585C}"/>
              </a:ext>
            </a:extLst>
          </p:cNvPr>
          <p:cNvSpPr/>
          <p:nvPr/>
        </p:nvSpPr>
        <p:spPr>
          <a:xfrm>
            <a:off x="6456945" y="3950218"/>
            <a:ext cx="5336568" cy="243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7302EC-F975-054E-AB6D-CC1E185CF8E3}"/>
              </a:ext>
            </a:extLst>
          </p:cNvPr>
          <p:cNvSpPr txBox="1"/>
          <p:nvPr/>
        </p:nvSpPr>
        <p:spPr>
          <a:xfrm>
            <a:off x="6550446" y="4339790"/>
            <a:ext cx="5619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Given Label – Iris-setosa</a:t>
            </a:r>
            <a:br>
              <a:rPr lang="en-US" sz="1600" dirty="0"/>
            </a:br>
            <a:r>
              <a:rPr lang="en-US" sz="1600" dirty="0"/>
              <a:t>Correct Label –Iris-virginica (based on attributes analysis)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050D6B-7DFE-5A42-AE42-12E6191186E9}"/>
              </a:ext>
            </a:extLst>
          </p:cNvPr>
          <p:cNvSpPr/>
          <p:nvPr/>
        </p:nvSpPr>
        <p:spPr>
          <a:xfrm>
            <a:off x="142965" y="2170252"/>
            <a:ext cx="5498592" cy="43362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80990" indent="-380990">
              <a:buFont typeface="Wingdings" pitchFamily="2" charset="2"/>
              <a:buChar char="§"/>
            </a:pPr>
            <a:r>
              <a:rPr lang="en-IN" sz="1867" dirty="0">
                <a:cs typeface="Arial" panose="020B0604020202020204" pitchFamily="34" charset="0"/>
              </a:rPr>
              <a:t>Most of the large data generated or annotated have some noisy labels. </a:t>
            </a:r>
          </a:p>
          <a:p>
            <a:pPr marL="380990" indent="-380990">
              <a:buFont typeface="Wingdings" pitchFamily="2" charset="2"/>
              <a:buChar char="§"/>
            </a:pPr>
            <a:endParaRPr lang="en-IN" sz="1867" dirty="0">
              <a:cs typeface="Arial" panose="020B0604020202020204" pitchFamily="34" charset="0"/>
            </a:endParaRPr>
          </a:p>
          <a:p>
            <a:pPr marL="380990" indent="-380990">
              <a:buFont typeface="Wingdings" pitchFamily="2" charset="2"/>
              <a:buChar char="§"/>
            </a:pPr>
            <a:r>
              <a:rPr lang="en-IN" sz="1867" dirty="0">
                <a:cs typeface="Arial" panose="020B0604020202020204" pitchFamily="34" charset="0"/>
              </a:rPr>
              <a:t>In this metric we discuss “How one can identify these label errors and correct them to model data better?”.</a:t>
            </a:r>
            <a:endParaRPr lang="en-US" sz="1867" dirty="0"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284F6D-774A-5D4F-8059-C77F20F06B81}"/>
              </a:ext>
            </a:extLst>
          </p:cNvPr>
          <p:cNvSpPr txBox="1"/>
          <p:nvPr/>
        </p:nvSpPr>
        <p:spPr>
          <a:xfrm>
            <a:off x="6192571" y="5012148"/>
            <a:ext cx="686418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endParaRPr lang="en-IN" sz="1867" b="1" i="1" dirty="0">
              <a:solidFill>
                <a:srgbClr val="00B050"/>
              </a:solidFill>
            </a:endParaRPr>
          </a:p>
          <a:p>
            <a:pPr defTabSz="1219139">
              <a:defRPr/>
            </a:pPr>
            <a:r>
              <a:rPr lang="en-IN" sz="1867" b="1" i="1" dirty="0">
                <a:solidFill>
                  <a:srgbClr val="00B050"/>
                </a:solidFill>
              </a:rPr>
              <a:t>There are atleast 100,000 label issues is ImageNet!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26CAC-CB8E-6249-837A-AC3B685861EA}"/>
              </a:ext>
            </a:extLst>
          </p:cNvPr>
          <p:cNvSpPr txBox="1"/>
          <p:nvPr/>
        </p:nvSpPr>
        <p:spPr>
          <a:xfrm>
            <a:off x="8159750" y="1793069"/>
            <a:ext cx="80645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IN" sz="933" dirty="0">
                <a:solidFill>
                  <a:srgbClr val="000000"/>
                </a:solidFill>
              </a:rPr>
              <a:t>Source: </a:t>
            </a:r>
            <a:r>
              <a:rPr lang="en-IN" sz="933" dirty="0">
                <a:solidFill>
                  <a:srgbClr val="000000"/>
                </a:solidFill>
                <a:hlinkClick r:id="rId5"/>
              </a:rPr>
              <a:t>https://l7.curtisnorthcutt.com/confident-learning</a:t>
            </a:r>
            <a:endParaRPr lang="en-IN" sz="93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22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31AA-A996-4040-B1CC-AC43D1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0" i="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Effects of Label Noise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AED494-E9C1-7D47-85A1-73F3D4987402}"/>
              </a:ext>
            </a:extLst>
          </p:cNvPr>
          <p:cNvSpPr/>
          <p:nvPr/>
        </p:nvSpPr>
        <p:spPr>
          <a:xfrm>
            <a:off x="292608" y="1658112"/>
            <a:ext cx="5498592" cy="43362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1867" b="1" dirty="0">
                <a:cs typeface="Arial" panose="020B0604020202020204" pitchFamily="34" charset="0"/>
              </a:rPr>
              <a:t>Possible Sources of Label Noise:</a:t>
            </a:r>
          </a:p>
          <a:p>
            <a:pPr marL="380990" indent="-380990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67" dirty="0">
                <a:cs typeface="Arial" panose="020B0604020202020204" pitchFamily="34" charset="0"/>
              </a:rPr>
              <a:t>Insufficient information provided to the labeler</a:t>
            </a:r>
          </a:p>
          <a:p>
            <a:pPr marL="380990" indent="-380990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67" dirty="0">
                <a:cs typeface="Arial" panose="020B0604020202020204" pitchFamily="34" charset="0"/>
              </a:rPr>
              <a:t>Errors in the labelling itself</a:t>
            </a:r>
          </a:p>
          <a:p>
            <a:pPr marL="380990" indent="-380990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67" dirty="0">
                <a:cs typeface="Arial" panose="020B0604020202020204" pitchFamily="34" charset="0"/>
              </a:rPr>
              <a:t>Subjectivity of the labelling task</a:t>
            </a:r>
          </a:p>
          <a:p>
            <a:pPr marL="380990" indent="-380990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67" dirty="0">
                <a:cs typeface="Arial" panose="020B0604020202020204" pitchFamily="34" charset="0"/>
              </a:rPr>
              <a:t>Communication/encoding problems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050D6B-7DFE-5A42-AE42-12E6191186E9}"/>
              </a:ext>
            </a:extLst>
          </p:cNvPr>
          <p:cNvSpPr/>
          <p:nvPr/>
        </p:nvSpPr>
        <p:spPr>
          <a:xfrm>
            <a:off x="6304111" y="1260856"/>
            <a:ext cx="5498501" cy="43362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</a:pPr>
            <a:endParaRPr lang="en-US" sz="1867" dirty="0">
              <a:cs typeface="Arial" panose="020B0604020202020204" pitchFamily="34" charset="0"/>
            </a:endParaRPr>
          </a:p>
          <a:p>
            <a:pPr defTabSz="1219139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867" b="1" dirty="0">
                <a:cs typeface="Arial" panose="020B0604020202020204" pitchFamily="34" charset="0"/>
              </a:rPr>
              <a:t>Label noise can have several effects:</a:t>
            </a:r>
          </a:p>
          <a:p>
            <a:pPr marL="609570" indent="-609570" defTabSz="1219139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867" dirty="0">
                <a:cs typeface="Arial" panose="020B0604020202020204" pitchFamily="34" charset="0"/>
              </a:rPr>
              <a:t>Decrease in classification performance</a:t>
            </a:r>
          </a:p>
          <a:p>
            <a:pPr marL="609570" indent="-609570" defTabSz="1219139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867" dirty="0">
                <a:cs typeface="Arial" panose="020B0604020202020204" pitchFamily="34" charset="0"/>
              </a:rPr>
              <a:t>Pose a threat to tasks like feature selection</a:t>
            </a:r>
          </a:p>
          <a:p>
            <a:pPr marL="609570" indent="-609570" defTabSz="1219139" fontAlgn="base">
              <a:spcBef>
                <a:spcPts val="1467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867" dirty="0">
                <a:cs typeface="Arial" panose="020B0604020202020204" pitchFamily="34" charset="0"/>
              </a:rPr>
              <a:t>In online settings, new labelled data may contradict the original labelled data</a:t>
            </a:r>
          </a:p>
        </p:txBody>
      </p:sp>
    </p:spTree>
    <p:extLst>
      <p:ext uri="{BB962C8B-B14F-4D97-AF65-F5344CB8AC3E}">
        <p14:creationId xmlns:p14="http://schemas.microsoft.com/office/powerpoint/2010/main" val="2305164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31AA-A996-4040-B1CC-AC43D1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56" y="251884"/>
            <a:ext cx="5937169" cy="649816"/>
          </a:xfrm>
        </p:spPr>
        <p:txBody>
          <a:bodyPr>
            <a:normAutofit fontScale="90000"/>
          </a:bodyPr>
          <a:lstStyle/>
          <a:p>
            <a:r>
              <a:rPr lang="en-US" dirty="0"/>
              <a:t>Label Noise Techniques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D2AF73-9F4D-364D-8905-09EB568E4060}"/>
              </a:ext>
            </a:extLst>
          </p:cNvPr>
          <p:cNvSpPr/>
          <p:nvPr/>
        </p:nvSpPr>
        <p:spPr bwMode="auto">
          <a:xfrm>
            <a:off x="3644819" y="1038941"/>
            <a:ext cx="2695013" cy="9173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tx1"/>
                </a:solidFill>
              </a:rPr>
              <a:t>‘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tx1"/>
                </a:solidFill>
              </a:rPr>
              <a:t>Label Noise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34AB81-94C9-5A43-AD6F-8489D8964426}"/>
              </a:ext>
            </a:extLst>
          </p:cNvPr>
          <p:cNvSpPr/>
          <p:nvPr/>
        </p:nvSpPr>
        <p:spPr bwMode="auto">
          <a:xfrm>
            <a:off x="171724" y="2639991"/>
            <a:ext cx="2695013" cy="9173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1867" dirty="0">
                <a:solidFill>
                  <a:schemeClr val="tx1"/>
                </a:solidFill>
              </a:rPr>
              <a:t>Algorithm Level Approaches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592D3D-1C97-824A-8794-EDA510A7BBA2}"/>
              </a:ext>
            </a:extLst>
          </p:cNvPr>
          <p:cNvSpPr/>
          <p:nvPr/>
        </p:nvSpPr>
        <p:spPr bwMode="auto">
          <a:xfrm>
            <a:off x="7283730" y="2511698"/>
            <a:ext cx="2695013" cy="9173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1867" dirty="0">
              <a:solidFill>
                <a:schemeClr val="tx1"/>
              </a:solidFill>
            </a:endParaRP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1867" dirty="0">
                <a:solidFill>
                  <a:schemeClr val="tx1"/>
                </a:solidFill>
              </a:rPr>
              <a:t>Data Level Approaches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5553E-B324-B748-9728-594255ACB843}"/>
              </a:ext>
            </a:extLst>
          </p:cNvPr>
          <p:cNvSpPr/>
          <p:nvPr/>
        </p:nvSpPr>
        <p:spPr>
          <a:xfrm>
            <a:off x="857961" y="3765815"/>
            <a:ext cx="401755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IN" sz="1600" dirty="0"/>
              <a:t>Designing robust algorithms that are insensitive to noise</a:t>
            </a:r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IN" sz="1600" dirty="0"/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IN" sz="1600" dirty="0"/>
              <a:t>Not directly extensible to other learning algorithms</a:t>
            </a:r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IN" sz="1600" dirty="0"/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IN" sz="1600" dirty="0"/>
              <a:t>Requires to change an existing method, which neither is always possible nor easy to develop</a:t>
            </a:r>
            <a:endParaRPr lang="en-US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BBB4CF-2469-E240-BEB8-BF264025EE90}"/>
              </a:ext>
            </a:extLst>
          </p:cNvPr>
          <p:cNvCxnSpPr/>
          <p:nvPr/>
        </p:nvCxnSpPr>
        <p:spPr bwMode="auto">
          <a:xfrm>
            <a:off x="685080" y="3557338"/>
            <a:ext cx="0" cy="250368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63CA264-FE9D-8741-B22E-9A95A74B439D}"/>
              </a:ext>
            </a:extLst>
          </p:cNvPr>
          <p:cNvSpPr/>
          <p:nvPr/>
        </p:nvSpPr>
        <p:spPr>
          <a:xfrm>
            <a:off x="7973912" y="3748278"/>
            <a:ext cx="393232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IN" sz="1600" dirty="0"/>
              <a:t>Filtering out noise before passing to underlying ML task</a:t>
            </a:r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IN" sz="1600" dirty="0"/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IN" sz="1600" dirty="0"/>
              <a:t>Independent of the classification algorithm</a:t>
            </a:r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IN" sz="1600" dirty="0"/>
          </a:p>
          <a:p>
            <a:pPr marL="228594" indent="-228594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IN" sz="1600" dirty="0"/>
              <a:t>Helps in improving classification accuracy and reduced model complexity.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2BDB85-9A07-2C4B-92C5-240017CFCB9D}"/>
              </a:ext>
            </a:extLst>
          </p:cNvPr>
          <p:cNvCxnSpPr/>
          <p:nvPr/>
        </p:nvCxnSpPr>
        <p:spPr bwMode="auto">
          <a:xfrm>
            <a:off x="7715800" y="3429001"/>
            <a:ext cx="0" cy="250368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E64B5B-119A-DA4F-BE86-283685C6D191}"/>
              </a:ext>
            </a:extLst>
          </p:cNvPr>
          <p:cNvCxnSpPr>
            <a:cxnSpLocks/>
            <a:stCxn id="3" idx="1"/>
            <a:endCxn id="14" idx="0"/>
          </p:cNvCxnSpPr>
          <p:nvPr/>
        </p:nvCxnSpPr>
        <p:spPr bwMode="auto">
          <a:xfrm flipH="1">
            <a:off x="1519231" y="1497593"/>
            <a:ext cx="2125588" cy="11423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C54A8A-5F08-EC47-8DF9-70A44C0D47CC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>
            <a:off x="6339832" y="1497592"/>
            <a:ext cx="2341040" cy="99296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01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31AA-A996-4040-B1CC-AC43D1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56" y="251884"/>
            <a:ext cx="5937169" cy="649816"/>
          </a:xfrm>
        </p:spPr>
        <p:txBody>
          <a:bodyPr>
            <a:normAutofit fontScale="90000"/>
          </a:bodyPr>
          <a:lstStyle/>
          <a:p>
            <a:r>
              <a:rPr lang="en-US" dirty="0"/>
              <a:t>Label Noise Techniques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D2AF73-9F4D-364D-8905-09EB568E4060}"/>
              </a:ext>
            </a:extLst>
          </p:cNvPr>
          <p:cNvSpPr/>
          <p:nvPr/>
        </p:nvSpPr>
        <p:spPr bwMode="auto">
          <a:xfrm>
            <a:off x="3644819" y="1038941"/>
            <a:ext cx="2695013" cy="9173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tx1"/>
                </a:solidFill>
              </a:rPr>
              <a:t>‘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tx1"/>
                </a:solidFill>
              </a:rPr>
              <a:t>Label Noise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34AB81-94C9-5A43-AD6F-8489D8964426}"/>
              </a:ext>
            </a:extLst>
          </p:cNvPr>
          <p:cNvSpPr/>
          <p:nvPr/>
        </p:nvSpPr>
        <p:spPr bwMode="auto">
          <a:xfrm>
            <a:off x="171724" y="2639991"/>
            <a:ext cx="2695013" cy="9173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1867" dirty="0">
                <a:solidFill>
                  <a:schemeClr val="tx1"/>
                </a:solidFill>
              </a:rPr>
              <a:t>Algorithm Level Approaches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592D3D-1C97-824A-8794-EDA510A7BBA2}"/>
              </a:ext>
            </a:extLst>
          </p:cNvPr>
          <p:cNvSpPr/>
          <p:nvPr/>
        </p:nvSpPr>
        <p:spPr bwMode="auto">
          <a:xfrm>
            <a:off x="7283730" y="2511698"/>
            <a:ext cx="2695013" cy="9173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1867" dirty="0">
              <a:solidFill>
                <a:schemeClr val="tx1"/>
              </a:solidFill>
            </a:endParaRP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1867" dirty="0">
                <a:solidFill>
                  <a:schemeClr val="tx1"/>
                </a:solidFill>
              </a:rPr>
              <a:t>Data Level Approaches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5553E-B324-B748-9728-594255ACB843}"/>
              </a:ext>
            </a:extLst>
          </p:cNvPr>
          <p:cNvSpPr/>
          <p:nvPr/>
        </p:nvSpPr>
        <p:spPr>
          <a:xfrm>
            <a:off x="881004" y="3624399"/>
            <a:ext cx="45104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Wingdings" pitchFamily="2" charset="2"/>
              <a:buChar char="§"/>
            </a:pPr>
            <a:r>
              <a:rPr lang="en-IN" sz="1600" dirty="0"/>
              <a:t>Learning with Noisy Labels (NIPS-2014)</a:t>
            </a:r>
          </a:p>
          <a:p>
            <a:endParaRPr lang="en-IN" sz="1600" dirty="0"/>
          </a:p>
          <a:p>
            <a:pPr marL="228594" indent="-228594">
              <a:buFont typeface="Wingdings" pitchFamily="2" charset="2"/>
              <a:buChar char="§"/>
            </a:pPr>
            <a:r>
              <a:rPr lang="en-IN" sz="1600" dirty="0"/>
              <a:t>Robust Loss Functions under Label Noise for Deep Neural Networks (AAAI-2017)</a:t>
            </a:r>
          </a:p>
          <a:p>
            <a:pPr marL="228594" indent="-228594">
              <a:buFont typeface="Wingdings" pitchFamily="2" charset="2"/>
              <a:buChar char="§"/>
            </a:pPr>
            <a:endParaRPr lang="en-IN" sz="1600" dirty="0"/>
          </a:p>
          <a:p>
            <a:pPr marL="228594" indent="-228594">
              <a:buFont typeface="Wingdings" pitchFamily="2" charset="2"/>
              <a:buChar char="§"/>
            </a:pPr>
            <a:r>
              <a:rPr lang="en-IN" sz="1600" dirty="0"/>
              <a:t>Probabilistic End-To-End Noise Correction for Learning With Noisy Labels (CVPR-2019)</a:t>
            </a:r>
          </a:p>
          <a:p>
            <a:pPr marL="228594" indent="-228594">
              <a:buFont typeface="Wingdings" pitchFamily="2" charset="2"/>
              <a:buChar char="§"/>
            </a:pPr>
            <a:endParaRPr lang="en-IN" sz="1600" dirty="0"/>
          </a:p>
          <a:p>
            <a:pPr marL="228594" indent="-228594">
              <a:buFont typeface="Wingdings" pitchFamily="2" charset="2"/>
              <a:buChar char="§"/>
            </a:pPr>
            <a:r>
              <a:rPr lang="en-IN" sz="1600" dirty="0"/>
              <a:t>Can Gradient Clipping Mitigate Label Noise? (ICLR-2020)</a:t>
            </a:r>
          </a:p>
          <a:p>
            <a:pPr marL="228594" indent="-228594">
              <a:buFont typeface="Wingdings" pitchFamily="2" charset="2"/>
              <a:buChar char="§"/>
            </a:pPr>
            <a:endParaRPr lang="en-IN" sz="1600" dirty="0"/>
          </a:p>
          <a:p>
            <a:pPr marL="228594" indent="-228594">
              <a:buFont typeface="Wingdings" pitchFamily="2" charset="2"/>
              <a:buChar char="§"/>
            </a:pPr>
            <a:endParaRPr lang="en-US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BBB4CF-2469-E240-BEB8-BF264025EE90}"/>
              </a:ext>
            </a:extLst>
          </p:cNvPr>
          <p:cNvCxnSpPr>
            <a:cxnSpLocks/>
          </p:cNvCxnSpPr>
          <p:nvPr/>
        </p:nvCxnSpPr>
        <p:spPr bwMode="auto">
          <a:xfrm>
            <a:off x="673011" y="3601137"/>
            <a:ext cx="0" cy="258191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63CA264-FE9D-8741-B22E-9A95A74B439D}"/>
              </a:ext>
            </a:extLst>
          </p:cNvPr>
          <p:cNvSpPr/>
          <p:nvPr/>
        </p:nvSpPr>
        <p:spPr>
          <a:xfrm>
            <a:off x="7681547" y="3484870"/>
            <a:ext cx="45104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Wingdings" pitchFamily="2" charset="2"/>
              <a:buChar char="§"/>
            </a:pPr>
            <a:r>
              <a:rPr lang="en-IN" sz="1600" dirty="0"/>
              <a:t>Identifying mislabelled training data (Journal of artificial intelligence research 1999) </a:t>
            </a:r>
          </a:p>
          <a:p>
            <a:endParaRPr lang="en-US" sz="1600" dirty="0"/>
          </a:p>
          <a:p>
            <a:pPr marL="228594" indent="-228594">
              <a:buFont typeface="Wingdings" pitchFamily="2" charset="2"/>
              <a:buChar char="§"/>
            </a:pPr>
            <a:r>
              <a:rPr lang="en-US" sz="1600" dirty="0"/>
              <a:t>On the labeling correctness in computer vision datasets </a:t>
            </a:r>
            <a:r>
              <a:rPr lang="en-IN" sz="1600" dirty="0"/>
              <a:t>(IAL 2018)</a:t>
            </a:r>
          </a:p>
          <a:p>
            <a:pPr marL="228594" indent="-228594">
              <a:buFont typeface="Wingdings" pitchFamily="2" charset="2"/>
              <a:buChar char="§"/>
            </a:pPr>
            <a:endParaRPr lang="en-IN" sz="1600" dirty="0"/>
          </a:p>
          <a:p>
            <a:pPr marL="228594" indent="-228594">
              <a:buFont typeface="Wingdings" pitchFamily="2" charset="2"/>
              <a:buChar char="§"/>
            </a:pPr>
            <a:r>
              <a:rPr lang="en-IN" sz="1600" dirty="0"/>
              <a:t>Finding label noise examples in large scale datasets (SMC 2017)</a:t>
            </a:r>
          </a:p>
          <a:p>
            <a:pPr marL="228594" indent="-228594">
              <a:buFont typeface="Wingdings" pitchFamily="2" charset="2"/>
              <a:buChar char="§"/>
            </a:pPr>
            <a:endParaRPr lang="en-IN" sz="1600" dirty="0"/>
          </a:p>
          <a:p>
            <a:pPr marL="228594" indent="-228594">
              <a:buFont typeface="Wingdings" pitchFamily="2" charset="2"/>
              <a:buChar char="§"/>
            </a:pPr>
            <a:r>
              <a:rPr lang="en-IN" sz="1600" dirty="0"/>
              <a:t>Confident Learning: Estimating Uncertainty in Dataset Label (Arxiv -2019)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E64B5B-119A-DA4F-BE86-283685C6D191}"/>
              </a:ext>
            </a:extLst>
          </p:cNvPr>
          <p:cNvCxnSpPr>
            <a:cxnSpLocks/>
            <a:stCxn id="3" idx="1"/>
            <a:endCxn id="14" idx="0"/>
          </p:cNvCxnSpPr>
          <p:nvPr/>
        </p:nvCxnSpPr>
        <p:spPr bwMode="auto">
          <a:xfrm flipH="1">
            <a:off x="1519231" y="1497593"/>
            <a:ext cx="2125588" cy="11423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C54A8A-5F08-EC47-8DF9-70A44C0D47CC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>
            <a:off x="6339832" y="1497592"/>
            <a:ext cx="2341040" cy="99296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BB0F1E-107D-C746-83DE-FDFD72F436C5}"/>
              </a:ext>
            </a:extLst>
          </p:cNvPr>
          <p:cNvCxnSpPr/>
          <p:nvPr/>
        </p:nvCxnSpPr>
        <p:spPr bwMode="auto">
          <a:xfrm>
            <a:off x="7688624" y="3429001"/>
            <a:ext cx="0" cy="275404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Graphic 16" descr="Tick">
            <a:extLst>
              <a:ext uri="{FF2B5EF4-FFF2-40B4-BE49-F238E27FC236}">
                <a16:creationId xmlns:a16="http://schemas.microsoft.com/office/drawing/2014/main" id="{FBE7D067-B3B3-2647-954B-1E66411BA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7727" y="225568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19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Metrics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00982" y="1260856"/>
            <a:ext cx="3997169" cy="4916424"/>
          </a:xfrm>
        </p:spPr>
        <p:txBody>
          <a:bodyPr/>
          <a:lstStyle/>
          <a:p>
            <a:r>
              <a:rPr lang="en-US" dirty="0"/>
              <a:t>We will cover the following topics: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Cleaning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Class Imbalance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Label Noise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b="1" dirty="0"/>
              <a:t>Data Valuation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Homogeneity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Transformations</a:t>
            </a:r>
          </a:p>
        </p:txBody>
      </p:sp>
      <p:pic>
        <p:nvPicPr>
          <p:cNvPr id="1026" name="Picture 2" descr="Data Literacy">
            <a:extLst>
              <a:ext uri="{FF2B5EF4-FFF2-40B4-BE49-F238E27FC236}">
                <a16:creationId xmlns:a16="http://schemas.microsoft.com/office/drawing/2014/main" id="{A9AE17B2-CA9A-4416-877E-4A8B0F7E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0" y="1"/>
            <a:ext cx="6240500" cy="66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9FDDB5-8D50-4809-B9E8-3F213B25B603}"/>
              </a:ext>
            </a:extLst>
          </p:cNvPr>
          <p:cNvSpPr txBox="1"/>
          <p:nvPr/>
        </p:nvSpPr>
        <p:spPr>
          <a:xfrm>
            <a:off x="4948137" y="6570742"/>
            <a:ext cx="677781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67" dirty="0">
                <a:ea typeface="IBM Plex Sans" charset="0"/>
                <a:cs typeface="IBM Plex Sans" charset="0"/>
              </a:rPr>
              <a:t>Source: </a:t>
            </a:r>
            <a:r>
              <a:rPr lang="en-IN" sz="1067" dirty="0">
                <a:hlinkClick r:id="rId4"/>
              </a:rPr>
              <a:t>https://www.analyticsinsight.net/data-literacy-helping-enterprises-lead-with-data-through-challenging-times/</a:t>
            </a:r>
            <a:endParaRPr lang="en-IN" sz="1067" dirty="0"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3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592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346384-C365-8B44-9D43-2992B384B28F}"/>
              </a:ext>
            </a:extLst>
          </p:cNvPr>
          <p:cNvSpPr txBox="1">
            <a:spLocks/>
          </p:cNvSpPr>
          <p:nvPr/>
        </p:nvSpPr>
        <p:spPr>
          <a:xfrm>
            <a:off x="838200" y="5852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Data is the new oil</a:t>
            </a:r>
          </a:p>
        </p:txBody>
      </p:sp>
      <p:pic>
        <p:nvPicPr>
          <p:cNvPr id="5" name="Picture 2" descr="Image for post">
            <a:extLst>
              <a:ext uri="{FF2B5EF4-FFF2-40B4-BE49-F238E27FC236}">
                <a16:creationId xmlns:a16="http://schemas.microsoft.com/office/drawing/2014/main" id="{B3BA38BC-A2CF-EF41-BBF2-B9078ADBE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12685"/>
          <a:stretch/>
        </p:blipFill>
        <p:spPr bwMode="auto">
          <a:xfrm>
            <a:off x="841248" y="2516777"/>
            <a:ext cx="5015484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7235B-EFD3-E840-A0BD-35676B4E46A6}"/>
              </a:ext>
            </a:extLst>
          </p:cNvPr>
          <p:cNvSpPr/>
          <p:nvPr/>
        </p:nvSpPr>
        <p:spPr>
          <a:xfrm>
            <a:off x="6338316" y="2516777"/>
            <a:ext cx="5015484" cy="3660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William Edwards Deming, “</a:t>
            </a:r>
            <a:r>
              <a:rPr lang="en-US" sz="2200" b="1"/>
              <a:t>In God we trust; all others must bring data</a:t>
            </a:r>
            <a:r>
              <a:rPr lang="en-US" sz="2200"/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C06760-8250-244A-80B5-CB0BB11CD02F}"/>
              </a:ext>
            </a:extLst>
          </p:cNvPr>
          <p:cNvSpPr txBox="1"/>
          <p:nvPr/>
        </p:nvSpPr>
        <p:spPr>
          <a:xfrm>
            <a:off x="10453816" y="852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48E0F3-4BC3-F747-9E1D-D6A1E62F8DB4}"/>
              </a:ext>
            </a:extLst>
          </p:cNvPr>
          <p:cNvSpPr/>
          <p:nvPr/>
        </p:nvSpPr>
        <p:spPr>
          <a:xfrm>
            <a:off x="947351" y="6308209"/>
            <a:ext cx="9123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adeolaadesina</a:t>
            </a:r>
            <a:r>
              <a:rPr lang="en-US" dirty="0"/>
              <a:t>/data-is-the-new-oil-2947ed8804f6</a:t>
            </a:r>
          </a:p>
        </p:txBody>
      </p:sp>
    </p:spTree>
    <p:extLst>
      <p:ext uri="{BB962C8B-B14F-4D97-AF65-F5344CB8AC3E}">
        <p14:creationId xmlns:p14="http://schemas.microsoft.com/office/powerpoint/2010/main" val="338473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9770755-A4E0-E84C-9D05-A2524C8572BB}"/>
              </a:ext>
            </a:extLst>
          </p:cNvPr>
          <p:cNvSpPr/>
          <p:nvPr/>
        </p:nvSpPr>
        <p:spPr bwMode="auto">
          <a:xfrm>
            <a:off x="8366236" y="4050426"/>
            <a:ext cx="3127896" cy="130838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2B4E637-9EAB-E64A-AC04-825571B8083B}"/>
              </a:ext>
            </a:extLst>
          </p:cNvPr>
          <p:cNvSpPr/>
          <p:nvPr/>
        </p:nvSpPr>
        <p:spPr bwMode="auto">
          <a:xfrm>
            <a:off x="8366236" y="1863260"/>
            <a:ext cx="3127896" cy="2123813"/>
          </a:xfrm>
          <a:prstGeom prst="roundRect">
            <a:avLst/>
          </a:prstGeom>
          <a:solidFill>
            <a:srgbClr val="8DEAA3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594636D-78BB-B94F-89AF-6A4741180F7E}"/>
              </a:ext>
            </a:extLst>
          </p:cNvPr>
          <p:cNvSpPr/>
          <p:nvPr/>
        </p:nvSpPr>
        <p:spPr bwMode="auto">
          <a:xfrm>
            <a:off x="4871862" y="2130273"/>
            <a:ext cx="2405345" cy="280595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B9633-31DF-554A-9146-87EF3A32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75" y="-40118"/>
            <a:ext cx="9864481" cy="1072896"/>
          </a:xfrm>
        </p:spPr>
        <p:txBody>
          <a:bodyPr>
            <a:normAutofit/>
          </a:bodyPr>
          <a:lstStyle/>
          <a:p>
            <a:r>
              <a:rPr lang="en-US" dirty="0"/>
              <a:t>Data Valuation: This is a new concept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F0B93-223A-6B4E-9232-A2D2F070DA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969" y="1095470"/>
            <a:ext cx="11082760" cy="34953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Value of a </a:t>
            </a:r>
            <a:r>
              <a:rPr lang="en-IN" dirty="0"/>
              <a:t>training </a:t>
            </a:r>
            <a:r>
              <a:rPr lang="en-US" dirty="0"/>
              <a:t>datum is how much impact it has in the predictor </a:t>
            </a:r>
            <a:r>
              <a:rPr lang="en-IN" dirty="0"/>
              <a:t>performance.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8D204-F5A8-FB46-8F02-CC8C98257E3E}"/>
              </a:ext>
            </a:extLst>
          </p:cNvPr>
          <p:cNvSpPr/>
          <p:nvPr/>
        </p:nvSpPr>
        <p:spPr bwMode="auto">
          <a:xfrm>
            <a:off x="5362529" y="2709985"/>
            <a:ext cx="1414732" cy="668481"/>
          </a:xfrm>
          <a:prstGeom prst="rect">
            <a:avLst/>
          </a:prstGeom>
          <a:gradFill flip="none" rotWithShape="1">
            <a:gsLst>
              <a:gs pos="0">
                <a:srgbClr val="061F80">
                  <a:shade val="30000"/>
                  <a:satMod val="115000"/>
                </a:srgbClr>
              </a:gs>
              <a:gs pos="50000">
                <a:srgbClr val="061F80">
                  <a:shade val="67500"/>
                  <a:satMod val="115000"/>
                </a:srgbClr>
              </a:gs>
              <a:gs pos="100000">
                <a:srgbClr val="061F8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6773" tIns="6773" rIns="6773" bIns="6773" numCol="1" spcCol="1270" anchor="ctr" anchorCtr="0">
            <a:no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Prediction Model </a:t>
            </a:r>
          </a:p>
        </p:txBody>
      </p:sp>
      <p:pic>
        <p:nvPicPr>
          <p:cNvPr id="1026" name="Picture 2" descr="Dog Pictures: Cute &amp; Funny Pictures of Dogs">
            <a:extLst>
              <a:ext uri="{FF2B5EF4-FFF2-40B4-BE49-F238E27FC236}">
                <a16:creationId xmlns:a16="http://schemas.microsoft.com/office/drawing/2014/main" id="{05BFC020-239A-274F-B93A-791E9C1E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51" y="2402618"/>
            <a:ext cx="811565" cy="6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Fascinating Facts About Black Cats">
            <a:extLst>
              <a:ext uri="{FF2B5EF4-FFF2-40B4-BE49-F238E27FC236}">
                <a16:creationId xmlns:a16="http://schemas.microsoft.com/office/drawing/2014/main" id="{D172EEB3-77F2-DF49-9390-072D171FE0B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64" y="3226323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things that scare and stress your cat - Times of India">
            <a:extLst>
              <a:ext uri="{FF2B5EF4-FFF2-40B4-BE49-F238E27FC236}">
                <a16:creationId xmlns:a16="http://schemas.microsoft.com/office/drawing/2014/main" id="{9899E75B-8273-8043-81D6-D556A112285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51" y="3172029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y Did the USDA Perform 'Cat Cannibalism' Experiments? | Live Science">
            <a:extLst>
              <a:ext uri="{FF2B5EF4-FFF2-40B4-BE49-F238E27FC236}">
                <a16:creationId xmlns:a16="http://schemas.microsoft.com/office/drawing/2014/main" id="{ACF0C1FE-780E-4C48-93CC-FDCC1F84E7C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9" y="3210827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y Turnout Is Important for Your Horse">
            <a:extLst>
              <a:ext uri="{FF2B5EF4-FFF2-40B4-BE49-F238E27FC236}">
                <a16:creationId xmlns:a16="http://schemas.microsoft.com/office/drawing/2014/main" id="{885192ED-378C-2B4C-A9BA-616B81D2AF6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51" y="3965883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ost beautiful picture of a horse I have ever seen. The lighting ...">
            <a:extLst>
              <a:ext uri="{FF2B5EF4-FFF2-40B4-BE49-F238E27FC236}">
                <a16:creationId xmlns:a16="http://schemas.microsoft.com/office/drawing/2014/main" id="{905F3B71-1C74-0E4A-9526-60995D7729B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9" y="3953916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uide and Service Dogs from Southeastern Guide Dogs">
            <a:extLst>
              <a:ext uri="{FF2B5EF4-FFF2-40B4-BE49-F238E27FC236}">
                <a16:creationId xmlns:a16="http://schemas.microsoft.com/office/drawing/2014/main" id="{2A23668F-8BD5-C445-BE69-ED6E5AFEC28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47" y="2407587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ogs hurtle into middle age in just two years, new research ...">
            <a:extLst>
              <a:ext uri="{FF2B5EF4-FFF2-40B4-BE49-F238E27FC236}">
                <a16:creationId xmlns:a16="http://schemas.microsoft.com/office/drawing/2014/main" id="{CC0C5F40-A7B7-CB40-BED2-EAED25A8BD3E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71" y="2402316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30B413-D9B5-AA46-B123-3931ACA9CC98}"/>
              </a:ext>
            </a:extLst>
          </p:cNvPr>
          <p:cNvSpPr/>
          <p:nvPr/>
        </p:nvSpPr>
        <p:spPr bwMode="auto">
          <a:xfrm>
            <a:off x="5380570" y="3786202"/>
            <a:ext cx="1414732" cy="668481"/>
          </a:xfrm>
          <a:prstGeom prst="rect">
            <a:avLst/>
          </a:prstGeom>
          <a:gradFill flip="none" rotWithShape="1">
            <a:gsLst>
              <a:gs pos="0">
                <a:srgbClr val="061F80">
                  <a:shade val="30000"/>
                  <a:satMod val="115000"/>
                </a:srgbClr>
              </a:gs>
              <a:gs pos="50000">
                <a:srgbClr val="061F80">
                  <a:shade val="67500"/>
                  <a:satMod val="115000"/>
                </a:srgbClr>
              </a:gs>
              <a:gs pos="100000">
                <a:srgbClr val="061F8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6773" tIns="6773" rIns="6773" bIns="6773" numCol="1" spcCol="1270" anchor="ctr" anchorCtr="0">
            <a:no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Valuation </a:t>
            </a:r>
          </a:p>
          <a:p>
            <a:pPr algn="ctr"/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Model </a:t>
            </a:r>
          </a:p>
        </p:txBody>
      </p:sp>
      <p:pic>
        <p:nvPicPr>
          <p:cNvPr id="1042" name="Picture 18" descr="30,000+ Free Cute Dog Images &amp; Pictures In HD - Pixabay">
            <a:extLst>
              <a:ext uri="{FF2B5EF4-FFF2-40B4-BE49-F238E27FC236}">
                <a16:creationId xmlns:a16="http://schemas.microsoft.com/office/drawing/2014/main" id="{9D2E576C-F2B9-5D40-A02D-BFA925B7BF6C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6" y="5575456"/>
            <a:ext cx="808352" cy="7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ats, Animals and more – remove.bg Blog">
            <a:extLst>
              <a:ext uri="{FF2B5EF4-FFF2-40B4-BE49-F238E27FC236}">
                <a16:creationId xmlns:a16="http://schemas.microsoft.com/office/drawing/2014/main" id="{B9032CB7-8902-4146-BFEA-15DBBF2DCF63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32" y="5582068"/>
            <a:ext cx="808352" cy="7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og Pictures: Cute &amp; Funny Pictures of Dogs">
            <a:extLst>
              <a:ext uri="{FF2B5EF4-FFF2-40B4-BE49-F238E27FC236}">
                <a16:creationId xmlns:a16="http://schemas.microsoft.com/office/drawing/2014/main" id="{9397A75B-38DE-EF4C-A5C2-1189AEF9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88" y="2402666"/>
            <a:ext cx="811565" cy="6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5 Fascinating Facts About Black Cats">
            <a:extLst>
              <a:ext uri="{FF2B5EF4-FFF2-40B4-BE49-F238E27FC236}">
                <a16:creationId xmlns:a16="http://schemas.microsoft.com/office/drawing/2014/main" id="{309B6E5D-3CD4-8944-9D87-02233576840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001" y="3226371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5 things that scare and stress your cat - Times of India">
            <a:extLst>
              <a:ext uri="{FF2B5EF4-FFF2-40B4-BE49-F238E27FC236}">
                <a16:creationId xmlns:a16="http://schemas.microsoft.com/office/drawing/2014/main" id="{2208AC38-7F74-1743-B8BA-70929F38A5B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88" y="3172077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Why Did the USDA Perform 'Cat Cannibalism' Experiments? | Live Science">
            <a:extLst>
              <a:ext uri="{FF2B5EF4-FFF2-40B4-BE49-F238E27FC236}">
                <a16:creationId xmlns:a16="http://schemas.microsoft.com/office/drawing/2014/main" id="{9F728874-CBF3-C64A-8949-38C7C03DB55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6" y="3210875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Why Turnout Is Important for Your Horse">
            <a:extLst>
              <a:ext uri="{FF2B5EF4-FFF2-40B4-BE49-F238E27FC236}">
                <a16:creationId xmlns:a16="http://schemas.microsoft.com/office/drawing/2014/main" id="{BB8CA9E5-1F3E-E84C-B066-0870038351C7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88" y="4209100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Most beautiful picture of a horse I have ever seen. The lighting ...">
            <a:extLst>
              <a:ext uri="{FF2B5EF4-FFF2-40B4-BE49-F238E27FC236}">
                <a16:creationId xmlns:a16="http://schemas.microsoft.com/office/drawing/2014/main" id="{8AB9738E-3A06-7447-9A81-474B169CD79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6" y="4197133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Guide and Service Dogs from Southeastern Guide Dogs">
            <a:extLst>
              <a:ext uri="{FF2B5EF4-FFF2-40B4-BE49-F238E27FC236}">
                <a16:creationId xmlns:a16="http://schemas.microsoft.com/office/drawing/2014/main" id="{22338D42-5197-DF41-8EE9-1B2565C65C7C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784" y="2407635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Dogs hurtle into middle age in just two years, new research ...">
            <a:extLst>
              <a:ext uri="{FF2B5EF4-FFF2-40B4-BE49-F238E27FC236}">
                <a16:creationId xmlns:a16="http://schemas.microsoft.com/office/drawing/2014/main" id="{CF079B8A-F0DF-2346-AA13-7AE48164C350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008" y="2402364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uble Brace 9">
            <a:extLst>
              <a:ext uri="{FF2B5EF4-FFF2-40B4-BE49-F238E27FC236}">
                <a16:creationId xmlns:a16="http://schemas.microsoft.com/office/drawing/2014/main" id="{2ABEA447-19B3-4C46-9442-B6404106CC7A}"/>
              </a:ext>
            </a:extLst>
          </p:cNvPr>
          <p:cNvSpPr/>
          <p:nvPr/>
        </p:nvSpPr>
        <p:spPr bwMode="auto">
          <a:xfrm rot="16200000">
            <a:off x="697112" y="1836266"/>
            <a:ext cx="3094269" cy="3448597"/>
          </a:xfrm>
          <a:prstGeom prst="bracePair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BF09E-6B20-084C-A313-7A31707AC86E}"/>
              </a:ext>
            </a:extLst>
          </p:cNvPr>
          <p:cNvSpPr txBox="1"/>
          <p:nvPr/>
        </p:nvSpPr>
        <p:spPr>
          <a:xfrm>
            <a:off x="1354328" y="1605029"/>
            <a:ext cx="191997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highlight>
                  <a:srgbClr val="00FFFF"/>
                </a:highlight>
                <a:ea typeface="IBM Plex Sans" charset="0"/>
                <a:cs typeface="IBM Plex Sans" charset="0"/>
              </a:rPr>
              <a:t>Training Data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9C86A9-4174-0145-AEDC-634B1E07EAD4}"/>
              </a:ext>
            </a:extLst>
          </p:cNvPr>
          <p:cNvSpPr txBox="1"/>
          <p:nvPr/>
        </p:nvSpPr>
        <p:spPr>
          <a:xfrm>
            <a:off x="5080084" y="6481735"/>
            <a:ext cx="21205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highlight>
                  <a:srgbClr val="00FFFF"/>
                </a:highlight>
                <a:ea typeface="IBM Plex Sans" charset="0"/>
                <a:cs typeface="IBM Plex Sans" charset="0"/>
              </a:rPr>
              <a:t>Validation Data</a:t>
            </a:r>
          </a:p>
        </p:txBody>
      </p:sp>
      <p:sp>
        <p:nvSpPr>
          <p:cNvPr id="40" name="Double Brace 39">
            <a:extLst>
              <a:ext uri="{FF2B5EF4-FFF2-40B4-BE49-F238E27FC236}">
                <a16:creationId xmlns:a16="http://schemas.microsoft.com/office/drawing/2014/main" id="{A00C6116-7FEE-AF4E-8BB7-CDD3E93482D2}"/>
              </a:ext>
            </a:extLst>
          </p:cNvPr>
          <p:cNvSpPr/>
          <p:nvPr/>
        </p:nvSpPr>
        <p:spPr bwMode="auto">
          <a:xfrm rot="16200000">
            <a:off x="5496163" y="4986610"/>
            <a:ext cx="1199675" cy="1919975"/>
          </a:xfrm>
          <a:prstGeom prst="bracePair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C37D6E-9A4E-B449-B7E1-945F26ED34C2}"/>
              </a:ext>
            </a:extLst>
          </p:cNvPr>
          <p:cNvSpPr txBox="1"/>
          <p:nvPr/>
        </p:nvSpPr>
        <p:spPr>
          <a:xfrm>
            <a:off x="8975972" y="1325085"/>
            <a:ext cx="191997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highlight>
                  <a:srgbClr val="00FFFF"/>
                </a:highlight>
                <a:ea typeface="IBM Plex Sans" charset="0"/>
                <a:cs typeface="IBM Plex Sans" charset="0"/>
              </a:rPr>
              <a:t>Data Valuation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94EB43-A021-B541-8BA8-06E414BD6280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>
            <a:off x="4025203" y="3533248"/>
            <a:ext cx="846659" cy="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4E88DC8-3CBB-D54E-828D-D6404C72E0E8}"/>
              </a:ext>
            </a:extLst>
          </p:cNvPr>
          <p:cNvCxnSpPr>
            <a:cxnSpLocks/>
            <a:stCxn id="40" idx="3"/>
            <a:endCxn id="9" idx="2"/>
          </p:cNvCxnSpPr>
          <p:nvPr/>
        </p:nvCxnSpPr>
        <p:spPr bwMode="auto">
          <a:xfrm flipH="1" flipV="1">
            <a:off x="6074535" y="4936224"/>
            <a:ext cx="21467" cy="410537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253DE03-96E2-C349-A7DE-CE7FAE418EC9}"/>
              </a:ext>
            </a:extLst>
          </p:cNvPr>
          <p:cNvSpPr txBox="1"/>
          <p:nvPr/>
        </p:nvSpPr>
        <p:spPr>
          <a:xfrm>
            <a:off x="9155460" y="1884279"/>
            <a:ext cx="15967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highlight>
                  <a:srgbClr val="00FF00"/>
                </a:highlight>
                <a:ea typeface="IBM Plex Sans" charset="0"/>
                <a:cs typeface="IBM Plex Sans" charset="0"/>
              </a:rPr>
              <a:t>High Valued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7003EC3-C7DB-3F40-A741-9085229D98A0}"/>
              </a:ext>
            </a:extLst>
          </p:cNvPr>
          <p:cNvSpPr txBox="1"/>
          <p:nvPr/>
        </p:nvSpPr>
        <p:spPr>
          <a:xfrm>
            <a:off x="9155460" y="4928969"/>
            <a:ext cx="17404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highlight>
                  <a:srgbClr val="FF0000"/>
                </a:highlight>
                <a:ea typeface="IBM Plex Sans" charset="0"/>
                <a:cs typeface="IBM Plex Sans" charset="0"/>
              </a:rPr>
              <a:t>Low Valued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54BBAA2-CAA2-A34F-BC46-AD6E1DFC53C0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>
            <a:off x="7277207" y="3533248"/>
            <a:ext cx="874776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AD9C954-FBF7-D248-AD5B-7F4F3AB59422}"/>
              </a:ext>
            </a:extLst>
          </p:cNvPr>
          <p:cNvSpPr txBox="1">
            <a:spLocks/>
          </p:cNvSpPr>
          <p:nvPr/>
        </p:nvSpPr>
        <p:spPr>
          <a:xfrm>
            <a:off x="9953822" y="6597842"/>
            <a:ext cx="5114516" cy="405445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917" indent="-121917" defTabSz="1219170">
              <a:spcBef>
                <a:spcPts val="1600"/>
              </a:spcBef>
              <a:spcAft>
                <a:spcPts val="267"/>
              </a:spcAft>
              <a:buClr>
                <a:srgbClr val="CF75E7"/>
              </a:buClr>
              <a:defRPr/>
            </a:pPr>
            <a:r>
              <a:rPr lang="en-US" sz="933" dirty="0">
                <a:solidFill>
                  <a:schemeClr val="tx1"/>
                </a:solidFill>
              </a:rPr>
              <a:t>Source: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1679196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Callout 16">
            <a:extLst>
              <a:ext uri="{FF2B5EF4-FFF2-40B4-BE49-F238E27FC236}">
                <a16:creationId xmlns:a16="http://schemas.microsoft.com/office/drawing/2014/main" id="{4EABDD75-674D-9847-925E-8F4266204959}"/>
              </a:ext>
            </a:extLst>
          </p:cNvPr>
          <p:cNvSpPr/>
          <p:nvPr/>
        </p:nvSpPr>
        <p:spPr bwMode="auto">
          <a:xfrm>
            <a:off x="304889" y="1627441"/>
            <a:ext cx="2378280" cy="1887788"/>
          </a:xfrm>
          <a:prstGeom prst="wedgeEllipseCallout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Is the impact of all the cat images from training set same?</a:t>
            </a:r>
          </a:p>
        </p:txBody>
      </p:sp>
      <p:pic>
        <p:nvPicPr>
          <p:cNvPr id="20" name="Picture 4" descr="5 Fascinating Facts About Black Cats">
            <a:extLst>
              <a:ext uri="{FF2B5EF4-FFF2-40B4-BE49-F238E27FC236}">
                <a16:creationId xmlns:a16="http://schemas.microsoft.com/office/drawing/2014/main" id="{D75FC8F1-B28F-F246-A2F8-68651A12198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93" y="484323"/>
            <a:ext cx="1394127" cy="11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5 things that scare and stress your cat - Times of India">
            <a:extLst>
              <a:ext uri="{FF2B5EF4-FFF2-40B4-BE49-F238E27FC236}">
                <a16:creationId xmlns:a16="http://schemas.microsoft.com/office/drawing/2014/main" id="{84EFD48F-C2B1-464B-8956-DF3AB0F5B91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50" y="484323"/>
            <a:ext cx="1394127" cy="11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Why Did the USDA Perform 'Cat Cannibalism' Experiments? | Live Science">
            <a:extLst>
              <a:ext uri="{FF2B5EF4-FFF2-40B4-BE49-F238E27FC236}">
                <a16:creationId xmlns:a16="http://schemas.microsoft.com/office/drawing/2014/main" id="{CAF4B451-82E5-1B42-A795-8585172C863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5" y="484323"/>
            <a:ext cx="1394127" cy="11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aphic 23" descr="Programmer">
            <a:extLst>
              <a:ext uri="{FF2B5EF4-FFF2-40B4-BE49-F238E27FC236}">
                <a16:creationId xmlns:a16="http://schemas.microsoft.com/office/drawing/2014/main" id="{12F40C36-B7E2-1D41-A71D-B046C9A446CB}"/>
              </a:ext>
            </a:extLst>
          </p:cNvPr>
          <p:cNvGrpSpPr/>
          <p:nvPr/>
        </p:nvGrpSpPr>
        <p:grpSpPr>
          <a:xfrm>
            <a:off x="261941" y="3563519"/>
            <a:ext cx="1219200" cy="1219200"/>
            <a:chOff x="622494" y="2428746"/>
            <a:chExt cx="914400" cy="914400"/>
          </a:xfrm>
          <a:solidFill>
            <a:schemeClr val="accent2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77F734F-D9EA-2D4B-ACA3-01DA0841EE2C}"/>
                </a:ext>
              </a:extLst>
            </p:cNvPr>
            <p:cNvSpPr/>
            <p:nvPr/>
          </p:nvSpPr>
          <p:spPr>
            <a:xfrm>
              <a:off x="927294" y="2562096"/>
              <a:ext cx="304800" cy="304800"/>
            </a:xfrm>
            <a:custGeom>
              <a:avLst/>
              <a:gdLst>
                <a:gd name="connsiteX0" fmla="*/ 304800 w 304800"/>
                <a:gd name="connsiteY0" fmla="*/ 152400 h 304800"/>
                <a:gd name="connsiteX1" fmla="*/ 152400 w 304800"/>
                <a:gd name="connsiteY1" fmla="*/ 304800 h 304800"/>
                <a:gd name="connsiteX2" fmla="*/ 0 w 304800"/>
                <a:gd name="connsiteY2" fmla="*/ 152400 h 304800"/>
                <a:gd name="connsiteX3" fmla="*/ 152400 w 304800"/>
                <a:gd name="connsiteY3" fmla="*/ 0 h 304800"/>
                <a:gd name="connsiteX4" fmla="*/ 304800 w 304800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D0DC8A2-22B6-D049-88AE-6700896C904A}"/>
                </a:ext>
              </a:extLst>
            </p:cNvPr>
            <p:cNvSpPr/>
            <p:nvPr/>
          </p:nvSpPr>
          <p:spPr>
            <a:xfrm>
              <a:off x="774595" y="2866991"/>
              <a:ext cx="610000" cy="356139"/>
            </a:xfrm>
            <a:custGeom>
              <a:avLst/>
              <a:gdLst>
                <a:gd name="connsiteX0" fmla="*/ 581323 w 610000"/>
                <a:gd name="connsiteY0" fmla="*/ 113348 h 356139"/>
                <a:gd name="connsiteX1" fmla="*/ 553701 w 610000"/>
                <a:gd name="connsiteY1" fmla="*/ 62294 h 356139"/>
                <a:gd name="connsiteX2" fmla="*/ 419398 w 610000"/>
                <a:gd name="connsiteY2" fmla="*/ 3334 h 356139"/>
                <a:gd name="connsiteX3" fmla="*/ 402539 w 610000"/>
                <a:gd name="connsiteY3" fmla="*/ 0 h 356139"/>
                <a:gd name="connsiteX4" fmla="*/ 208705 w 610000"/>
                <a:gd name="connsiteY4" fmla="*/ 0 h 356139"/>
                <a:gd name="connsiteX5" fmla="*/ 191560 w 610000"/>
                <a:gd name="connsiteY5" fmla="*/ 3143 h 356139"/>
                <a:gd name="connsiteX6" fmla="*/ 56496 w 610000"/>
                <a:gd name="connsiteY6" fmla="*/ 62294 h 356139"/>
                <a:gd name="connsiteX7" fmla="*/ 28873 w 610000"/>
                <a:gd name="connsiteY7" fmla="*/ 113348 h 356139"/>
                <a:gd name="connsiteX8" fmla="*/ 298 w 610000"/>
                <a:gd name="connsiteY8" fmla="*/ 277082 h 356139"/>
                <a:gd name="connsiteX9" fmla="*/ 15348 w 610000"/>
                <a:gd name="connsiteY9" fmla="*/ 313087 h 356139"/>
                <a:gd name="connsiteX10" fmla="*/ 80594 w 610000"/>
                <a:gd name="connsiteY10" fmla="*/ 356140 h 356139"/>
                <a:gd name="connsiteX11" fmla="*/ 80594 w 610000"/>
                <a:gd name="connsiteY11" fmla="*/ 149924 h 356139"/>
                <a:gd name="connsiteX12" fmla="*/ 123837 w 610000"/>
                <a:gd name="connsiteY12" fmla="*/ 106679 h 356139"/>
                <a:gd name="connsiteX13" fmla="*/ 124123 w 610000"/>
                <a:gd name="connsiteY13" fmla="*/ 106680 h 356139"/>
                <a:gd name="connsiteX14" fmla="*/ 486073 w 610000"/>
                <a:gd name="connsiteY14" fmla="*/ 106680 h 356139"/>
                <a:gd name="connsiteX15" fmla="*/ 529317 w 610000"/>
                <a:gd name="connsiteY15" fmla="*/ 149924 h 356139"/>
                <a:gd name="connsiteX16" fmla="*/ 529317 w 610000"/>
                <a:gd name="connsiteY16" fmla="*/ 350901 h 356139"/>
                <a:gd name="connsiteX17" fmla="*/ 598087 w 610000"/>
                <a:gd name="connsiteY17" fmla="*/ 307753 h 356139"/>
                <a:gd name="connsiteX18" fmla="*/ 609898 w 610000"/>
                <a:gd name="connsiteY18" fmla="*/ 282988 h 35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0000" h="356139">
                  <a:moveTo>
                    <a:pt x="581323" y="113348"/>
                  </a:moveTo>
                  <a:cubicBezTo>
                    <a:pt x="578725" y="93506"/>
                    <a:pt x="568888" y="75324"/>
                    <a:pt x="553701" y="62294"/>
                  </a:cubicBezTo>
                  <a:cubicBezTo>
                    <a:pt x="513007" y="34428"/>
                    <a:pt x="467454" y="14430"/>
                    <a:pt x="419398" y="3334"/>
                  </a:cubicBezTo>
                  <a:cubicBezTo>
                    <a:pt x="413969" y="2096"/>
                    <a:pt x="408254" y="1048"/>
                    <a:pt x="402539" y="0"/>
                  </a:cubicBezTo>
                  <a:cubicBezTo>
                    <a:pt x="343471" y="37849"/>
                    <a:pt x="267774" y="37849"/>
                    <a:pt x="208705" y="0"/>
                  </a:cubicBezTo>
                  <a:lnTo>
                    <a:pt x="191560" y="3143"/>
                  </a:lnTo>
                  <a:cubicBezTo>
                    <a:pt x="143460" y="14910"/>
                    <a:pt x="97763" y="34922"/>
                    <a:pt x="56496" y="62294"/>
                  </a:cubicBezTo>
                  <a:cubicBezTo>
                    <a:pt x="39541" y="73152"/>
                    <a:pt x="32493" y="93345"/>
                    <a:pt x="28873" y="113348"/>
                  </a:cubicBezTo>
                  <a:lnTo>
                    <a:pt x="298" y="277082"/>
                  </a:lnTo>
                  <a:cubicBezTo>
                    <a:pt x="-1412" y="290901"/>
                    <a:pt x="4313" y="304594"/>
                    <a:pt x="15348" y="313087"/>
                  </a:cubicBezTo>
                  <a:lnTo>
                    <a:pt x="80594" y="356140"/>
                  </a:lnTo>
                  <a:lnTo>
                    <a:pt x="80594" y="149924"/>
                  </a:lnTo>
                  <a:cubicBezTo>
                    <a:pt x="80593" y="126041"/>
                    <a:pt x="99954" y="106680"/>
                    <a:pt x="123837" y="106679"/>
                  </a:cubicBezTo>
                  <a:cubicBezTo>
                    <a:pt x="123932" y="106679"/>
                    <a:pt x="124028" y="106679"/>
                    <a:pt x="124123" y="106680"/>
                  </a:cubicBezTo>
                  <a:lnTo>
                    <a:pt x="486073" y="106680"/>
                  </a:lnTo>
                  <a:cubicBezTo>
                    <a:pt x="509956" y="106680"/>
                    <a:pt x="529317" y="126041"/>
                    <a:pt x="529317" y="149924"/>
                  </a:cubicBezTo>
                  <a:lnTo>
                    <a:pt x="529317" y="350901"/>
                  </a:lnTo>
                  <a:lnTo>
                    <a:pt x="598087" y="307753"/>
                  </a:lnTo>
                  <a:cubicBezTo>
                    <a:pt x="606229" y="302255"/>
                    <a:pt x="610751" y="292775"/>
                    <a:pt x="609898" y="2829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6339388-6073-CC42-9C96-2D7A7CA498C4}"/>
                </a:ext>
              </a:extLst>
            </p:cNvPr>
            <p:cNvSpPr/>
            <p:nvPr/>
          </p:nvSpPr>
          <p:spPr>
            <a:xfrm>
              <a:off x="801659" y="2992719"/>
              <a:ext cx="556069" cy="297848"/>
            </a:xfrm>
            <a:custGeom>
              <a:avLst/>
              <a:gdLst>
                <a:gd name="connsiteX0" fmla="*/ 483489 w 556069"/>
                <a:gd name="connsiteY0" fmla="*/ 261558 h 297848"/>
                <a:gd name="connsiteX1" fmla="*/ 483489 w 556069"/>
                <a:gd name="connsiteY1" fmla="*/ 24195 h 297848"/>
                <a:gd name="connsiteX2" fmla="*/ 459297 w 556069"/>
                <a:gd name="connsiteY2" fmla="*/ 0 h 297848"/>
                <a:gd name="connsiteX3" fmla="*/ 459010 w 556069"/>
                <a:gd name="connsiteY3" fmla="*/ 2 h 297848"/>
                <a:gd name="connsiteX4" fmla="*/ 97060 w 556069"/>
                <a:gd name="connsiteY4" fmla="*/ 2 h 297848"/>
                <a:gd name="connsiteX5" fmla="*/ 72866 w 556069"/>
                <a:gd name="connsiteY5" fmla="*/ 24195 h 297848"/>
                <a:gd name="connsiteX6" fmla="*/ 72866 w 556069"/>
                <a:gd name="connsiteY6" fmla="*/ 261558 h 297848"/>
                <a:gd name="connsiteX7" fmla="*/ 0 w 556069"/>
                <a:gd name="connsiteY7" fmla="*/ 261558 h 297848"/>
                <a:gd name="connsiteX8" fmla="*/ 0 w 556069"/>
                <a:gd name="connsiteY8" fmla="*/ 273655 h 297848"/>
                <a:gd name="connsiteX9" fmla="*/ 24194 w 556069"/>
                <a:gd name="connsiteY9" fmla="*/ 297849 h 297848"/>
                <a:gd name="connsiteX10" fmla="*/ 531876 w 556069"/>
                <a:gd name="connsiteY10" fmla="*/ 297849 h 297848"/>
                <a:gd name="connsiteX11" fmla="*/ 556070 w 556069"/>
                <a:gd name="connsiteY11" fmla="*/ 273655 h 297848"/>
                <a:gd name="connsiteX12" fmla="*/ 556070 w 556069"/>
                <a:gd name="connsiteY12" fmla="*/ 261558 h 297848"/>
                <a:gd name="connsiteX13" fmla="*/ 228695 w 556069"/>
                <a:gd name="connsiteY13" fmla="*/ 182025 h 297848"/>
                <a:gd name="connsiteX14" fmla="*/ 215265 w 556069"/>
                <a:gd name="connsiteY14" fmla="*/ 195455 h 297848"/>
                <a:gd name="connsiteX15" fmla="*/ 161830 w 556069"/>
                <a:gd name="connsiteY15" fmla="*/ 142020 h 297848"/>
                <a:gd name="connsiteX16" fmla="*/ 215265 w 556069"/>
                <a:gd name="connsiteY16" fmla="*/ 88584 h 297848"/>
                <a:gd name="connsiteX17" fmla="*/ 228695 w 556069"/>
                <a:gd name="connsiteY17" fmla="*/ 102015 h 297848"/>
                <a:gd name="connsiteX18" fmla="*/ 188786 w 556069"/>
                <a:gd name="connsiteY18" fmla="*/ 142020 h 297848"/>
                <a:gd name="connsiteX19" fmla="*/ 264224 w 556069"/>
                <a:gd name="connsiteY19" fmla="*/ 202122 h 297848"/>
                <a:gd name="connsiteX20" fmla="*/ 246602 w 556069"/>
                <a:gd name="connsiteY20" fmla="*/ 194788 h 297848"/>
                <a:gd name="connsiteX21" fmla="*/ 291275 w 556069"/>
                <a:gd name="connsiteY21" fmla="*/ 86965 h 297848"/>
                <a:gd name="connsiteX22" fmla="*/ 308801 w 556069"/>
                <a:gd name="connsiteY22" fmla="*/ 94299 h 297848"/>
                <a:gd name="connsiteX23" fmla="*/ 340424 w 556069"/>
                <a:gd name="connsiteY23" fmla="*/ 195455 h 297848"/>
                <a:gd name="connsiteX24" fmla="*/ 326993 w 556069"/>
                <a:gd name="connsiteY24" fmla="*/ 182025 h 297848"/>
                <a:gd name="connsiteX25" fmla="*/ 366903 w 556069"/>
                <a:gd name="connsiteY25" fmla="*/ 142020 h 297848"/>
                <a:gd name="connsiteX26" fmla="*/ 326993 w 556069"/>
                <a:gd name="connsiteY26" fmla="*/ 102015 h 297848"/>
                <a:gd name="connsiteX27" fmla="*/ 340424 w 556069"/>
                <a:gd name="connsiteY27" fmla="*/ 88584 h 297848"/>
                <a:gd name="connsiteX28" fmla="*/ 393859 w 556069"/>
                <a:gd name="connsiteY28" fmla="*/ 142020 h 29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56069" h="297848">
                  <a:moveTo>
                    <a:pt x="483489" y="261558"/>
                  </a:moveTo>
                  <a:lnTo>
                    <a:pt x="483489" y="24195"/>
                  </a:lnTo>
                  <a:cubicBezTo>
                    <a:pt x="483490" y="10834"/>
                    <a:pt x="472659" y="1"/>
                    <a:pt x="459297" y="0"/>
                  </a:cubicBezTo>
                  <a:cubicBezTo>
                    <a:pt x="459201" y="0"/>
                    <a:pt x="459106" y="1"/>
                    <a:pt x="459010" y="2"/>
                  </a:cubicBezTo>
                  <a:lnTo>
                    <a:pt x="97060" y="2"/>
                  </a:lnTo>
                  <a:cubicBezTo>
                    <a:pt x="83698" y="2"/>
                    <a:pt x="72866" y="10834"/>
                    <a:pt x="72866" y="24195"/>
                  </a:cubicBezTo>
                  <a:lnTo>
                    <a:pt x="72866" y="261558"/>
                  </a:lnTo>
                  <a:lnTo>
                    <a:pt x="0" y="261558"/>
                  </a:lnTo>
                  <a:lnTo>
                    <a:pt x="0" y="273655"/>
                  </a:lnTo>
                  <a:cubicBezTo>
                    <a:pt x="52" y="286995"/>
                    <a:pt x="10854" y="297796"/>
                    <a:pt x="24194" y="297849"/>
                  </a:cubicBezTo>
                  <a:lnTo>
                    <a:pt x="531876" y="297849"/>
                  </a:lnTo>
                  <a:cubicBezTo>
                    <a:pt x="545216" y="297796"/>
                    <a:pt x="556017" y="286995"/>
                    <a:pt x="556070" y="273655"/>
                  </a:cubicBezTo>
                  <a:lnTo>
                    <a:pt x="556070" y="261558"/>
                  </a:lnTo>
                  <a:close/>
                  <a:moveTo>
                    <a:pt x="228695" y="182025"/>
                  </a:moveTo>
                  <a:lnTo>
                    <a:pt x="215265" y="195455"/>
                  </a:lnTo>
                  <a:lnTo>
                    <a:pt x="161830" y="142020"/>
                  </a:lnTo>
                  <a:lnTo>
                    <a:pt x="215265" y="88584"/>
                  </a:lnTo>
                  <a:lnTo>
                    <a:pt x="228695" y="102015"/>
                  </a:lnTo>
                  <a:lnTo>
                    <a:pt x="188786" y="142020"/>
                  </a:lnTo>
                  <a:close/>
                  <a:moveTo>
                    <a:pt x="264224" y="202122"/>
                  </a:moveTo>
                  <a:lnTo>
                    <a:pt x="246602" y="194788"/>
                  </a:lnTo>
                  <a:lnTo>
                    <a:pt x="291275" y="86965"/>
                  </a:lnTo>
                  <a:lnTo>
                    <a:pt x="308801" y="94299"/>
                  </a:lnTo>
                  <a:close/>
                  <a:moveTo>
                    <a:pt x="340424" y="195455"/>
                  </a:moveTo>
                  <a:lnTo>
                    <a:pt x="326993" y="182025"/>
                  </a:lnTo>
                  <a:lnTo>
                    <a:pt x="366903" y="142020"/>
                  </a:lnTo>
                  <a:lnTo>
                    <a:pt x="326993" y="102015"/>
                  </a:lnTo>
                  <a:lnTo>
                    <a:pt x="340424" y="88584"/>
                  </a:lnTo>
                  <a:lnTo>
                    <a:pt x="393859" y="1420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F3BEE7-8648-254F-9FC5-4EE0F3F153D1}"/>
                  </a:ext>
                </a:extLst>
              </p:cNvPr>
              <p:cNvSpPr txBox="1"/>
              <p:nvPr/>
            </p:nvSpPr>
            <p:spPr>
              <a:xfrm>
                <a:off x="3450739" y="2564902"/>
                <a:ext cx="58964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𝑃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           ,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𝐴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𝑉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==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𝑃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(           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𝐴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,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𝑉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a typeface="IBM Plex Sans" charset="0"/>
                  <a:cs typeface="IBM Plex Sans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F3BEE7-8648-254F-9FC5-4EE0F3F15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739" y="2564902"/>
                <a:ext cx="5896469" cy="584775"/>
              </a:xfrm>
              <a:prstGeom prst="rect">
                <a:avLst/>
              </a:prstGeom>
              <a:blipFill>
                <a:blip r:embed="rId6"/>
                <a:stretch>
                  <a:fillRect l="-215" r="-129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660884-9993-5B4D-BCC3-9550E8D939CC}"/>
                  </a:ext>
                </a:extLst>
              </p:cNvPr>
              <p:cNvSpPr txBox="1"/>
              <p:nvPr/>
            </p:nvSpPr>
            <p:spPr>
              <a:xfrm>
                <a:off x="5255294" y="484324"/>
                <a:ext cx="6274431" cy="1528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𝑨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: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𝑳𝒆𝒂𝒓𝒏𝒊𝒏𝒈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𝑨𝒍𝒈𝒐𝒓𝒊𝒕𝒉𝒎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𝑽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: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𝑽𝒂𝒍𝒊𝒅𝒂𝒕𝒊𝒐𝒏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𝑺𝒆𝒕</m:t>
                      </m:r>
                    </m:oMath>
                    <m:oMath xmlns:m="http://schemas.openxmlformats.org/officeDocument/2006/math"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𝒙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: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𝑻𝒓𝒂𝒊𝒏𝒊𝒏𝒈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𝑫𝒂𝒕𝒖𝒎</m:t>
                      </m:r>
                    </m:oMath>
                    <m:oMath xmlns:m="http://schemas.openxmlformats.org/officeDocument/2006/math"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𝑷</m:t>
                      </m:r>
                      <m:d>
                        <m:dPr>
                          <m:ctrlP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</m:ctrlPr>
                        </m:dPr>
                        <m:e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𝒙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,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𝑨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,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𝑽</m:t>
                          </m:r>
                        </m:e>
                      </m:d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: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𝑷𝒆𝒓𝒇𝒐𝒓𝒎𝒂𝒏𝒄𝒆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𝒐𝒇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𝑨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𝒐𝒏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𝑽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𝒖𝒔𝒊𝒏𝒈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𝒙</m:t>
                      </m:r>
                    </m:oMath>
                    <m:oMath xmlns:m="http://schemas.openxmlformats.org/officeDocument/2006/math"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𝑽𝒂𝒍</m:t>
                      </m:r>
                      <m:d>
                        <m:dPr>
                          <m:ctrlP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</m:ctrlPr>
                        </m:dPr>
                        <m:e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𝒙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,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𝑨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,</m:t>
                          </m:r>
                          <m:r>
                            <a:rPr lang="en-US" sz="1867" b="1" i="1">
                              <a:latin typeface="Cambria Math" panose="02040503050406030204" pitchFamily="18" charset="0"/>
                              <a:ea typeface="IBM Plex Sans" charset="0"/>
                              <a:cs typeface="IBM Plex Sans" charset="0"/>
                            </a:rPr>
                            <m:t>𝑽</m:t>
                          </m:r>
                        </m:e>
                      </m:d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: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𝑰𝒎𝒑𝒂𝒄𝒕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𝒐𝒇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𝒙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𝒊𝒏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𝒑𝒆𝒓𝒇𝒐𝒓𝒎𝒂𝒏𝒄𝒆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𝒐𝒇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𝑨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𝒐𝒏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𝑽</m:t>
                      </m:r>
                      <m:r>
                        <a:rPr lang="en-US" sz="1867" b="1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</m:t>
                      </m:r>
                    </m:oMath>
                  </m:oMathPara>
                </a14:m>
                <a:endParaRPr lang="en-US" sz="1867" b="1" dirty="0">
                  <a:ea typeface="IBM Plex Sans" charset="0"/>
                  <a:cs typeface="IBM Plex Sans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660884-9993-5B4D-BCC3-9550E8D93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294" y="484324"/>
                <a:ext cx="6274431" cy="1528945"/>
              </a:xfrm>
              <a:prstGeom prst="rect">
                <a:avLst/>
              </a:prstGeom>
              <a:blipFill>
                <a:blip r:embed="rId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8" descr="Why Did the USDA Perform 'Cat Cannibalism' Experiments? | Live Science">
            <a:extLst>
              <a:ext uri="{FF2B5EF4-FFF2-40B4-BE49-F238E27FC236}">
                <a16:creationId xmlns:a16="http://schemas.microsoft.com/office/drawing/2014/main" id="{F279E6BF-D033-4145-954D-D945D5C0717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79" y="2553976"/>
            <a:ext cx="813332" cy="7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5 Fascinating Facts About Black Cats">
            <a:extLst>
              <a:ext uri="{FF2B5EF4-FFF2-40B4-BE49-F238E27FC236}">
                <a16:creationId xmlns:a16="http://schemas.microsoft.com/office/drawing/2014/main" id="{63F87901-7D67-7B4A-9158-FDAA2D98D92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48" y="2553976"/>
            <a:ext cx="741425" cy="7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0C0BDE-27C7-EC42-933C-1D0FD6A066A3}"/>
                  </a:ext>
                </a:extLst>
              </p:cNvPr>
              <p:cNvSpPr txBox="1"/>
              <p:nvPr/>
            </p:nvSpPr>
            <p:spPr>
              <a:xfrm>
                <a:off x="2406318" y="4498281"/>
                <a:ext cx="79144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𝑉𝑎𝑙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            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𝐴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𝑉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)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==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𝑉𝑎𝑙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(          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𝐴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𝑉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IBM Plex Sans" charset="0"/>
                          <a:cs typeface="IBM Plex Sans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a typeface="IBM Plex Sans" charset="0"/>
                  <a:cs typeface="IBM Plex Sans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0C0BDE-27C7-EC42-933C-1D0FD6A06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318" y="4498281"/>
                <a:ext cx="7914461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3B09E47-A30B-9A4C-9B8A-C86BA265EB4D}"/>
              </a:ext>
            </a:extLst>
          </p:cNvPr>
          <p:cNvSpPr txBox="1"/>
          <p:nvPr/>
        </p:nvSpPr>
        <p:spPr>
          <a:xfrm>
            <a:off x="9178409" y="2439018"/>
            <a:ext cx="66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highlight>
                  <a:srgbClr val="00FFFF"/>
                </a:highlight>
              </a:rPr>
              <a:t>?</a:t>
            </a:r>
          </a:p>
        </p:txBody>
      </p:sp>
      <p:pic>
        <p:nvPicPr>
          <p:cNvPr id="30" name="Picture 8" descr="Why Did the USDA Perform 'Cat Cannibalism' Experiments? | Live Science">
            <a:extLst>
              <a:ext uri="{FF2B5EF4-FFF2-40B4-BE49-F238E27FC236}">
                <a16:creationId xmlns:a16="http://schemas.microsoft.com/office/drawing/2014/main" id="{C4783371-7E80-CB49-ADAF-E3FA165E883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37" y="4471285"/>
            <a:ext cx="813332" cy="7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5 Fascinating Facts About Black Cats">
            <a:extLst>
              <a:ext uri="{FF2B5EF4-FFF2-40B4-BE49-F238E27FC236}">
                <a16:creationId xmlns:a16="http://schemas.microsoft.com/office/drawing/2014/main" id="{91008C37-FA7E-BF4B-8954-FE08806BBF9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66" y="4475886"/>
            <a:ext cx="741425" cy="7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707979-D5C2-3E46-874F-EEB7E790FECF}"/>
              </a:ext>
            </a:extLst>
          </p:cNvPr>
          <p:cNvSpPr txBox="1"/>
          <p:nvPr/>
        </p:nvSpPr>
        <p:spPr>
          <a:xfrm>
            <a:off x="2878613" y="2468530"/>
            <a:ext cx="103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highlight>
                  <a:srgbClr val="00FFFF"/>
                </a:highlight>
              </a:rPr>
              <a:t>Is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887474-347D-334D-B974-7DDF8A210466}"/>
              </a:ext>
            </a:extLst>
          </p:cNvPr>
          <p:cNvCxnSpPr>
            <a:cxnSpLocks/>
          </p:cNvCxnSpPr>
          <p:nvPr/>
        </p:nvCxnSpPr>
        <p:spPr bwMode="auto">
          <a:xfrm>
            <a:off x="9750257" y="2877332"/>
            <a:ext cx="846659" cy="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D084988-37D7-FD4E-9F70-00C6E1B6F30F}"/>
              </a:ext>
            </a:extLst>
          </p:cNvPr>
          <p:cNvCxnSpPr>
            <a:cxnSpLocks/>
          </p:cNvCxnSpPr>
          <p:nvPr/>
        </p:nvCxnSpPr>
        <p:spPr bwMode="auto">
          <a:xfrm>
            <a:off x="6363548" y="3190914"/>
            <a:ext cx="0" cy="117983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504289F-7CED-E541-81F0-DE62B1AC3896}"/>
              </a:ext>
            </a:extLst>
          </p:cNvPr>
          <p:cNvSpPr txBox="1"/>
          <p:nvPr/>
        </p:nvSpPr>
        <p:spPr>
          <a:xfrm>
            <a:off x="6363549" y="3558673"/>
            <a:ext cx="101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highlight>
                  <a:srgbClr val="00FFFF"/>
                </a:highlight>
              </a:rPr>
              <a:t>Then </a:t>
            </a:r>
          </a:p>
        </p:txBody>
      </p:sp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B7C0AAEC-6911-254A-9464-5774EECD3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8232" y="4245589"/>
            <a:ext cx="1219200" cy="1219200"/>
          </a:xfrm>
          <a:prstGeom prst="rect">
            <a:avLst/>
          </a:prstGeom>
        </p:spPr>
      </p:pic>
      <p:pic>
        <p:nvPicPr>
          <p:cNvPr id="37" name="Graphic 36" descr="Close">
            <a:extLst>
              <a:ext uri="{FF2B5EF4-FFF2-40B4-BE49-F238E27FC236}">
                <a16:creationId xmlns:a16="http://schemas.microsoft.com/office/drawing/2014/main" id="{860FAECB-48B0-C441-B1DB-517CF3A2B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59981" y="2296028"/>
            <a:ext cx="1219200" cy="12192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3DCABF-145C-0D42-8D7D-17E5637BC2A1}"/>
              </a:ext>
            </a:extLst>
          </p:cNvPr>
          <p:cNvCxnSpPr>
            <a:cxnSpLocks/>
          </p:cNvCxnSpPr>
          <p:nvPr/>
        </p:nvCxnSpPr>
        <p:spPr bwMode="auto">
          <a:xfrm>
            <a:off x="9750257" y="4836920"/>
            <a:ext cx="846659" cy="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C0512BC-FAB3-AD41-848C-AE2DA77E5DC8}"/>
              </a:ext>
            </a:extLst>
          </p:cNvPr>
          <p:cNvSpPr txBox="1">
            <a:spLocks/>
          </p:cNvSpPr>
          <p:nvPr/>
        </p:nvSpPr>
        <p:spPr>
          <a:xfrm>
            <a:off x="9953822" y="6597842"/>
            <a:ext cx="5114516" cy="405445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917" indent="-121917" defTabSz="1219170">
              <a:spcBef>
                <a:spcPts val="1600"/>
              </a:spcBef>
              <a:spcAft>
                <a:spcPts val="267"/>
              </a:spcAft>
              <a:buClr>
                <a:srgbClr val="CF75E7"/>
              </a:buClr>
              <a:defRPr/>
            </a:pPr>
            <a:r>
              <a:rPr lang="en-US" sz="933" dirty="0">
                <a:solidFill>
                  <a:schemeClr val="tx1"/>
                </a:solidFill>
              </a:rPr>
              <a:t>Source: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2029802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D0409FF-F209-A447-AD4B-A53C548D6648}"/>
              </a:ext>
            </a:extLst>
          </p:cNvPr>
          <p:cNvSpPr/>
          <p:nvPr/>
        </p:nvSpPr>
        <p:spPr bwMode="auto">
          <a:xfrm>
            <a:off x="9257451" y="5032521"/>
            <a:ext cx="1716040" cy="126461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DF40660-7E90-2B49-91B5-ABB810039E14}"/>
              </a:ext>
            </a:extLst>
          </p:cNvPr>
          <p:cNvSpPr/>
          <p:nvPr/>
        </p:nvSpPr>
        <p:spPr bwMode="auto">
          <a:xfrm>
            <a:off x="6846417" y="5081526"/>
            <a:ext cx="2245452" cy="1264533"/>
          </a:xfrm>
          <a:prstGeom prst="roundRect">
            <a:avLst/>
          </a:prstGeom>
          <a:solidFill>
            <a:srgbClr val="8DEAA3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1464705-73A0-524E-8169-6A4ACAFD7B8B}"/>
              </a:ext>
            </a:extLst>
          </p:cNvPr>
          <p:cNvSpPr/>
          <p:nvPr/>
        </p:nvSpPr>
        <p:spPr bwMode="auto">
          <a:xfrm>
            <a:off x="8717699" y="3094922"/>
            <a:ext cx="1716040" cy="126461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74AC25-045C-824A-809A-0A41008D7873}"/>
              </a:ext>
            </a:extLst>
          </p:cNvPr>
          <p:cNvSpPr/>
          <p:nvPr/>
        </p:nvSpPr>
        <p:spPr bwMode="auto">
          <a:xfrm>
            <a:off x="6865828" y="3095005"/>
            <a:ext cx="1716040" cy="1264533"/>
          </a:xfrm>
          <a:prstGeom prst="roundRect">
            <a:avLst/>
          </a:prstGeom>
          <a:solidFill>
            <a:srgbClr val="8DEAA3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7D623C-561F-2044-9DAC-3C654995B63D}"/>
              </a:ext>
            </a:extLst>
          </p:cNvPr>
          <p:cNvSpPr/>
          <p:nvPr/>
        </p:nvSpPr>
        <p:spPr bwMode="auto">
          <a:xfrm>
            <a:off x="6846417" y="1272010"/>
            <a:ext cx="1716040" cy="1264533"/>
          </a:xfrm>
          <a:prstGeom prst="roundRect">
            <a:avLst/>
          </a:prstGeom>
          <a:solidFill>
            <a:srgbClr val="8DEAA3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1EB003-9760-3442-8921-8BCADCB243F1}"/>
              </a:ext>
            </a:extLst>
          </p:cNvPr>
          <p:cNvSpPr/>
          <p:nvPr/>
        </p:nvSpPr>
        <p:spPr bwMode="auto">
          <a:xfrm>
            <a:off x="8636152" y="1271927"/>
            <a:ext cx="1716040" cy="126461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21920" tIns="35560" rIns="0" bIns="35560" numCol="1" spcCol="1270" anchor="ctr" anchorCtr="0">
            <a:noAutofit/>
          </a:bodyPr>
          <a:lstStyle/>
          <a:p>
            <a:pPr>
              <a:spcAft>
                <a:spcPts val="1600"/>
              </a:spcAft>
            </a:pPr>
            <a:endParaRPr lang="en-US" sz="1333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8D0C3-532D-D449-B300-91DEFC65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809916" cy="614244"/>
          </a:xfrm>
        </p:spPr>
        <p:txBody>
          <a:bodyPr>
            <a:normAutofit fontScale="90000"/>
          </a:bodyPr>
          <a:lstStyle/>
          <a:p>
            <a:r>
              <a:rPr lang="en-US" dirty="0"/>
              <a:t>Scenarios in which datum has low value: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C799C-7225-0D4A-B129-12EDDDA4C9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0416" y="1021372"/>
            <a:ext cx="11167873" cy="5584744"/>
          </a:xfrm>
        </p:spPr>
        <p:txBody>
          <a:bodyPr/>
          <a:lstStyle/>
          <a:p>
            <a:pPr marL="380990" indent="-380990">
              <a:buFont typeface="Wingdings" pitchFamily="2" charset="2"/>
              <a:buChar char="§"/>
            </a:pPr>
            <a:r>
              <a:rPr lang="en-IN" dirty="0"/>
              <a:t>Incorrect label</a:t>
            </a:r>
          </a:p>
          <a:p>
            <a:pPr marL="380990" indent="-380990">
              <a:buFont typeface="Wingdings" pitchFamily="2" charset="2"/>
              <a:buChar char="§"/>
            </a:pPr>
            <a:endParaRPr lang="en-IN" dirty="0"/>
          </a:p>
          <a:p>
            <a:r>
              <a:rPr lang="en-IN" dirty="0"/>
              <a:t>	</a:t>
            </a:r>
          </a:p>
          <a:p>
            <a:pPr marL="380990" indent="-380990">
              <a:buFont typeface="Wingdings" pitchFamily="2" charset="2"/>
              <a:buChar char="§"/>
            </a:pPr>
            <a:endParaRPr lang="en-IN" dirty="0"/>
          </a:p>
          <a:p>
            <a:pPr marL="380990" indent="-380990">
              <a:buFont typeface="Wingdings" pitchFamily="2" charset="2"/>
              <a:buChar char="§"/>
            </a:pPr>
            <a:r>
              <a:rPr lang="en-IN" dirty="0"/>
              <a:t>Input is noisy or low quality</a:t>
            </a:r>
          </a:p>
          <a:p>
            <a:pPr marL="380990" indent="-380990">
              <a:buFont typeface="Wingdings" pitchFamily="2" charset="2"/>
              <a:buChar char="§"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380990" indent="-380990">
              <a:buFont typeface="Wingdings" pitchFamily="2" charset="2"/>
              <a:buChar char="§"/>
            </a:pPr>
            <a:r>
              <a:rPr lang="en-IN" dirty="0"/>
              <a:t>Usefulness for target task</a:t>
            </a:r>
            <a:endParaRPr lang="en-US" dirty="0"/>
          </a:p>
        </p:txBody>
      </p:sp>
      <p:pic>
        <p:nvPicPr>
          <p:cNvPr id="7" name="Picture 2" descr="Dog Pictures: Cute &amp; Funny Pictures of Dogs">
            <a:extLst>
              <a:ext uri="{FF2B5EF4-FFF2-40B4-BE49-F238E27FC236}">
                <a16:creationId xmlns:a16="http://schemas.microsoft.com/office/drawing/2014/main" id="{471B6596-502F-7546-8997-DB779CDF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43" y="1586071"/>
            <a:ext cx="808352" cy="6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5 things that scare and stress your cat - Times of India">
            <a:extLst>
              <a:ext uri="{FF2B5EF4-FFF2-40B4-BE49-F238E27FC236}">
                <a16:creationId xmlns:a16="http://schemas.microsoft.com/office/drawing/2014/main" id="{C37A4987-BD72-5542-9767-764AC5DD728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20" y="1586071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435BE8-A0A5-D348-8E55-5CFFD15CEF58}"/>
              </a:ext>
            </a:extLst>
          </p:cNvPr>
          <p:cNvSpPr txBox="1"/>
          <p:nvPr/>
        </p:nvSpPr>
        <p:spPr>
          <a:xfrm>
            <a:off x="603796" y="2294066"/>
            <a:ext cx="140498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Label: Dog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5BD29-13EC-7143-A75A-C55E30DB7847}"/>
              </a:ext>
            </a:extLst>
          </p:cNvPr>
          <p:cNvSpPr txBox="1"/>
          <p:nvPr/>
        </p:nvSpPr>
        <p:spPr>
          <a:xfrm>
            <a:off x="2173606" y="2276939"/>
            <a:ext cx="140498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Label: Dog</a:t>
            </a:r>
          </a:p>
        </p:txBody>
      </p:sp>
      <p:pic>
        <p:nvPicPr>
          <p:cNvPr id="17" name="Picture 2" descr="Dog Pictures: Cute &amp; Funny Pictures of Dogs">
            <a:extLst>
              <a:ext uri="{FF2B5EF4-FFF2-40B4-BE49-F238E27FC236}">
                <a16:creationId xmlns:a16="http://schemas.microsoft.com/office/drawing/2014/main" id="{82167950-3239-364B-B1ED-E810E026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78" y="1401052"/>
            <a:ext cx="811565" cy="6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5 things that scare and stress your cat - Times of India">
            <a:extLst>
              <a:ext uri="{FF2B5EF4-FFF2-40B4-BE49-F238E27FC236}">
                <a16:creationId xmlns:a16="http://schemas.microsoft.com/office/drawing/2014/main" id="{7F4A3DD6-5552-A54C-BF26-F6CDDD8F229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12" y="1418179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B978C7-C05C-8549-B3CE-7E7A158FC5B0}"/>
              </a:ext>
            </a:extLst>
          </p:cNvPr>
          <p:cNvSpPr txBox="1"/>
          <p:nvPr/>
        </p:nvSpPr>
        <p:spPr>
          <a:xfrm>
            <a:off x="7001947" y="2097727"/>
            <a:ext cx="140498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Label: Dog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2DBC9-0791-0B42-8380-94737C3D8999}"/>
              </a:ext>
            </a:extLst>
          </p:cNvPr>
          <p:cNvSpPr txBox="1"/>
          <p:nvPr/>
        </p:nvSpPr>
        <p:spPr>
          <a:xfrm>
            <a:off x="8791682" y="2122342"/>
            <a:ext cx="140498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Label: Dog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936C30-E787-154A-9D15-25F9D644A998}"/>
              </a:ext>
            </a:extLst>
          </p:cNvPr>
          <p:cNvCxnSpPr>
            <a:cxnSpLocks/>
          </p:cNvCxnSpPr>
          <p:nvPr/>
        </p:nvCxnSpPr>
        <p:spPr bwMode="auto">
          <a:xfrm>
            <a:off x="3793780" y="1958393"/>
            <a:ext cx="1477809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Blurry picture of a cat : blurrypicturesofcats">
            <a:extLst>
              <a:ext uri="{FF2B5EF4-FFF2-40B4-BE49-F238E27FC236}">
                <a16:creationId xmlns:a16="http://schemas.microsoft.com/office/drawing/2014/main" id="{D422DAD8-D492-6A4D-867E-5D1EBCF7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0" y="3609859"/>
            <a:ext cx="808352" cy="6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Why Did the USDA Perform 'Cat Cannibalism' Experiments? | Live Science">
            <a:extLst>
              <a:ext uri="{FF2B5EF4-FFF2-40B4-BE49-F238E27FC236}">
                <a16:creationId xmlns:a16="http://schemas.microsoft.com/office/drawing/2014/main" id="{AA038E22-3562-8F42-8B2E-0AF4C5C7866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23" y="3609859"/>
            <a:ext cx="808351" cy="6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97B6C26-03F6-1247-B288-E6F92C6BCFFD}"/>
              </a:ext>
            </a:extLst>
          </p:cNvPr>
          <p:cNvCxnSpPr>
            <a:cxnSpLocks/>
          </p:cNvCxnSpPr>
          <p:nvPr/>
        </p:nvCxnSpPr>
        <p:spPr bwMode="auto">
          <a:xfrm>
            <a:off x="3793780" y="3694301"/>
            <a:ext cx="1477809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Picture 2" descr="Blurry picture of a cat : blurrypicturesofcats">
            <a:extLst>
              <a:ext uri="{FF2B5EF4-FFF2-40B4-BE49-F238E27FC236}">
                <a16:creationId xmlns:a16="http://schemas.microsoft.com/office/drawing/2014/main" id="{37A8CFC9-1294-9E4A-B9E2-DC313253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07" y="3429238"/>
            <a:ext cx="808352" cy="6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Why Did the USDA Perform 'Cat Cannibalism' Experiments? | Live Science">
            <a:extLst>
              <a:ext uri="{FF2B5EF4-FFF2-40B4-BE49-F238E27FC236}">
                <a16:creationId xmlns:a16="http://schemas.microsoft.com/office/drawing/2014/main" id="{42C9D9CA-071D-3845-AD63-B4936C70010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89" y="3429238"/>
            <a:ext cx="808351" cy="6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og Pictures: Cute &amp; Funny Pictures of Dogs">
            <a:extLst>
              <a:ext uri="{FF2B5EF4-FFF2-40B4-BE49-F238E27FC236}">
                <a16:creationId xmlns:a16="http://schemas.microsoft.com/office/drawing/2014/main" id="{9951B5B4-5ACC-C149-8B29-7D2FD4D4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0" y="5519018"/>
            <a:ext cx="811565" cy="6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5 things that scare and stress your cat - Times of India">
            <a:extLst>
              <a:ext uri="{FF2B5EF4-FFF2-40B4-BE49-F238E27FC236}">
                <a16:creationId xmlns:a16="http://schemas.microsoft.com/office/drawing/2014/main" id="{E3FD8764-8E98-9B46-B939-145895AEA18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92" y="5478440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Why Turnout Is Important for Your Horse">
            <a:extLst>
              <a:ext uri="{FF2B5EF4-FFF2-40B4-BE49-F238E27FC236}">
                <a16:creationId xmlns:a16="http://schemas.microsoft.com/office/drawing/2014/main" id="{218EE3F3-9C3C-514A-A8BA-8AE3580669F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25" y="5530216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96AAE8-CF60-ED4B-89C0-627366219C26}"/>
              </a:ext>
            </a:extLst>
          </p:cNvPr>
          <p:cNvCxnSpPr>
            <a:cxnSpLocks/>
          </p:cNvCxnSpPr>
          <p:nvPr/>
        </p:nvCxnSpPr>
        <p:spPr bwMode="auto">
          <a:xfrm>
            <a:off x="3941639" y="5369305"/>
            <a:ext cx="1477809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7" name="Picture 2" descr="Dog Pictures: Cute &amp; Funny Pictures of Dogs">
            <a:extLst>
              <a:ext uri="{FF2B5EF4-FFF2-40B4-BE49-F238E27FC236}">
                <a16:creationId xmlns:a16="http://schemas.microsoft.com/office/drawing/2014/main" id="{44B0B0EB-8104-DC4E-B5C1-E8F7C564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51" y="5394581"/>
            <a:ext cx="811565" cy="6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5 things that scare and stress your cat - Times of India">
            <a:extLst>
              <a:ext uri="{FF2B5EF4-FFF2-40B4-BE49-F238E27FC236}">
                <a16:creationId xmlns:a16="http://schemas.microsoft.com/office/drawing/2014/main" id="{34845EE9-597B-4842-B9D3-6E77ACF0B3E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03" y="5392437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Why Turnout Is Important for Your Horse">
            <a:extLst>
              <a:ext uri="{FF2B5EF4-FFF2-40B4-BE49-F238E27FC236}">
                <a16:creationId xmlns:a16="http://schemas.microsoft.com/office/drawing/2014/main" id="{3F6E53C3-307E-194D-B9C6-CFF925AB722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95" y="5379551"/>
            <a:ext cx="808352" cy="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30,000+ Free Cute Dog Images &amp; Pictures In HD - Pixabay">
            <a:extLst>
              <a:ext uri="{FF2B5EF4-FFF2-40B4-BE49-F238E27FC236}">
                <a16:creationId xmlns:a16="http://schemas.microsoft.com/office/drawing/2014/main" id="{B7219ACF-0FDD-6245-9822-4D99BC8D447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43" y="5601221"/>
            <a:ext cx="808352" cy="7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Cats, Animals and more – remove.bg Blog">
            <a:extLst>
              <a:ext uri="{FF2B5EF4-FFF2-40B4-BE49-F238E27FC236}">
                <a16:creationId xmlns:a16="http://schemas.microsoft.com/office/drawing/2014/main" id="{16DC09D7-E284-0C44-8BED-7D44047301C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59" y="5607833"/>
            <a:ext cx="808352" cy="7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E3322B3-87B5-D844-A83C-010E08D509F2}"/>
              </a:ext>
            </a:extLst>
          </p:cNvPr>
          <p:cNvSpPr txBox="1"/>
          <p:nvPr/>
        </p:nvSpPr>
        <p:spPr>
          <a:xfrm>
            <a:off x="4083999" y="6397070"/>
            <a:ext cx="132933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33" dirty="0">
                <a:ea typeface="IBM Plex Sans" charset="0"/>
                <a:cs typeface="IBM Plex Sans" charset="0"/>
              </a:rPr>
              <a:t>Validation Set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90F21178-5F3D-0C4B-BBC5-ACA9C3C1E2E5}"/>
              </a:ext>
            </a:extLst>
          </p:cNvPr>
          <p:cNvSpPr txBox="1">
            <a:spLocks/>
          </p:cNvSpPr>
          <p:nvPr/>
        </p:nvSpPr>
        <p:spPr>
          <a:xfrm>
            <a:off x="9953822" y="6597842"/>
            <a:ext cx="5114516" cy="405445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917" indent="-121917" defTabSz="1219170">
              <a:spcBef>
                <a:spcPts val="1600"/>
              </a:spcBef>
              <a:spcAft>
                <a:spcPts val="267"/>
              </a:spcAft>
              <a:buClr>
                <a:srgbClr val="CF75E7"/>
              </a:buClr>
              <a:defRPr/>
            </a:pPr>
            <a:r>
              <a:rPr lang="en-US" sz="933" dirty="0">
                <a:solidFill>
                  <a:schemeClr val="tx1"/>
                </a:solidFill>
              </a:rPr>
              <a:t>Source: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3118749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B78D-B7C8-4B41-9E92-566C07652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7B6BA-646F-7740-AF25-5CDBA37502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10436352" cy="4336288"/>
          </a:xfrm>
        </p:spPr>
        <p:txBody>
          <a:bodyPr/>
          <a:lstStyle/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Identifying Data Quality</a:t>
            </a:r>
          </a:p>
          <a:p>
            <a:pPr marL="609587" lvl="1" indent="-380990">
              <a:buFont typeface="Wingdings" pitchFamily="2" charset="2"/>
              <a:buChar char="§"/>
            </a:pPr>
            <a:r>
              <a:rPr lang="en-US" dirty="0"/>
              <a:t>High value data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b="1" kern="1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  <a:sym typeface="Wingdings" pitchFamily="2" charset="2"/>
              </a:rPr>
              <a:t>Significant contribution </a:t>
            </a:r>
          </a:p>
          <a:p>
            <a:pPr marL="609587" lvl="1" indent="-380990"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Low value data  </a:t>
            </a:r>
            <a:r>
              <a:rPr lang="en-US" b="1" kern="1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  <a:sym typeface="Wingdings" pitchFamily="2" charset="2"/>
              </a:rPr>
              <a:t>Noise or outliers or not useful for task</a:t>
            </a:r>
          </a:p>
          <a:p>
            <a:pPr marL="609587" lvl="1" indent="-380990">
              <a:buFont typeface="Wingdings" pitchFamily="2" charset="2"/>
              <a:buChar char="§"/>
            </a:pPr>
            <a:endParaRPr lang="en-US" dirty="0">
              <a:sym typeface="Wingdings" pitchFamily="2" charset="2"/>
            </a:endParaRP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Domain Adaptation</a:t>
            </a:r>
          </a:p>
          <a:p>
            <a:pPr marL="380990" indent="-380990">
              <a:buFont typeface="Wingdings" pitchFamily="2" charset="2"/>
              <a:buChar char="§"/>
            </a:pPr>
            <a:endParaRPr lang="en-US" dirty="0">
              <a:sym typeface="Wingdings" pitchFamily="2" charset="2"/>
            </a:endParaRP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Data Gathering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83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Metrics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00982" y="1260856"/>
            <a:ext cx="3997169" cy="4916424"/>
          </a:xfrm>
        </p:spPr>
        <p:txBody>
          <a:bodyPr/>
          <a:lstStyle/>
          <a:p>
            <a:r>
              <a:rPr lang="en-US" dirty="0"/>
              <a:t>We will cover the following topics: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Cleaning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Class Imbalance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Label Noise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Valuation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b="1" dirty="0"/>
              <a:t>Data Homogeneity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Transformations</a:t>
            </a:r>
          </a:p>
        </p:txBody>
      </p:sp>
      <p:pic>
        <p:nvPicPr>
          <p:cNvPr id="1026" name="Picture 2" descr="Data Literacy">
            <a:extLst>
              <a:ext uri="{FF2B5EF4-FFF2-40B4-BE49-F238E27FC236}">
                <a16:creationId xmlns:a16="http://schemas.microsoft.com/office/drawing/2014/main" id="{A9AE17B2-CA9A-4416-877E-4A8B0F7E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0" y="1"/>
            <a:ext cx="6240500" cy="66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9FDDB5-8D50-4809-B9E8-3F213B25B603}"/>
              </a:ext>
            </a:extLst>
          </p:cNvPr>
          <p:cNvSpPr txBox="1"/>
          <p:nvPr/>
        </p:nvSpPr>
        <p:spPr>
          <a:xfrm>
            <a:off x="4948137" y="6564781"/>
            <a:ext cx="677781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67" dirty="0">
                <a:ea typeface="IBM Plex Sans" charset="0"/>
                <a:cs typeface="IBM Plex Sans" charset="0"/>
              </a:rPr>
              <a:t>Source: </a:t>
            </a:r>
            <a:r>
              <a:rPr lang="en-IN" sz="1067" dirty="0">
                <a:hlinkClick r:id="rId3"/>
              </a:rPr>
              <a:t>https://www.analyticsinsight.net/data-literacy-helping-enterprises-lead-with-data-through-challenging-times/</a:t>
            </a:r>
            <a:endParaRPr lang="en-IN" sz="1067" dirty="0"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50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1D4D-AB78-304F-9064-63F2E1BB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Homogeneity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164344A-87E7-9C44-A5D9-593C7C5B7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5668"/>
              </p:ext>
            </p:extLst>
          </p:nvPr>
        </p:nvGraphicFramePr>
        <p:xfrm>
          <a:off x="0" y="2291249"/>
          <a:ext cx="11455400" cy="4298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E02DBE-0E73-BE46-B873-A1D456D3EDED}"/>
              </a:ext>
            </a:extLst>
          </p:cNvPr>
          <p:cNvSpPr txBox="1"/>
          <p:nvPr/>
        </p:nvSpPr>
        <p:spPr>
          <a:xfrm>
            <a:off x="621538" y="1279736"/>
            <a:ext cx="68155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We call a data homogenous, if all the entries follow a unique pattern</a:t>
            </a:r>
          </a:p>
        </p:txBody>
      </p:sp>
    </p:spTree>
    <p:extLst>
      <p:ext uri="{BB962C8B-B14F-4D97-AF65-F5344CB8AC3E}">
        <p14:creationId xmlns:p14="http://schemas.microsoft.com/office/powerpoint/2010/main" val="3485201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31AA-A996-4040-B1CC-AC43D1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56" y="251884"/>
            <a:ext cx="3561544" cy="649816"/>
          </a:xfrm>
        </p:spPr>
        <p:txBody>
          <a:bodyPr>
            <a:normAutofit fontScale="90000"/>
          </a:bodyPr>
          <a:lstStyle/>
          <a:p>
            <a:r>
              <a:rPr lang="en-US" dirty="0"/>
              <a:t>Data Homogeneity</a:t>
            </a: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339D4599-2A63-8E41-BAD6-C9D305709B02}"/>
              </a:ext>
            </a:extLst>
          </p:cNvPr>
          <p:cNvSpPr/>
          <p:nvPr/>
        </p:nvSpPr>
        <p:spPr bwMode="auto">
          <a:xfrm>
            <a:off x="1166772" y="1941363"/>
            <a:ext cx="2330440" cy="762000"/>
          </a:xfrm>
          <a:prstGeom prst="can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12</a:t>
            </a:r>
            <a:r>
              <a:rPr lang="en-US" sz="1867" baseline="30000" dirty="0">
                <a:solidFill>
                  <a:schemeClr val="bg1"/>
                </a:solidFill>
                <a:latin typeface="IBM Plex Sans" panose="020B0503050203000203" pitchFamily="34" charset="0"/>
              </a:rPr>
              <a:t>th</a:t>
            </a: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 Jan, 2020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Account Manager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67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846133E0-1566-5F44-9FC6-5F3325C95F41}"/>
              </a:ext>
            </a:extLst>
          </p:cNvPr>
          <p:cNvSpPr/>
          <p:nvPr/>
        </p:nvSpPr>
        <p:spPr bwMode="auto">
          <a:xfrm>
            <a:off x="5148212" y="1948765"/>
            <a:ext cx="2533649" cy="762000"/>
          </a:xfrm>
          <a:prstGeom prst="can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12/01/2020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Acc. Manager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67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50D32545-FF8B-DF4A-BCB6-53B8DAF94ADF}"/>
              </a:ext>
            </a:extLst>
          </p:cNvPr>
          <p:cNvSpPr/>
          <p:nvPr/>
        </p:nvSpPr>
        <p:spPr bwMode="auto">
          <a:xfrm>
            <a:off x="3224163" y="3768177"/>
            <a:ext cx="2679700" cy="1574800"/>
          </a:xfrm>
          <a:prstGeom prst="can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12</a:t>
            </a:r>
            <a:r>
              <a:rPr lang="en-US" sz="1867" baseline="30000" dirty="0">
                <a:solidFill>
                  <a:schemeClr val="bg1"/>
                </a:solidFill>
                <a:latin typeface="IBM Plex Sans" panose="020B0503050203000203" pitchFamily="34" charset="0"/>
              </a:rPr>
              <a:t>th</a:t>
            </a: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 Jan, 2020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Account Manager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12/01/2020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IBM Plex Sans" panose="020B0503050203000203" pitchFamily="34" charset="0"/>
              </a:rPr>
              <a:t>Acc. Manager</a:t>
            </a:r>
          </a:p>
          <a:p>
            <a:pPr algn="ctr"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67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67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149B8A-4D38-DC4D-80C6-7A0E97279FB7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>
            <a:off x="2331993" y="2703363"/>
            <a:ext cx="2105020" cy="1295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4046BF-8659-0243-A81F-78801146ED68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 flipH="1">
            <a:off x="4437012" y="2710765"/>
            <a:ext cx="1978024" cy="1295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126307-0E7C-5B41-8D76-6B99A163EC5A}"/>
              </a:ext>
            </a:extLst>
          </p:cNvPr>
          <p:cNvSpPr txBox="1"/>
          <p:nvPr/>
        </p:nvSpPr>
        <p:spPr>
          <a:xfrm>
            <a:off x="2301324" y="1450885"/>
            <a:ext cx="1476302" cy="379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Homogenous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6A651-8341-0446-9744-6E14C6AEE00C}"/>
              </a:ext>
            </a:extLst>
          </p:cNvPr>
          <p:cNvSpPr txBox="1"/>
          <p:nvPr/>
        </p:nvSpPr>
        <p:spPr>
          <a:xfrm>
            <a:off x="6950847" y="1434153"/>
            <a:ext cx="1476302" cy="379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Homogenous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A04C6-B725-EB4E-AF79-073A8AB00BE3}"/>
              </a:ext>
            </a:extLst>
          </p:cNvPr>
          <p:cNvSpPr txBox="1"/>
          <p:nvPr/>
        </p:nvSpPr>
        <p:spPr>
          <a:xfrm>
            <a:off x="6325861" y="3723807"/>
            <a:ext cx="1711944" cy="379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In-homogenous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06AAD3-B3C6-E445-BA27-17764E7B7851}"/>
              </a:ext>
            </a:extLst>
          </p:cNvPr>
          <p:cNvSpPr txBox="1"/>
          <p:nvPr/>
        </p:nvSpPr>
        <p:spPr>
          <a:xfrm>
            <a:off x="6143969" y="4262189"/>
            <a:ext cx="4708212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Wingdings" pitchFamily="2" charset="2"/>
              <a:buChar char="Ø"/>
            </a:pPr>
            <a:r>
              <a:rPr lang="en-US" sz="1867" dirty="0">
                <a:ea typeface="IBM Plex Sans" charset="0"/>
                <a:cs typeface="IBM Plex Sans" charset="0"/>
              </a:rPr>
              <a:t>Two different date formats</a:t>
            </a:r>
          </a:p>
          <a:p>
            <a:pPr marL="380990" indent="-380990">
              <a:buFont typeface="Wingdings" pitchFamily="2" charset="2"/>
              <a:buChar char="Ø"/>
            </a:pPr>
            <a:r>
              <a:rPr lang="en-US" sz="1867" dirty="0">
                <a:ea typeface="IBM Plex Sans" charset="0"/>
                <a:cs typeface="IBM Plex Sans" charset="0"/>
              </a:rPr>
              <a:t>Two different values for the same category</a:t>
            </a:r>
          </a:p>
        </p:txBody>
      </p:sp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40EFBEF7-997B-5C4E-B2DA-F31F14C57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9456410" y="3964394"/>
            <a:ext cx="467577" cy="467577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040260E7-62B5-AC4D-9594-57C2FC65A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1037560" y="4321789"/>
            <a:ext cx="467577" cy="4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62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682C-177B-BF4F-ADB5-1489B64D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268224"/>
            <a:ext cx="8863584" cy="1072896"/>
          </a:xfrm>
        </p:spPr>
        <p:txBody>
          <a:bodyPr/>
          <a:lstStyle/>
          <a:p>
            <a:r>
              <a:rPr lang="en-US" dirty="0"/>
              <a:t>In-homogeneity affects ML pipeline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91CC5-ABB8-894E-9FE3-42E8C603E9F9}"/>
              </a:ext>
            </a:extLst>
          </p:cNvPr>
          <p:cNvSpPr txBox="1"/>
          <p:nvPr/>
        </p:nvSpPr>
        <p:spPr>
          <a:xfrm>
            <a:off x="458289" y="992307"/>
            <a:ext cx="827367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Wingdings" pitchFamily="2" charset="2"/>
              <a:buChar char="§"/>
            </a:pPr>
            <a:r>
              <a:rPr lang="en-US" sz="1867" dirty="0">
                <a:ea typeface="IBM Plex Sans" charset="0"/>
                <a:cs typeface="IBM Plex Sans" charset="0"/>
              </a:rPr>
              <a:t>Adult Census dataset downloaded from </a:t>
            </a:r>
            <a:r>
              <a:rPr lang="en-US" sz="1867" dirty="0">
                <a:ea typeface="IBM Plex Sans" charset="0"/>
                <a:cs typeface="IBM Plex Sans" charset="0"/>
                <a:hlinkClick r:id="rId3"/>
              </a:rPr>
              <a:t>Kaggle</a:t>
            </a:r>
            <a:endParaRPr lang="en-US" sz="1867" dirty="0">
              <a:ea typeface="IBM Plex Sans" charset="0"/>
              <a:cs typeface="IBM Plex Sans" charset="0"/>
            </a:endParaRPr>
          </a:p>
          <a:p>
            <a:pPr marL="380990" indent="-380990">
              <a:buFont typeface="Wingdings" pitchFamily="2" charset="2"/>
              <a:buChar char="§"/>
            </a:pPr>
            <a:r>
              <a:rPr lang="en-US" sz="1867" dirty="0">
                <a:ea typeface="IBM Plex Sans" charset="0"/>
                <a:cs typeface="IBM Plex Sans" charset="0"/>
              </a:rPr>
              <a:t>Task is to predict Income level (&gt;50k/&lt;=50k) given several attributes of a person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B803B2-7DE0-054B-9841-94F79C4EA5AE}"/>
              </a:ext>
            </a:extLst>
          </p:cNvPr>
          <p:cNvGraphicFramePr>
            <a:graphicFrameLocks noGrp="1"/>
          </p:cNvGraphicFramePr>
          <p:nvPr/>
        </p:nvGraphicFramePr>
        <p:xfrm>
          <a:off x="458289" y="2028437"/>
          <a:ext cx="5499100" cy="3610359"/>
        </p:xfrm>
        <a:graphic>
          <a:graphicData uri="http://schemas.openxmlformats.org/drawingml/2006/table">
            <a:tbl>
              <a:tblPr/>
              <a:tblGrid>
                <a:gridCol w="2843497">
                  <a:extLst>
                    <a:ext uri="{9D8B030D-6E8A-4147-A177-3AD203B41FA5}">
                      <a16:colId xmlns:a16="http://schemas.microsoft.com/office/drawing/2014/main" val="422431875"/>
                    </a:ext>
                  </a:extLst>
                </a:gridCol>
                <a:gridCol w="2655603">
                  <a:extLst>
                    <a:ext uri="{9D8B030D-6E8A-4147-A177-3AD203B41FA5}">
                      <a16:colId xmlns:a16="http://schemas.microsoft.com/office/drawing/2014/main" val="2650765430"/>
                    </a:ext>
                  </a:extLst>
                </a:gridCol>
              </a:tblGrid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 level (Train)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 level (Test)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178076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&lt;=50K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&lt;=50K.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824521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&lt;=50K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&lt;=50K.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835136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&gt;50K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21297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&lt;=50K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242341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&lt;=50K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&lt;=50K.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073502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&lt;=50K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&lt;=50K.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628075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&gt;50K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&lt;=50K.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406757"/>
                  </a:ext>
                </a:extLst>
              </a:tr>
              <a:tr h="40115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&gt;50K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&gt;50K.</a:t>
                      </a:r>
                    </a:p>
                  </a:txBody>
                  <a:tcPr marL="12536" marR="12536" marT="12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776724"/>
                  </a:ext>
                </a:extLst>
              </a:tr>
            </a:tbl>
          </a:graphicData>
        </a:graphic>
      </p:graphicFrame>
      <p:pic>
        <p:nvPicPr>
          <p:cNvPr id="1026" name="Picture 2" descr="4th and 5th week of Coursera's Machine Learning (neural networks ...">
            <a:extLst>
              <a:ext uri="{FF2B5EF4-FFF2-40B4-BE49-F238E27FC236}">
                <a16:creationId xmlns:a16="http://schemas.microsoft.com/office/drawing/2014/main" id="{3F9C5B55-92F6-DC4A-80AE-A1CA2BC2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15" y="2878704"/>
            <a:ext cx="3956335" cy="300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DDA2EC8E-C8FA-7849-B9BD-1639A0FC32D4}"/>
              </a:ext>
            </a:extLst>
          </p:cNvPr>
          <p:cNvSpPr/>
          <p:nvPr/>
        </p:nvSpPr>
        <p:spPr bwMode="auto">
          <a:xfrm>
            <a:off x="9410702" y="2875021"/>
            <a:ext cx="990599" cy="3008193"/>
          </a:xfrm>
          <a:prstGeom prst="frame">
            <a:avLst>
              <a:gd name="adj1" fmla="val 6090"/>
            </a:avLst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67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484C3-16CD-4A42-A382-2CE9C8B0EB3D}"/>
              </a:ext>
            </a:extLst>
          </p:cNvPr>
          <p:cNvSpPr txBox="1"/>
          <p:nvPr/>
        </p:nvSpPr>
        <p:spPr>
          <a:xfrm>
            <a:off x="8966200" y="1823251"/>
            <a:ext cx="1980992" cy="379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4 output neurons?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B1125F-C977-4E43-AD0E-B2AD7A7CC69C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 bwMode="auto">
          <a:xfrm flipV="1">
            <a:off x="9906002" y="2202907"/>
            <a:ext cx="50694" cy="67211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F1889C01-F961-F444-953D-C304A8214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0593" y="1735827"/>
            <a:ext cx="585216" cy="58521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033698-612C-0A40-897E-1F63A280466F}"/>
              </a:ext>
            </a:extLst>
          </p:cNvPr>
          <p:cNvSpPr txBox="1">
            <a:spLocks/>
          </p:cNvSpPr>
          <p:nvPr/>
        </p:nvSpPr>
        <p:spPr>
          <a:xfrm>
            <a:off x="9953822" y="6597842"/>
            <a:ext cx="5114516" cy="405445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917" indent="-121917" defTabSz="1219170">
              <a:spcBef>
                <a:spcPts val="1600"/>
              </a:spcBef>
              <a:spcAft>
                <a:spcPts val="267"/>
              </a:spcAft>
              <a:buClr>
                <a:srgbClr val="CF75E7"/>
              </a:buClr>
              <a:defRPr/>
            </a:pPr>
            <a:r>
              <a:rPr lang="en-US" sz="933" dirty="0">
                <a:solidFill>
                  <a:schemeClr val="tx1"/>
                </a:solidFill>
              </a:rPr>
              <a:t>Source: Image from Google Images</a:t>
            </a:r>
          </a:p>
        </p:txBody>
      </p:sp>
    </p:spTree>
    <p:extLst>
      <p:ext uri="{BB962C8B-B14F-4D97-AF65-F5344CB8AC3E}">
        <p14:creationId xmlns:p14="http://schemas.microsoft.com/office/powerpoint/2010/main" val="136371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9470-ED89-3441-ABD8-A4DD804C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33729"/>
            <a:ext cx="5522976" cy="1072896"/>
          </a:xfrm>
        </p:spPr>
        <p:txBody>
          <a:bodyPr/>
          <a:lstStyle/>
          <a:p>
            <a:r>
              <a:rPr lang="en-US" dirty="0"/>
              <a:t>Inhomogeneity causes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C53EA60-3041-4557-928A-15BA683DA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109743"/>
              </p:ext>
            </p:extLst>
          </p:nvPr>
        </p:nvGraphicFramePr>
        <p:xfrm>
          <a:off x="807764" y="899584"/>
          <a:ext cx="9991256" cy="5958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4F29EB48-C9C6-7D40-A65F-F57502A10990}"/>
              </a:ext>
            </a:extLst>
          </p:cNvPr>
          <p:cNvSpPr txBox="1">
            <a:spLocks/>
          </p:cNvSpPr>
          <p:nvPr/>
        </p:nvSpPr>
        <p:spPr>
          <a:xfrm>
            <a:off x="4591094" y="2635752"/>
            <a:ext cx="3186175" cy="5445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5pPr>
            <a:lvl6pPr marL="36256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6pPr>
            <a:lvl7pPr marL="72513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7pPr>
            <a:lvl8pPr marL="108770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8pPr>
            <a:lvl9pPr marL="14502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" pitchFamily="34" charset="0"/>
              </a:defRPr>
            </a:lvl9pPr>
          </a:lstStyle>
          <a:p>
            <a:pPr defTabSz="1219170"/>
            <a:r>
              <a:rPr lang="en-US" sz="3200" b="1" kern="0" dirty="0">
                <a:solidFill>
                  <a:schemeClr val="accent2"/>
                </a:solidFill>
              </a:rPr>
              <a:t>Inhomogeneity</a:t>
            </a:r>
          </a:p>
        </p:txBody>
      </p:sp>
    </p:spTree>
    <p:extLst>
      <p:ext uri="{BB962C8B-B14F-4D97-AF65-F5344CB8AC3E}">
        <p14:creationId xmlns:p14="http://schemas.microsoft.com/office/powerpoint/2010/main" val="544762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C362-89E3-FB4A-912C-F7A4EEFA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268224"/>
            <a:ext cx="4748784" cy="595376"/>
          </a:xfrm>
        </p:spPr>
        <p:txBody>
          <a:bodyPr>
            <a:normAutofit fontScale="90000"/>
          </a:bodyPr>
          <a:lstStyle/>
          <a:p>
            <a:r>
              <a:rPr lang="en-US" dirty="0"/>
              <a:t>Syntactic Homogeneity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78082-9C65-DC49-9B46-BB29839E2D97}"/>
              </a:ext>
            </a:extLst>
          </p:cNvPr>
          <p:cNvSpPr txBox="1"/>
          <p:nvPr/>
        </p:nvSpPr>
        <p:spPr>
          <a:xfrm>
            <a:off x="4821767" y="878149"/>
            <a:ext cx="26675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b="1" dirty="0">
                <a:solidFill>
                  <a:schemeClr val="accent2"/>
                </a:solidFill>
                <a:ea typeface="IBM Plex Sans" charset="0"/>
                <a:cs typeface="IBM Plex Sans" charset="0"/>
              </a:rPr>
              <a:t>Distance based similarity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F4DCD-E5B8-0E4D-B6E9-E4670FF7D422}"/>
              </a:ext>
            </a:extLst>
          </p:cNvPr>
          <p:cNvSpPr txBox="1"/>
          <p:nvPr/>
        </p:nvSpPr>
        <p:spPr>
          <a:xfrm>
            <a:off x="2023945" y="1901237"/>
            <a:ext cx="1453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b="1" dirty="0">
                <a:solidFill>
                  <a:schemeClr val="accent2"/>
                </a:solidFill>
                <a:ea typeface="IBM Plex Sans" charset="0"/>
                <a:cs typeface="IBM Plex Sans" charset="0"/>
              </a:rPr>
              <a:t>Edit distance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52F1A-2550-AD45-A7A0-B540158ED267}"/>
              </a:ext>
            </a:extLst>
          </p:cNvPr>
          <p:cNvSpPr txBox="1"/>
          <p:nvPr/>
        </p:nvSpPr>
        <p:spPr>
          <a:xfrm>
            <a:off x="1026813" y="5671766"/>
            <a:ext cx="3986561" cy="379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Sequence based distance measure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20B253-CAB9-B14E-A4E2-17B811514CF3}"/>
              </a:ext>
            </a:extLst>
          </p:cNvPr>
          <p:cNvCxnSpPr>
            <a:cxnSpLocks/>
          </p:cNvCxnSpPr>
          <p:nvPr/>
        </p:nvCxnSpPr>
        <p:spPr bwMode="auto">
          <a:xfrm>
            <a:off x="6406992" y="1322916"/>
            <a:ext cx="0" cy="5283200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Group 459">
            <a:extLst>
              <a:ext uri="{FF2B5EF4-FFF2-40B4-BE49-F238E27FC236}">
                <a16:creationId xmlns:a16="http://schemas.microsoft.com/office/drawing/2014/main" id="{B3242121-768C-854E-BC15-19E3788520A1}"/>
              </a:ext>
            </a:extLst>
          </p:cNvPr>
          <p:cNvGraphicFramePr>
            <a:graphicFrameLocks noGrp="1"/>
          </p:cNvGraphicFramePr>
          <p:nvPr/>
        </p:nvGraphicFramePr>
        <p:xfrm>
          <a:off x="447130" y="2880811"/>
          <a:ext cx="3388782" cy="2421468"/>
        </p:xfrm>
        <a:graphic>
          <a:graphicData uri="http://schemas.openxmlformats.org/drawingml/2006/table">
            <a:tbl>
              <a:tblPr/>
              <a:tblGrid>
                <a:gridCol w="565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30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4717">
                <a:tc>
                  <a:txBody>
                    <a:bodyPr/>
                    <a:lstStyle/>
                    <a:p>
                      <a:pPr marL="0" marR="0" lvl="0" indent="0" algn="l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17"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17"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717"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26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 Box 503">
            <a:extLst>
              <a:ext uri="{FF2B5EF4-FFF2-40B4-BE49-F238E27FC236}">
                <a16:creationId xmlns:a16="http://schemas.microsoft.com/office/drawing/2014/main" id="{DFA35335-F1AE-F640-B526-61DD0BB92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960" y="2472295"/>
            <a:ext cx="2632452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67" dirty="0"/>
              <a:t>y0     y1      y2     y3     y4</a:t>
            </a:r>
          </a:p>
        </p:txBody>
      </p:sp>
      <p:sp>
        <p:nvSpPr>
          <p:cNvPr id="14" name="Text Box 522">
            <a:extLst>
              <a:ext uri="{FF2B5EF4-FFF2-40B4-BE49-F238E27FC236}">
                <a16:creationId xmlns:a16="http://schemas.microsoft.com/office/drawing/2014/main" id="{B102A487-79AB-6245-9416-2B96D2696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208" y="3025697"/>
            <a:ext cx="1202637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67" dirty="0"/>
              <a:t>x = d – v a</a:t>
            </a:r>
          </a:p>
          <a:p>
            <a:endParaRPr lang="en-US" altLang="en-US" sz="1867" dirty="0"/>
          </a:p>
          <a:p>
            <a:r>
              <a:rPr lang="en-US" altLang="en-US" sz="1867" dirty="0"/>
              <a:t>y = d a v e</a:t>
            </a:r>
          </a:p>
        </p:txBody>
      </p:sp>
      <p:sp>
        <p:nvSpPr>
          <p:cNvPr id="15" name="Line 523">
            <a:extLst>
              <a:ext uri="{FF2B5EF4-FFF2-40B4-BE49-F238E27FC236}">
                <a16:creationId xmlns:a16="http://schemas.microsoft.com/office/drawing/2014/main" id="{F42DA3A4-8CF2-FE4C-B385-888C3C636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1327" y="3413049"/>
            <a:ext cx="0" cy="2222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Line 524">
            <a:extLst>
              <a:ext uri="{FF2B5EF4-FFF2-40B4-BE49-F238E27FC236}">
                <a16:creationId xmlns:a16="http://schemas.microsoft.com/office/drawing/2014/main" id="{06F26E48-D10A-354E-BB80-C10048A14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1244" y="3413049"/>
            <a:ext cx="0" cy="2222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Line 525">
            <a:extLst>
              <a:ext uri="{FF2B5EF4-FFF2-40B4-BE49-F238E27FC236}">
                <a16:creationId xmlns:a16="http://schemas.microsoft.com/office/drawing/2014/main" id="{D6B714E1-AFC9-AF4E-8984-1411DEE6DE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344" y="3413049"/>
            <a:ext cx="0" cy="2222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Line 526">
            <a:extLst>
              <a:ext uri="{FF2B5EF4-FFF2-40B4-BE49-F238E27FC236}">
                <a16:creationId xmlns:a16="http://schemas.microsoft.com/office/drawing/2014/main" id="{7A3253AE-5990-EF4D-B1FD-BEC2DAA71D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411" y="3413049"/>
            <a:ext cx="0" cy="2222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925A4633-83D9-8046-8CCB-9FADEEDCC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572" y="4302049"/>
            <a:ext cx="1914306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67" dirty="0"/>
              <a:t>substitute a with e</a:t>
            </a:r>
          </a:p>
          <a:p>
            <a:r>
              <a:rPr lang="en-US" altLang="en-US" sz="1867" dirty="0"/>
              <a:t>insert a (after 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ED07D77-418F-B34D-A74B-FF8C2F7D28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2069" y="2675495"/>
                <a:ext cx="4061884" cy="3179183"/>
              </a:xfrm>
              <a:prstGeom prst="rect">
                <a:avLst/>
              </a:prstGeom>
            </p:spPr>
            <p:txBody>
              <a:bodyPr/>
              <a:lstStyle>
                <a:lvl1pPr marL="0" indent="0" algn="l" rtl="0" eaLnBrk="1" fontAlgn="base" hangingPunct="1">
                  <a:lnSpc>
                    <a:spcPct val="100000"/>
                  </a:lnSpc>
                  <a:spcBef>
                    <a:spcPts val="11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Font typeface="IBM Plex Sans" pitchFamily="2" charset="2"/>
                  <a:buNone/>
                  <a:defRPr sz="1400" b="0" i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1pPr>
                <a:lvl2pPr marL="171452" indent="-173736" algn="l" rtl="0" eaLnBrk="1" fontAlgn="base" hangingPunct="1">
                  <a:lnSpc>
                    <a:spcPct val="100000"/>
                  </a:lnSpc>
                  <a:spcBef>
                    <a:spcPts val="11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IBM Plex Sans" charset="-120"/>
                  <a:buChar char="–"/>
                  <a:tabLst/>
                  <a:defRPr sz="1400" b="0" i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342905" indent="-173736" algn="l" rtl="0" eaLnBrk="1" fontAlgn="base" hangingPunct="1">
                  <a:lnSpc>
                    <a:spcPct val="100000"/>
                  </a:lnSpc>
                  <a:spcBef>
                    <a:spcPts val="11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IBM Plex Sans" panose="020B0604020202020204" pitchFamily="34" charset="0"/>
                  <a:buChar char="•"/>
                  <a:tabLst/>
                  <a:defRPr sz="1400" b="0" i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628658" indent="-173736" algn="l" rtl="0" eaLnBrk="1" fontAlgn="base" hangingPunct="1">
                  <a:lnSpc>
                    <a:spcPct val="100000"/>
                  </a:lnSpc>
                  <a:spcBef>
                    <a:spcPts val="11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IBM Plex Sans" charset="-120"/>
                  <a:buChar char="–"/>
                  <a:tabLst/>
                  <a:defRPr sz="1400" b="0" i="0" baseline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803285" indent="-173736" algn="l" rtl="0" eaLnBrk="1" fontAlgn="base" hangingPunct="1">
                  <a:lnSpc>
                    <a:spcPct val="100000"/>
                  </a:lnSpc>
                  <a:spcBef>
                    <a:spcPts val="1100"/>
                  </a:spcBef>
                  <a:spcAft>
                    <a:spcPct val="0"/>
                  </a:spcAft>
                  <a:buClr>
                    <a:schemeClr val="tx1"/>
                  </a:buClr>
                  <a:buFont typeface="IBM Plex Sans" charset="-120"/>
                  <a:buChar char="»"/>
                  <a:tabLst/>
                  <a:defRPr sz="1400" b="0" i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1583721" indent="-12967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269">
                    <a:solidFill>
                      <a:schemeClr val="bg1"/>
                    </a:solidFill>
                    <a:latin typeface="IBM Plex Sans" charset="0"/>
                  </a:defRPr>
                </a:lvl6pPr>
                <a:lvl7pPr marL="1946291" indent="-12967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269">
                    <a:solidFill>
                      <a:schemeClr val="bg1"/>
                    </a:solidFill>
                    <a:latin typeface="IBM Plex Sans" charset="0"/>
                  </a:defRPr>
                </a:lvl7pPr>
                <a:lvl8pPr marL="2308860" indent="-12967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269">
                    <a:solidFill>
                      <a:schemeClr val="bg1"/>
                    </a:solidFill>
                    <a:latin typeface="IBM Plex Sans" charset="0"/>
                  </a:defRPr>
                </a:lvl8pPr>
                <a:lvl9pPr marL="2671430" indent="-12967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269">
                    <a:solidFill>
                      <a:schemeClr val="bg1"/>
                    </a:solidFill>
                    <a:latin typeface="IBM Plex Sans" charset="0"/>
                  </a:defRPr>
                </a:lvl9pPr>
              </a:lstStyle>
              <a:p>
                <a:pPr defTabSz="121917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867" i="1" ker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en-US" sz="1867" i="1" ker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  <m:t>∩</m:t>
                          </m:r>
                          <m:sSub>
                            <m:sSubPr>
                              <m:ctrlP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  <m:t>∪</m:t>
                          </m:r>
                          <m:sSub>
                            <m:sSubPr>
                              <m:ctrlP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en-US" sz="1867" i="1" ker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en-US" sz="1867" i="1" ker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altLang="en-US" sz="1867" kern="0" dirty="0"/>
              </a:p>
              <a:p>
                <a:pPr marL="380990" indent="-380990" defTabSz="1219170">
                  <a:buFont typeface="Wingdings" pitchFamily="2" charset="2"/>
                  <a:buChar char="§"/>
                </a:pPr>
                <a:r>
                  <a:rPr lang="en-US" altLang="en-US" sz="1867" dirty="0"/>
                  <a:t>Eg</a:t>
                </a:r>
                <a14:m>
                  <m:oMath xmlns:m="http://schemas.openxmlformats.org/officeDocument/2006/math"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67" dirty="0"/>
                  <a:t>= </a:t>
                </a:r>
                <a:r>
                  <a:rPr lang="en-US" altLang="en-US" sz="1867" dirty="0" err="1"/>
                  <a:t>dave</a:t>
                </a:r>
                <a:r>
                  <a:rPr lang="en-US" altLang="en-US" sz="1867" dirty="0"/>
                  <a:t>, </a:t>
                </a:r>
                <a14:m>
                  <m:oMath xmlns:m="http://schemas.openxmlformats.org/officeDocument/2006/math"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en-US" sz="1867" dirty="0"/>
                  <a:t> = dav</a:t>
                </a:r>
              </a:p>
              <a:p>
                <a:pPr marL="380990" lvl="1" indent="-380990" defTabSz="121917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 = {#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𝑑𝑎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𝑎𝑣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en-US" sz="1867" i="1" dirty="0" err="1">
                        <a:latin typeface="Cambria Math" panose="02040503050406030204" pitchFamily="18" charset="0"/>
                      </a:rPr>
                      <m:t>𝑣𝑒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#},  </m:t>
                    </m:r>
                    <m:r>
                      <a:rPr lang="en-US" altLang="en-US" sz="1867" i="1" dirty="0" err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en-US" sz="1867" i="1" dirty="0" err="1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altLang="en-US" sz="1867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 = {#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𝑑𝑎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𝑎𝑣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#}</m:t>
                    </m:r>
                  </m:oMath>
                </a14:m>
                <a:endParaRPr lang="en-US" altLang="en-US" sz="1867" dirty="0"/>
              </a:p>
              <a:p>
                <a:pPr marL="380990" lvl="1" indent="-380990" defTabSz="121917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1867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1867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1867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1867" i="1" dirty="0">
                        <a:latin typeface="Cambria Math" panose="02040503050406030204" pitchFamily="18" charset="0"/>
                      </a:rPr>
                      <m:t>) = 3/6</m:t>
                    </m:r>
                  </m:oMath>
                </a14:m>
                <a:endParaRPr lang="en-US" altLang="en-US" sz="1867" dirty="0"/>
              </a:p>
              <a:p>
                <a:pPr marL="0" lvl="1" indent="0" defTabSz="1219170">
                  <a:buNone/>
                </a:pPr>
                <a:endParaRPr lang="en-US" altLang="en-US" sz="1867" kern="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ED07D77-418F-B34D-A74B-FF8C2F7D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069" y="2675495"/>
                <a:ext cx="4061884" cy="3179183"/>
              </a:xfrm>
              <a:prstGeom prst="rect">
                <a:avLst/>
              </a:prstGeom>
              <a:blipFill>
                <a:blip r:embed="rId3"/>
                <a:stretch>
                  <a:fillRect l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4841A7D-7A41-4641-9A3B-CFE88BEAAA48}"/>
              </a:ext>
            </a:extLst>
          </p:cNvPr>
          <p:cNvSpPr txBox="1"/>
          <p:nvPr/>
        </p:nvSpPr>
        <p:spPr>
          <a:xfrm>
            <a:off x="8119660" y="1710840"/>
            <a:ext cx="191315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b="1" dirty="0">
                <a:solidFill>
                  <a:schemeClr val="accent2"/>
                </a:solidFill>
                <a:ea typeface="IBM Plex Sans" charset="0"/>
                <a:cs typeface="IBM Plex Sans" charset="0"/>
              </a:rPr>
              <a:t>Jaccard Similarity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195218-47B9-ED48-B3C1-046C54AE4246}"/>
              </a:ext>
            </a:extLst>
          </p:cNvPr>
          <p:cNvSpPr txBox="1"/>
          <p:nvPr/>
        </p:nvSpPr>
        <p:spPr>
          <a:xfrm>
            <a:off x="7029729" y="5649492"/>
            <a:ext cx="3986561" cy="379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67" dirty="0">
                <a:ea typeface="IBM Plex Sans" charset="0"/>
                <a:cs typeface="IBM Plex Sans" charset="0"/>
              </a:rPr>
              <a:t>Set based distance measure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74A033D-4B81-B340-BCEF-41E4ABF0BC03}"/>
              </a:ext>
            </a:extLst>
          </p:cNvPr>
          <p:cNvSpPr txBox="1">
            <a:spLocks/>
          </p:cNvSpPr>
          <p:nvPr/>
        </p:nvSpPr>
        <p:spPr>
          <a:xfrm>
            <a:off x="5768015" y="6604222"/>
            <a:ext cx="6119096" cy="405445"/>
          </a:xfrm>
          <a:prstGeom prst="rect">
            <a:avLst/>
          </a:prstGeom>
        </p:spPr>
        <p:txBody>
          <a:bodyPr vert="horz" lIns="0" tIns="60960" rIns="0" bIns="6096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CF75E7"/>
              </a:buClr>
              <a:defRPr/>
            </a:pPr>
            <a:r>
              <a:rPr lang="en-US" sz="1067" dirty="0">
                <a:solidFill>
                  <a:schemeClr val="tx1"/>
                </a:solidFill>
              </a:rPr>
              <a:t>Source:  Doan et al, 2012. </a:t>
            </a:r>
            <a:r>
              <a:rPr lang="en-IN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of Data Integration</a:t>
            </a:r>
            <a:endParaRPr lang="en-US" sz="10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2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CBAE7-372D-7347-813C-5F932EEB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Why do we say that?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8584F-3E9D-D643-920B-DE2D0D385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IN" sz="2400" dirty="0"/>
              <a:t>Data is an essential resource that powers the information economy in much the way that oil has </a:t>
            </a:r>
            <a:r>
              <a:rPr lang="en-IN" sz="2400" dirty="0" err="1"/>
              <a:t>fueled</a:t>
            </a:r>
            <a:r>
              <a:rPr lang="en-IN" sz="2400" dirty="0"/>
              <a:t> the industrial economy</a:t>
            </a:r>
          </a:p>
          <a:p>
            <a:r>
              <a:rPr lang="en-IN" sz="2400" dirty="0"/>
              <a:t>Information can be extracted from data just as energy can be extracted from oil</a:t>
            </a:r>
          </a:p>
          <a:p>
            <a:r>
              <a:rPr lang="en-IN" sz="2400" dirty="0"/>
              <a:t>Data flows like oil but we must “drill down” into data to extract value from it</a:t>
            </a:r>
          </a:p>
          <a:p>
            <a:r>
              <a:rPr lang="en-IN" sz="2400" dirty="0"/>
              <a:t>Oil is a scarce resource. Data isn’t just abundant, it is a cumulative resource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81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A2E4-7AB4-BE4A-A696-B04A9097F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Homogeneity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5514F-7ED8-A148-95D2-6360290D14D6}"/>
              </a:ext>
            </a:extLst>
          </p:cNvPr>
          <p:cNvSpPr txBox="1"/>
          <p:nvPr/>
        </p:nvSpPr>
        <p:spPr>
          <a:xfrm>
            <a:off x="4321797" y="930751"/>
            <a:ext cx="302999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67" b="1" dirty="0">
                <a:solidFill>
                  <a:schemeClr val="accent2"/>
                </a:solidFill>
                <a:ea typeface="IBM Plex Sans" charset="0"/>
                <a:cs typeface="IBM Plex Sans" charset="0"/>
              </a:rPr>
              <a:t>Embeddings based similarity</a:t>
            </a:r>
          </a:p>
        </p:txBody>
      </p:sp>
      <p:pic>
        <p:nvPicPr>
          <p:cNvPr id="4098" name="Picture 2" descr="A set of word vectors represented in a 2D space generated by ...">
            <a:extLst>
              <a:ext uri="{FF2B5EF4-FFF2-40B4-BE49-F238E27FC236}">
                <a16:creationId xmlns:a16="http://schemas.microsoft.com/office/drawing/2014/main" id="{70E739A6-A5F4-FD4C-8C43-C5BEF69F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3" y="1689187"/>
            <a:ext cx="4140383" cy="38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B4FB18-4AB2-B54D-A480-67E5A35183B2}"/>
                  </a:ext>
                </a:extLst>
              </p:cNvPr>
              <p:cNvSpPr txBox="1"/>
              <p:nvPr/>
            </p:nvSpPr>
            <p:spPr>
              <a:xfrm>
                <a:off x="5803393" y="2208575"/>
                <a:ext cx="5940716" cy="3002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>
                  <a:buFont typeface="Wingdings" pitchFamily="2" charset="2"/>
                  <a:buChar char="§"/>
                </a:pPr>
                <a:r>
                  <a:rPr lang="en-US" sz="1867" dirty="0">
                    <a:ea typeface="IBM Plex Sans" charset="0"/>
                    <a:cs typeface="IBM Plex Sans" charset="0"/>
                  </a:rPr>
                  <a:t>Applicable when the entries in the data are meaningful English words</a:t>
                </a:r>
              </a:p>
              <a:p>
                <a:pPr marL="380990" indent="-380990">
                  <a:buFont typeface="Wingdings" pitchFamily="2" charset="2"/>
                  <a:buChar char="§"/>
                </a:pPr>
                <a:endParaRPr lang="en-US" sz="1867" dirty="0">
                  <a:ea typeface="IBM Plex Sans" charset="0"/>
                  <a:cs typeface="IBM Plex Sans" charset="0"/>
                </a:endParaRPr>
              </a:p>
              <a:p>
                <a:pPr marL="380990" indent="-380990">
                  <a:buFont typeface="Wingdings" pitchFamily="2" charset="2"/>
                  <a:buChar char="§"/>
                </a:pPr>
                <a:r>
                  <a:rPr lang="en-US" sz="1867" dirty="0">
                    <a:ea typeface="IBM Plex Sans" charset="0"/>
                    <a:cs typeface="IBM Plex Sans" charset="0"/>
                  </a:rPr>
                  <a:t>Can use off the shelf embeddings like word2vec, Glove etc.</a:t>
                </a:r>
              </a:p>
              <a:p>
                <a:pPr marL="380990" indent="-380990">
                  <a:buFont typeface="Wingdings" pitchFamily="2" charset="2"/>
                  <a:buChar char="§"/>
                </a:pPr>
                <a:endParaRPr lang="en-US" sz="1867" dirty="0">
                  <a:ea typeface="IBM Plex Sans" charset="0"/>
                  <a:cs typeface="IBM Plex Sans" charset="0"/>
                </a:endParaRPr>
              </a:p>
              <a:p>
                <a:pPr marL="380990" indent="-38099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𝑠𝑖𝑚𝑖𝑙𝑎𝑟𝑖𝑡𝑦</m:t>
                    </m:r>
                    <m:d>
                      <m:dPr>
                        <m:ctrlP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</m:ctrlPr>
                      </m:dPr>
                      <m:e>
                        <m: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  <m:t>𝑥</m:t>
                        </m:r>
                        <m: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  <m:t>,</m:t>
                        </m:r>
                        <m: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  <m:t>𝑦</m:t>
                        </m:r>
                      </m:e>
                    </m:d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=</m:t>
                    </m:r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𝑐𝑜𝑠𝑖𝑛𝑒</m:t>
                    </m:r>
                    <m:d>
                      <m:dPr>
                        <m:ctrlP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</m:ctrlPr>
                      </m:dPr>
                      <m:e>
                        <m: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1867" i="1">
                                <a:latin typeface="Cambria Math" panose="02040503050406030204" pitchFamily="18" charset="0"/>
                                <a:ea typeface="IBM Plex Sans" charset="0"/>
                                <a:cs typeface="IBM Plex Sans" charset="0"/>
                              </a:rPr>
                            </m:ctrlPr>
                          </m:dPr>
                          <m:e>
                            <m:r>
                              <a:rPr lang="en-US" sz="1867" i="1">
                                <a:latin typeface="Cambria Math" panose="02040503050406030204" pitchFamily="18" charset="0"/>
                                <a:ea typeface="IBM Plex Sans" charset="0"/>
                                <a:cs typeface="IBM Plex Sans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  <m:t>, </m:t>
                        </m:r>
                        <m: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1867" i="1">
                                <a:latin typeface="Cambria Math" panose="02040503050406030204" pitchFamily="18" charset="0"/>
                                <a:ea typeface="IBM Plex Sans" charset="0"/>
                                <a:cs typeface="IBM Plex Sans" charset="0"/>
                              </a:rPr>
                            </m:ctrlPr>
                          </m:dPr>
                          <m:e>
                            <m:r>
                              <a:rPr lang="en-US" sz="1867" i="1">
                                <a:latin typeface="Cambria Math" panose="02040503050406030204" pitchFamily="18" charset="0"/>
                                <a:ea typeface="IBM Plex Sans" charset="0"/>
                                <a:cs typeface="IBM Plex Sans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;</m:t>
                    </m:r>
                  </m:oMath>
                </a14:m>
                <a:endParaRPr lang="en-US" sz="1867" i="1" dirty="0">
                  <a:latin typeface="Cambria Math" panose="02040503050406030204" pitchFamily="18" charset="0"/>
                  <a:ea typeface="IBM Plex Sans" charset="0"/>
                  <a:cs typeface="IBM Plex Sans" charset="0"/>
                </a:endParaRPr>
              </a:p>
              <a:p>
                <a:pPr marL="380990" indent="-380990">
                  <a:buFont typeface="Wingdings" pitchFamily="2" charset="2"/>
                  <a:buChar char="§"/>
                </a:pPr>
                <a:r>
                  <a:rPr lang="en-US" sz="1867" dirty="0">
                    <a:ea typeface="IBM Plex Sans" charset="0"/>
                    <a:cs typeface="IBM Plex Sans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 </m:t>
                    </m:r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𝜙</m:t>
                    </m:r>
                    <m:d>
                      <m:dPr>
                        <m:ctrlP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</m:ctrlPr>
                      </m:dPr>
                      <m:e>
                        <m:r>
                          <a:rPr lang="en-US" sz="1867" i="1">
                            <a:latin typeface="Cambria Math" panose="02040503050406030204" pitchFamily="18" charset="0"/>
                            <a:ea typeface="IBM Plex Sans" charset="0"/>
                            <a:cs typeface="IBM Plex Sans" charset="0"/>
                          </a:rPr>
                          <m:t>.</m:t>
                        </m:r>
                      </m:e>
                    </m:d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=</m:t>
                    </m:r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𝑤𝑜𝑟𝑑</m:t>
                    </m:r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 </m:t>
                    </m:r>
                    <m:r>
                      <a:rPr lang="en-US" sz="1867" i="1">
                        <a:latin typeface="Cambria Math" panose="02040503050406030204" pitchFamily="18" charset="0"/>
                        <a:ea typeface="IBM Plex Sans" charset="0"/>
                        <a:cs typeface="IBM Plex Sans" charset="0"/>
                      </a:rPr>
                      <m:t>𝑒𝑚𝑏𝑒𝑑𝑑𝑖𝑛𝑔</m:t>
                    </m:r>
                  </m:oMath>
                </a14:m>
                <a:endParaRPr lang="en-US" sz="1867" dirty="0">
                  <a:ea typeface="IBM Plex Sans" charset="0"/>
                  <a:cs typeface="IBM Plex Sans" charset="0"/>
                </a:endParaRPr>
              </a:p>
              <a:p>
                <a:pPr marL="380990" indent="-380990">
                  <a:buFont typeface="Wingdings" pitchFamily="2" charset="2"/>
                  <a:buChar char="§"/>
                </a:pPr>
                <a:endParaRPr lang="en-US" sz="1867" dirty="0">
                  <a:ea typeface="IBM Plex Sans" charset="0"/>
                  <a:cs typeface="IBM Plex Sans" charset="0"/>
                </a:endParaRPr>
              </a:p>
              <a:p>
                <a:pPr marL="380990" indent="-380990">
                  <a:buFont typeface="Wingdings" pitchFamily="2" charset="2"/>
                  <a:buChar char="§"/>
                </a:pPr>
                <a:r>
                  <a:rPr lang="en-US" sz="1867" dirty="0">
                    <a:ea typeface="IBM Plex Sans" charset="0"/>
                    <a:cs typeface="IBM Plex Sans" charset="0"/>
                  </a:rPr>
                  <a:t>Embeddings capture semantic information as well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B4FB18-4AB2-B54D-A480-67E5A3518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393" y="2208575"/>
                <a:ext cx="5940716" cy="3002489"/>
              </a:xfrm>
              <a:prstGeom prst="rect">
                <a:avLst/>
              </a:prstGeom>
              <a:blipFill>
                <a:blip r:embed="rId4"/>
                <a:stretch>
                  <a:fillRect l="-640" t="-840" b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286C629-921D-EA49-87D6-A47ABBB58787}"/>
              </a:ext>
            </a:extLst>
          </p:cNvPr>
          <p:cNvSpPr/>
          <p:nvPr/>
        </p:nvSpPr>
        <p:spPr>
          <a:xfrm>
            <a:off x="10804440" y="68170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hlinkClick r:id="rId5"/>
              </a:rPr>
              <a:t>[MCCD13] </a:t>
            </a:r>
            <a:endParaRPr lang="en-US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AAB8BA-9550-2940-9F2A-4A4E8675709F}"/>
              </a:ext>
            </a:extLst>
          </p:cNvPr>
          <p:cNvSpPr txBox="1">
            <a:spLocks/>
          </p:cNvSpPr>
          <p:nvPr/>
        </p:nvSpPr>
        <p:spPr>
          <a:xfrm>
            <a:off x="5768015" y="6604222"/>
            <a:ext cx="6119096" cy="405445"/>
          </a:xfrm>
          <a:prstGeom prst="rect">
            <a:avLst/>
          </a:prstGeom>
        </p:spPr>
        <p:txBody>
          <a:bodyPr vert="horz" lIns="0" tIns="60960" rIns="0" bIns="6096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CF75E7"/>
              </a:buClr>
              <a:defRPr/>
            </a:pPr>
            <a:r>
              <a:rPr lang="en-US" sz="1067" dirty="0">
                <a:solidFill>
                  <a:schemeClr val="tx1"/>
                </a:solidFill>
              </a:rPr>
              <a:t>Source:  Mikolov et al, 2012. </a:t>
            </a:r>
            <a:r>
              <a:rPr lang="en-IN" sz="1067" dirty="0">
                <a:solidFill>
                  <a:schemeClr val="tx1"/>
                </a:solidFill>
              </a:rPr>
              <a:t>Efficient estimation of word representations in vector space</a:t>
            </a:r>
            <a:endParaRPr lang="en-US" sz="10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01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Metrics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00982" y="1260856"/>
            <a:ext cx="3997169" cy="4916424"/>
          </a:xfrm>
        </p:spPr>
        <p:txBody>
          <a:bodyPr/>
          <a:lstStyle/>
          <a:p>
            <a:r>
              <a:rPr lang="en-US" dirty="0"/>
              <a:t>We will cover the following topics: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Cleaning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Class Imbalance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Label Noise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Valuation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dirty="0"/>
              <a:t>Data Homogeneity</a:t>
            </a:r>
          </a:p>
          <a:p>
            <a:pPr marL="380990" indent="-380990">
              <a:buFont typeface="Wingdings" pitchFamily="2" charset="2"/>
              <a:buChar char="§"/>
            </a:pPr>
            <a:r>
              <a:rPr lang="en-US" b="1" dirty="0"/>
              <a:t>Data Transformations</a:t>
            </a:r>
          </a:p>
        </p:txBody>
      </p:sp>
      <p:pic>
        <p:nvPicPr>
          <p:cNvPr id="1026" name="Picture 2" descr="Data Literacy">
            <a:extLst>
              <a:ext uri="{FF2B5EF4-FFF2-40B4-BE49-F238E27FC236}">
                <a16:creationId xmlns:a16="http://schemas.microsoft.com/office/drawing/2014/main" id="{A9AE17B2-CA9A-4416-877E-4A8B0F7E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0" y="1"/>
            <a:ext cx="6240500" cy="66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9FDDB5-8D50-4809-B9E8-3F213B25B603}"/>
              </a:ext>
            </a:extLst>
          </p:cNvPr>
          <p:cNvSpPr txBox="1"/>
          <p:nvPr/>
        </p:nvSpPr>
        <p:spPr>
          <a:xfrm>
            <a:off x="4939106" y="6570742"/>
            <a:ext cx="677781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67" dirty="0">
                <a:ea typeface="IBM Plex Sans" charset="0"/>
                <a:cs typeface="IBM Plex Sans" charset="0"/>
              </a:rPr>
              <a:t>Source: </a:t>
            </a:r>
            <a:r>
              <a:rPr lang="en-IN" sz="1067" dirty="0">
                <a:hlinkClick r:id="rId4"/>
              </a:rPr>
              <a:t>https://www.analyticsinsight.net/data-literacy-helping-enterprises-lead-with-data-through-challenging-times/</a:t>
            </a:r>
            <a:endParaRPr lang="en-IN" sz="1067" dirty="0"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01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31AA-A996-4040-B1CC-AC43D1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55" y="251884"/>
            <a:ext cx="4085748" cy="649816"/>
          </a:xfrm>
        </p:spPr>
        <p:txBody>
          <a:bodyPr>
            <a:normAutofit fontScale="90000"/>
          </a:bodyPr>
          <a:lstStyle/>
          <a:p>
            <a:r>
              <a:rPr lang="en-US" dirty="0"/>
              <a:t>Data Transformation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3BCE5-334C-3F40-9CAF-A3235178FE0C}"/>
              </a:ext>
            </a:extLst>
          </p:cNvPr>
          <p:cNvSpPr txBox="1"/>
          <p:nvPr/>
        </p:nvSpPr>
        <p:spPr>
          <a:xfrm>
            <a:off x="125752" y="982841"/>
            <a:ext cx="1167111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 typeface="Wingdings" pitchFamily="2" charset="2"/>
              <a:buChar char="§"/>
            </a:pPr>
            <a:r>
              <a:rPr lang="en-US" sz="1867" dirty="0">
                <a:cs typeface="Times New Roman" panose="02020603050405020304" pitchFamily="18" charset="0"/>
              </a:rPr>
              <a:t>The goal is to allow the business user to transform provided data (heterogeneous) into user intended format (homogeneous), by showing a few examples of expected output for the given input samples.</a:t>
            </a:r>
            <a:r>
              <a:rPr lang="en-US" sz="1867" dirty="0">
                <a:cs typeface="Arial" panose="020B0604020202020204" pitchFamily="34" charset="0"/>
              </a:rPr>
              <a:t> </a:t>
            </a:r>
          </a:p>
          <a:p>
            <a:pPr marL="380990" indent="-380990" algn="just">
              <a:buFont typeface="Wingdings" pitchFamily="2" charset="2"/>
              <a:buChar char="§"/>
            </a:pPr>
            <a:endParaRPr lang="en-US" sz="1867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87431-7D90-1A48-BD53-6C05AEBFD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9" y="2231924"/>
            <a:ext cx="11083636" cy="321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63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31AA-A996-4040-B1CC-AC43D1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55" y="251884"/>
            <a:ext cx="6316440" cy="649816"/>
          </a:xfrm>
        </p:spPr>
        <p:txBody>
          <a:bodyPr>
            <a:normAutofit fontScale="90000"/>
          </a:bodyPr>
          <a:lstStyle/>
          <a:p>
            <a:r>
              <a:rPr lang="en-US" dirty="0"/>
              <a:t>Data Transformation Examples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A65A91-A689-5444-8D36-F4C25C86A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3" y="1445952"/>
            <a:ext cx="11083636" cy="47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13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B5E6-735F-EB43-9497-E8ADB55C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lang="en-US" dirty="0">
                <a:latin typeface="+mn-lt"/>
              </a:rPr>
              <a:t>Data Transformation Using PbE Systems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44FEA8-6881-544A-97BE-6F0F0FDBEE86}"/>
              </a:ext>
            </a:extLst>
          </p:cNvPr>
          <p:cNvSpPr/>
          <p:nvPr/>
        </p:nvSpPr>
        <p:spPr>
          <a:xfrm>
            <a:off x="292608" y="1658112"/>
            <a:ext cx="11757152" cy="43362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just"/>
            <a:r>
              <a:rPr lang="en-US" sz="1867" dirty="0">
                <a:cs typeface="Arial" panose="020B0604020202020204" pitchFamily="34" charset="0"/>
              </a:rPr>
              <a:t>Programming-by-Example systems capture user intent using sample input-output example pairs and learn transformation programs that convert inputs into their corresponding outputs.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FF11D3-BC02-0840-AFAE-4678F91CBB0C}"/>
              </a:ext>
            </a:extLst>
          </p:cNvPr>
          <p:cNvSpPr/>
          <p:nvPr/>
        </p:nvSpPr>
        <p:spPr>
          <a:xfrm>
            <a:off x="672454" y="2750319"/>
            <a:ext cx="2805631" cy="964179"/>
          </a:xfrm>
          <a:prstGeom prst="roundRect">
            <a:avLst/>
          </a:prstGeom>
          <a:solidFill>
            <a:schemeClr val="accent1"/>
          </a:solidFill>
          <a:ln w="1587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provided input-output example pairs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DCA8E-D191-424E-8D56-E4F06FC646B7}"/>
              </a:ext>
            </a:extLst>
          </p:cNvPr>
          <p:cNvSpPr/>
          <p:nvPr/>
        </p:nvSpPr>
        <p:spPr>
          <a:xfrm>
            <a:off x="672454" y="4351813"/>
            <a:ext cx="2805631" cy="1283321"/>
          </a:xfrm>
          <a:prstGeom prst="roundRect">
            <a:avLst/>
          </a:prstGeom>
          <a:solidFill>
            <a:schemeClr val="accent1"/>
          </a:solidFill>
          <a:ln w="1587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space expressed using a Domain-specific Language (DSL)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E1F7DB-C924-BB4D-849D-E35B1CF82D39}"/>
              </a:ext>
            </a:extLst>
          </p:cNvPr>
          <p:cNvSpPr/>
          <p:nvPr/>
        </p:nvSpPr>
        <p:spPr>
          <a:xfrm>
            <a:off x="5003306" y="3714497"/>
            <a:ext cx="2805631" cy="964179"/>
          </a:xfrm>
          <a:prstGeom prst="roundRect">
            <a:avLst/>
          </a:prstGeom>
          <a:solidFill>
            <a:schemeClr val="accent1"/>
          </a:solidFill>
          <a:ln w="1587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Decode/Search for Transformation Programs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AB2C1-546E-9C4B-9D3D-EC19F15AB060}"/>
              </a:ext>
            </a:extLst>
          </p:cNvPr>
          <p:cNvSpPr txBox="1"/>
          <p:nvPr/>
        </p:nvSpPr>
        <p:spPr>
          <a:xfrm>
            <a:off x="9141277" y="3816902"/>
            <a:ext cx="328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Program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A3CA73-8E10-5141-B478-C562E3F9E6AC}"/>
              </a:ext>
            </a:extLst>
          </p:cNvPr>
          <p:cNvSpPr txBox="1">
            <a:spLocks/>
          </p:cNvSpPr>
          <p:nvPr/>
        </p:nvSpPr>
        <p:spPr>
          <a:xfrm>
            <a:off x="4280883" y="5382839"/>
            <a:ext cx="5687659" cy="369332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75E7"/>
              </a:buClr>
            </a:pPr>
            <a:r>
              <a:rPr lang="en-US" sz="1333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 2. Generic process across all Programming-by-Example frameworks 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AA6DC01D-7797-CA41-9C81-A4952C00538B}"/>
              </a:ext>
            </a:extLst>
          </p:cNvPr>
          <p:cNvCxnSpPr>
            <a:cxnSpLocks/>
          </p:cNvCxnSpPr>
          <p:nvPr/>
        </p:nvCxnSpPr>
        <p:spPr>
          <a:xfrm>
            <a:off x="3624976" y="3135689"/>
            <a:ext cx="2781145" cy="468420"/>
          </a:xfrm>
          <a:prstGeom prst="curvedConnector2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2F1AE3A2-6BF0-D94B-A9C6-389585561A02}"/>
              </a:ext>
            </a:extLst>
          </p:cNvPr>
          <p:cNvCxnSpPr>
            <a:cxnSpLocks/>
          </p:cNvCxnSpPr>
          <p:nvPr/>
        </p:nvCxnSpPr>
        <p:spPr>
          <a:xfrm flipV="1">
            <a:off x="3624975" y="4786363"/>
            <a:ext cx="2607325" cy="377309"/>
          </a:xfrm>
          <a:prstGeom prst="curvedConnector2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DF828B-366D-5448-9BD3-C60DFF37B663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938348" y="4232401"/>
            <a:ext cx="1202929" cy="15389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2310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okay. that's enough now - Chill Out Lemur | Meme Generator">
            <a:extLst>
              <a:ext uri="{FF2B5EF4-FFF2-40B4-BE49-F238E27FC236}">
                <a16:creationId xmlns:a16="http://schemas.microsoft.com/office/drawing/2014/main" id="{749D42A3-560D-4A45-AF9C-A16549B1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641865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A6E77-8C90-1C49-8453-F90D8CCE1BE2}"/>
              </a:ext>
            </a:extLst>
          </p:cNvPr>
          <p:cNvSpPr txBox="1"/>
          <p:nvPr/>
        </p:nvSpPr>
        <p:spPr>
          <a:xfrm>
            <a:off x="6474940" y="2088292"/>
            <a:ext cx="5240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learnt a lot of Quality issues</a:t>
            </a:r>
          </a:p>
          <a:p>
            <a:r>
              <a:rPr lang="en-US" dirty="0"/>
              <a:t>Be rest assured that it is only the tip of the iceberg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Now, let us see how to use data in building a Classifier</a:t>
            </a:r>
          </a:p>
        </p:txBody>
      </p:sp>
    </p:spTree>
    <p:extLst>
      <p:ext uri="{BB962C8B-B14F-4D97-AF65-F5344CB8AC3E}">
        <p14:creationId xmlns:p14="http://schemas.microsoft.com/office/powerpoint/2010/main" val="446998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A86D-A97B-8743-84C9-E31EB0D9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917" y="2356104"/>
            <a:ext cx="9824165" cy="1072896"/>
          </a:xfrm>
        </p:spPr>
        <p:txBody>
          <a:bodyPr>
            <a:normAutofit fontScale="90000"/>
          </a:bodyPr>
          <a:lstStyle/>
          <a:p>
            <a:r>
              <a:rPr lang="en-US" dirty="0"/>
              <a:t>Assuming we have the correct data, let us look at a very intuitive ML Algorithm: Decision Tree</a:t>
            </a:r>
          </a:p>
        </p:txBody>
      </p:sp>
    </p:spTree>
    <p:extLst>
      <p:ext uri="{BB962C8B-B14F-4D97-AF65-F5344CB8AC3E}">
        <p14:creationId xmlns:p14="http://schemas.microsoft.com/office/powerpoint/2010/main" val="3142474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extLst>
              <a:ext uri="{FF2B5EF4-FFF2-40B4-BE49-F238E27FC236}">
                <a16:creationId xmlns:a16="http://schemas.microsoft.com/office/drawing/2014/main" id="{5E19FEBB-1E0F-1543-A155-0A051052A3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Decision Tree Algorithm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FED9348-71BC-6A45-8458-7D372176BA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Comp328 tutorial 1</a:t>
            </a:r>
          </a:p>
          <a:p>
            <a:r>
              <a:rPr lang="en-US" altLang="zh-CN" dirty="0"/>
              <a:t>Thanks to: Kai Zhang (https://</a:t>
            </a:r>
            <a:r>
              <a:rPr lang="en-US" altLang="zh-CN" dirty="0" err="1"/>
              <a:t>cszn.github.io</a:t>
            </a:r>
            <a:r>
              <a:rPr lang="en-US" altLang="zh-CN" dirty="0"/>
              <a:t>/)</a:t>
            </a:r>
          </a:p>
        </p:txBody>
      </p:sp>
    </p:spTree>
    <p:extLst>
      <p:ext uri="{BB962C8B-B14F-4D97-AF65-F5344CB8AC3E}">
        <p14:creationId xmlns:p14="http://schemas.microsoft.com/office/powerpoint/2010/main" val="2266833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>
            <a:extLst>
              <a:ext uri="{FF2B5EF4-FFF2-40B4-BE49-F238E27FC236}">
                <a16:creationId xmlns:a16="http://schemas.microsoft.com/office/drawing/2014/main" id="{4AE94A98-EE3E-DB49-B49D-F21D5C387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The problem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210C3E5-544F-F742-A63B-99A3E16CBE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62200" y="2362201"/>
            <a:ext cx="7621588" cy="3724275"/>
          </a:xfrm>
        </p:spPr>
        <p:txBody>
          <a:bodyPr/>
          <a:lstStyle/>
          <a:p>
            <a:r>
              <a:rPr lang="en-US" altLang="zh-CN" sz="2400"/>
              <a:t>Given a set of training cases/objects and their attribute values, try to determine the target attribute value of new examples.</a:t>
            </a:r>
          </a:p>
          <a:p>
            <a:endParaRPr lang="en-US" altLang="zh-CN" sz="2400"/>
          </a:p>
          <a:p>
            <a:pPr lvl="1"/>
            <a:r>
              <a:rPr lang="en-US" altLang="zh-CN"/>
              <a:t>Classification</a:t>
            </a:r>
          </a:p>
          <a:p>
            <a:pPr lvl="1"/>
            <a:r>
              <a:rPr lang="en-US" altLang="zh-CN"/>
              <a:t>Prediction</a:t>
            </a:r>
          </a:p>
          <a:p>
            <a:endParaRPr lang="en-US" altLang="zh-CN" sz="2400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9ECC7897-2398-6F40-AC9B-49FD2FEB5F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6" y="3933825"/>
            <a:ext cx="3762375" cy="179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106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5">
            <a:extLst>
              <a:ext uri="{FF2B5EF4-FFF2-40B4-BE49-F238E27FC236}">
                <a16:creationId xmlns:a16="http://schemas.microsoft.com/office/drawing/2014/main" id="{837AED4B-D47D-1546-8DF5-7B812E172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Why decision tree?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F11D1CA-0896-C542-887C-EC29E21AFE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76488" y="2349500"/>
            <a:ext cx="7823200" cy="4508500"/>
          </a:xfrm>
        </p:spPr>
        <p:txBody>
          <a:bodyPr/>
          <a:lstStyle/>
          <a:p>
            <a:r>
              <a:rPr lang="en-US" altLang="zh-CN" sz="2400"/>
              <a:t>Decision trees are powerful and popular tools for classification and prediction.</a:t>
            </a:r>
          </a:p>
          <a:p>
            <a:r>
              <a:rPr lang="en-US" altLang="zh-CN" sz="2400"/>
              <a:t>Decision trees represent </a:t>
            </a:r>
            <a:r>
              <a:rPr lang="en-US" altLang="zh-CN" sz="2400" i="1"/>
              <a:t>rules</a:t>
            </a:r>
            <a:r>
              <a:rPr lang="en-US" altLang="zh-CN" sz="2400"/>
              <a:t>, which can be understood by humans and used in knowledge system such as database.  </a:t>
            </a:r>
          </a:p>
        </p:txBody>
      </p:sp>
    </p:spTree>
    <p:extLst>
      <p:ext uri="{BB962C8B-B14F-4D97-AF65-F5344CB8AC3E}">
        <p14:creationId xmlns:p14="http://schemas.microsoft.com/office/powerpoint/2010/main" val="292581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FD977-7DB4-2A4C-B456-A429D605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Machine Learning?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8C82EE-8332-9E49-B586-E8C5A82B51DF}"/>
              </a:ext>
            </a:extLst>
          </p:cNvPr>
          <p:cNvSpPr/>
          <p:nvPr/>
        </p:nvSpPr>
        <p:spPr>
          <a:xfrm>
            <a:off x="7616716" y="2326128"/>
            <a:ext cx="4697000" cy="395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Machine learning is the study of computer algorithms that allow computer programs to automatically improve through data.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Here is the catch: Good the data, better the algorithm.</a:t>
            </a:r>
            <a:endParaRPr lang="en-US" sz="2400" dirty="0"/>
          </a:p>
        </p:txBody>
      </p:sp>
      <p:pic>
        <p:nvPicPr>
          <p:cNvPr id="12" name="Picture 2" descr="Image for post">
            <a:extLst>
              <a:ext uri="{FF2B5EF4-FFF2-40B4-BE49-F238E27FC236}">
                <a16:creationId xmlns:a16="http://schemas.microsoft.com/office/drawing/2014/main" id="{6A6C8F42-68FD-5C42-B57F-3143EE47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2" y="2207225"/>
            <a:ext cx="7008076" cy="394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75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3D60456C-F674-444C-97DA-8156C4840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simple Example: Basketball data</a:t>
            </a:r>
          </a:p>
        </p:txBody>
      </p:sp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14A496F1-13CA-364D-BBA3-89C3FE559D1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189288" y="2378075"/>
          <a:ext cx="6037262" cy="369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305300" imgH="2990850" progId="Paint.Picture">
                  <p:embed/>
                </p:oleObj>
              </mc:Choice>
              <mc:Fallback>
                <p:oleObj name="Bitmap Image" r:id="rId2" imgW="4305300" imgH="2990850" progId="Paint.Picture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14A496F1-13CA-364D-BBA3-89C3FE559D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288" y="2378075"/>
                        <a:ext cx="6037262" cy="369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3614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>
            <a:extLst>
              <a:ext uri="{FF2B5EF4-FFF2-40B4-BE49-F238E27FC236}">
                <a16:creationId xmlns:a16="http://schemas.microsoft.com/office/drawing/2014/main" id="{666DF70C-BEB4-1148-B8A9-A44E1D7F4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we know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5C893AA-5E03-404C-AAD2-BCC9BAAAFC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76489" y="2349500"/>
            <a:ext cx="7896225" cy="3849688"/>
          </a:xfrm>
        </p:spPr>
        <p:txBody>
          <a:bodyPr/>
          <a:lstStyle/>
          <a:p>
            <a:r>
              <a:rPr lang="en-US" altLang="zh-CN" sz="2400"/>
              <a:t>The game will be away, at 9pm, and that Joe will play center on offense…</a:t>
            </a:r>
          </a:p>
          <a:p>
            <a:pPr lvl="1"/>
            <a:endParaRPr lang="en-US" altLang="zh-CN"/>
          </a:p>
          <a:p>
            <a:pPr lvl="1"/>
            <a:endParaRPr lang="en-US" altLang="zh-CN" sz="1800"/>
          </a:p>
          <a:p>
            <a:pPr lvl="1"/>
            <a:endParaRPr lang="en-US" altLang="zh-CN" sz="1800"/>
          </a:p>
          <a:p>
            <a:pPr lvl="1"/>
            <a:endParaRPr lang="en-US" altLang="zh-CN" sz="1800"/>
          </a:p>
          <a:p>
            <a:r>
              <a:rPr lang="en-US" altLang="zh-CN" sz="2400"/>
              <a:t>A classification problem</a:t>
            </a:r>
          </a:p>
          <a:p>
            <a:r>
              <a:rPr lang="en-US" altLang="zh-CN" sz="2400"/>
              <a:t>Generalizing the learned rule to new examples</a:t>
            </a:r>
          </a:p>
        </p:txBody>
      </p:sp>
      <p:graphicFrame>
        <p:nvGraphicFramePr>
          <p:cNvPr id="11268" name="Object 4">
            <a:extLst>
              <a:ext uri="{FF2B5EF4-FFF2-40B4-BE49-F238E27FC236}">
                <a16:creationId xmlns:a16="http://schemas.microsoft.com/office/drawing/2014/main" id="{77A60A6C-C3F4-4945-9B9A-A669921F868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2782889" y="3357564"/>
          <a:ext cx="66643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260850" imgH="654050" progId="Paint.Picture">
                  <p:embed/>
                </p:oleObj>
              </mc:Choice>
              <mc:Fallback>
                <p:oleObj name="Bitmap Image" r:id="rId2" imgW="4260850" imgH="654050" progId="Paint.Picture">
                  <p:embed/>
                  <p:pic>
                    <p:nvPicPr>
                      <p:cNvPr id="11268" name="Object 4">
                        <a:extLst>
                          <a:ext uri="{FF2B5EF4-FFF2-40B4-BE49-F238E27FC236}">
                            <a16:creationId xmlns:a16="http://schemas.microsoft.com/office/drawing/2014/main" id="{77A60A6C-C3F4-4945-9B9A-A669921F86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9" y="3357564"/>
                        <a:ext cx="666432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001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8125B154-2E65-4541-AC6E-4B2E2604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289176"/>
            <a:ext cx="8229600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/>
              <a:t>Decision tree is a classifier in the form of a tree structure</a:t>
            </a:r>
          </a:p>
          <a:p>
            <a:pPr lvl="1"/>
            <a:r>
              <a:rPr lang="en-US" altLang="zh-CN" sz="2200" dirty="0"/>
              <a:t>Decision node: specifies a test on a single attribute</a:t>
            </a:r>
          </a:p>
          <a:p>
            <a:pPr lvl="1"/>
            <a:r>
              <a:rPr lang="en-US" altLang="zh-CN" sz="2200" dirty="0"/>
              <a:t>Leaf node: indicates the value of the target attribute </a:t>
            </a:r>
          </a:p>
          <a:p>
            <a:pPr lvl="1"/>
            <a:r>
              <a:rPr lang="en-US" altLang="zh-CN" sz="2200" dirty="0"/>
              <a:t>Arc/edge: split of one attribute</a:t>
            </a:r>
          </a:p>
          <a:p>
            <a:pPr marL="0" indent="0">
              <a:buNone/>
            </a:pPr>
            <a:endParaRPr lang="en-US" altLang="zh-CN" sz="2200" dirty="0"/>
          </a:p>
          <a:p>
            <a:r>
              <a:rPr lang="en-US" altLang="zh-CN" sz="2400" dirty="0"/>
              <a:t>Decision trees classify instances or examples by starting at the root of the tree and moving through it until a leaf node.</a:t>
            </a:r>
            <a:endParaRPr lang="en-US" altLang="zh-CN" dirty="0"/>
          </a:p>
        </p:txBody>
      </p:sp>
      <p:sp>
        <p:nvSpPr>
          <p:cNvPr id="14342" name="AutoShape 6">
            <a:extLst>
              <a:ext uri="{FF2B5EF4-FFF2-40B4-BE49-F238E27FC236}">
                <a16:creationId xmlns:a16="http://schemas.microsoft.com/office/drawing/2014/main" id="{36B92815-B862-3442-B42D-2A31637D2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CN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2456165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AutoShape 6">
            <a:extLst>
              <a:ext uri="{FF2B5EF4-FFF2-40B4-BE49-F238E27FC236}">
                <a16:creationId xmlns:a16="http://schemas.microsoft.com/office/drawing/2014/main" id="{19D41A90-0047-614B-A64E-4E1B7AC85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Illustration</a:t>
            </a:r>
          </a:p>
        </p:txBody>
      </p:sp>
      <p:pic>
        <p:nvPicPr>
          <p:cNvPr id="15365" name="Picture 5">
            <a:extLst>
              <a:ext uri="{FF2B5EF4-FFF2-40B4-BE49-F238E27FC236}">
                <a16:creationId xmlns:a16="http://schemas.microsoft.com/office/drawing/2014/main" id="{B41CF8EB-70FB-AD49-817A-DB5FE8564C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1601" y="2860676"/>
            <a:ext cx="2759075" cy="204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8" name="Rectangle 8">
            <a:extLst>
              <a:ext uri="{FF2B5EF4-FFF2-40B4-BE49-F238E27FC236}">
                <a16:creationId xmlns:a16="http://schemas.microsoft.com/office/drawing/2014/main" id="{FAAAD505-DEE7-8242-9D53-47E6EB164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6" y="3860801"/>
            <a:ext cx="3611563" cy="436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200">
                <a:solidFill>
                  <a:schemeClr val="tx2"/>
                </a:solidFill>
              </a:rPr>
              <a:t>(2) Which node to proceed?</a:t>
            </a:r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A014C024-8349-7846-8852-EF81BE4F2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4941888"/>
            <a:ext cx="5040313" cy="4365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200">
                <a:solidFill>
                  <a:schemeClr val="tx2"/>
                </a:solidFill>
              </a:rPr>
              <a:t>(3) When to stop/ come to conclusion?</a:t>
            </a: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03544CD1-0AA3-D245-9796-87E5D2533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2852738"/>
            <a:ext cx="3671887" cy="4365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200">
                <a:solidFill>
                  <a:schemeClr val="tx2"/>
                </a:solidFill>
              </a:rPr>
              <a:t>(1) Which to start? (root)</a:t>
            </a:r>
          </a:p>
        </p:txBody>
      </p:sp>
    </p:spTree>
    <p:extLst>
      <p:ext uri="{BB962C8B-B14F-4D97-AF65-F5344CB8AC3E}">
        <p14:creationId xmlns:p14="http://schemas.microsoft.com/office/powerpoint/2010/main" val="1346240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AutoShape 5">
            <a:extLst>
              <a:ext uri="{FF2B5EF4-FFF2-40B4-BE49-F238E27FC236}">
                <a16:creationId xmlns:a16="http://schemas.microsoft.com/office/drawing/2014/main" id="{79B34374-7C54-E649-AE43-549BE568A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044" y="89338"/>
            <a:ext cx="10566400" cy="1143000"/>
          </a:xfrm>
        </p:spPr>
        <p:txBody>
          <a:bodyPr/>
          <a:lstStyle/>
          <a:p>
            <a:r>
              <a:rPr lang="en-US" altLang="zh-CN" dirty="0"/>
              <a:t>Random split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7030891-FEDD-E444-A725-5529ED9AF68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4190" y="1232338"/>
            <a:ext cx="9903619" cy="4495800"/>
          </a:xfrm>
        </p:spPr>
        <p:txBody>
          <a:bodyPr/>
          <a:lstStyle/>
          <a:p>
            <a:r>
              <a:rPr lang="en-US" altLang="zh-CN" sz="2400" dirty="0"/>
              <a:t>The tree can grow huge </a:t>
            </a:r>
          </a:p>
          <a:p>
            <a:r>
              <a:rPr lang="en-US" altLang="zh-CN" sz="2400" dirty="0"/>
              <a:t>These trees are hard to understand. </a:t>
            </a:r>
          </a:p>
          <a:p>
            <a:r>
              <a:rPr lang="en-US" altLang="zh-CN" sz="2400" dirty="0"/>
              <a:t>Larger trees are typically less accurate than smaller trees (</a:t>
            </a:r>
            <a:r>
              <a:rPr lang="en-US" altLang="zh-CN" sz="2400" dirty="0" err="1"/>
              <a:t>Occams</a:t>
            </a:r>
            <a:r>
              <a:rPr lang="en-US" altLang="zh-CN" sz="2400" dirty="0"/>
              <a:t> Razor).</a:t>
            </a:r>
          </a:p>
          <a:p>
            <a:r>
              <a:rPr lang="en-US" altLang="zh-CN" sz="2400" dirty="0"/>
              <a:t>Finding the simplest Tree is NP-Hard (as all good problems are!)</a:t>
            </a:r>
          </a:p>
          <a:p>
            <a:r>
              <a:rPr lang="en-US" altLang="zh-CN" sz="2400" dirty="0"/>
              <a:t>We employ heuristics to construct trees in practice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6CD1DB6D-CE57-B343-87AA-8566B85F7F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478" y="4139762"/>
            <a:ext cx="4443412" cy="2628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0210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1F7FD6B8-0521-1A4B-9B3B-672ED6468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Principled Criterion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27F9905-62D8-0B4C-A20D-49049E3DA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/>
              <a:t>Selection of an attribute to test at each node - choosing the most useful attribute for classifying examples. </a:t>
            </a:r>
          </a:p>
          <a:p>
            <a:r>
              <a:rPr lang="en-US" altLang="zh-CN" sz="2400"/>
              <a:t>information gain</a:t>
            </a:r>
          </a:p>
          <a:p>
            <a:pPr lvl="1"/>
            <a:r>
              <a:rPr lang="en-US" altLang="zh-CN" sz="2200"/>
              <a:t>measures how well a given attribute separates the training examples according to their target classification</a:t>
            </a:r>
          </a:p>
          <a:p>
            <a:pPr lvl="1"/>
            <a:r>
              <a:rPr lang="en-US" altLang="zh-CN" sz="2200"/>
              <a:t>This measure is used to select among the candidate attributes at each step while growing the tree</a:t>
            </a:r>
          </a:p>
        </p:txBody>
      </p:sp>
    </p:spTree>
    <p:extLst>
      <p:ext uri="{BB962C8B-B14F-4D97-AF65-F5344CB8AC3E}">
        <p14:creationId xmlns:p14="http://schemas.microsoft.com/office/powerpoint/2010/main" val="617412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>
            <a:extLst>
              <a:ext uri="{FF2B5EF4-FFF2-40B4-BE49-F238E27FC236}">
                <a16:creationId xmlns:a16="http://schemas.microsoft.com/office/drawing/2014/main" id="{A5B886E4-9EF7-4640-81E8-67E345559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Entropy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BFB15A9-4312-4140-995B-BE5AF25C5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400"/>
              <a:t>A measure of homogeneity of the set of examples.</a:t>
            </a:r>
          </a:p>
          <a:p>
            <a:pPr>
              <a:lnSpc>
                <a:spcPct val="80000"/>
              </a:lnSpc>
            </a:pPr>
            <a:endParaRPr lang="en-US" altLang="zh-CN" sz="2400"/>
          </a:p>
          <a:p>
            <a:pPr>
              <a:lnSpc>
                <a:spcPct val="80000"/>
              </a:lnSpc>
            </a:pPr>
            <a:r>
              <a:rPr lang="en-US" altLang="zh-CN" sz="2400"/>
              <a:t>Given a set S of positive and negative examples of some target concept (a 2-class problem), the entropy of set S relative to this binary classification is</a:t>
            </a:r>
          </a:p>
          <a:p>
            <a:pPr>
              <a:lnSpc>
                <a:spcPct val="80000"/>
              </a:lnSpc>
            </a:pPr>
            <a:endParaRPr lang="en-US" altLang="zh-CN" sz="2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400"/>
              <a:t>      E(S) = - p(P)log2 p(P) – p(N)log2 p(N) </a:t>
            </a:r>
          </a:p>
        </p:txBody>
      </p:sp>
    </p:spTree>
    <p:extLst>
      <p:ext uri="{BB962C8B-B14F-4D97-AF65-F5344CB8AC3E}">
        <p14:creationId xmlns:p14="http://schemas.microsoft.com/office/powerpoint/2010/main" val="3634792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32B0D08B-EB45-9A4A-80E4-D81CA1DCA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/>
              <a:t>Suppose S has 25 examples, 15 positive and 10 negatives [15+, 10-]. Then the entropy of S relative to this classification is</a:t>
            </a:r>
          </a:p>
          <a:p>
            <a:endParaRPr lang="en-US" altLang="zh-CN" sz="2400"/>
          </a:p>
          <a:p>
            <a:pPr>
              <a:buFont typeface="Wingdings" pitchFamily="2" charset="2"/>
              <a:buNone/>
            </a:pPr>
            <a:r>
              <a:rPr lang="en-US" altLang="zh-CN" sz="2400"/>
              <a:t>      E(S)=-(15/25) log2(15/25) - (10/25) log2 (10/25)</a:t>
            </a:r>
          </a:p>
        </p:txBody>
      </p:sp>
    </p:spTree>
    <p:extLst>
      <p:ext uri="{BB962C8B-B14F-4D97-AF65-F5344CB8AC3E}">
        <p14:creationId xmlns:p14="http://schemas.microsoft.com/office/powerpoint/2010/main" val="1578729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extLst>
              <a:ext uri="{FF2B5EF4-FFF2-40B4-BE49-F238E27FC236}">
                <a16:creationId xmlns:a16="http://schemas.microsoft.com/office/drawing/2014/main" id="{8312168A-4DF9-8B4E-B8A5-7EBE4A2787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Some Intuitions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E5B8BD5-3F56-7948-8AD6-88E7678C0FB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62200" y="2362201"/>
            <a:ext cx="7145338" cy="3724275"/>
          </a:xfrm>
        </p:spPr>
        <p:txBody>
          <a:bodyPr/>
          <a:lstStyle/>
          <a:p>
            <a:r>
              <a:rPr lang="en-US" altLang="zh-CN" sz="2400"/>
              <a:t>The entropy is 0 if the outcome is ``certain’’. </a:t>
            </a:r>
          </a:p>
          <a:p>
            <a:r>
              <a:rPr lang="en-US" altLang="zh-CN" sz="2400"/>
              <a:t>The entropy is maximum if we have no knowledge of the system (or any outcome is equally possible). 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30FDA2FA-F13E-504E-805D-1B69782B9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4" y="5157788"/>
            <a:ext cx="3671887" cy="1016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/>
              <a:t>Entropy of a 2-class problem with regard to the portion  of one of the two groups</a:t>
            </a:r>
          </a:p>
        </p:txBody>
      </p:sp>
      <p:graphicFrame>
        <p:nvGraphicFramePr>
          <p:cNvPr id="21511" name="Object 7">
            <a:extLst>
              <a:ext uri="{FF2B5EF4-FFF2-40B4-BE49-F238E27FC236}">
                <a16:creationId xmlns:a16="http://schemas.microsoft.com/office/drawing/2014/main" id="{3680CE75-2B50-D946-96D3-D3F5E6677A1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2782889" y="4162426"/>
          <a:ext cx="2808287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70000" imgH="1187450" progId="Paint.Picture">
                  <p:embed/>
                </p:oleObj>
              </mc:Choice>
              <mc:Fallback>
                <p:oleObj name="Bitmap Image" r:id="rId2" imgW="1270000" imgH="1187450" progId="Paint.Picture">
                  <p:embed/>
                  <p:pic>
                    <p:nvPicPr>
                      <p:cNvPr id="21511" name="Object 7">
                        <a:extLst>
                          <a:ext uri="{FF2B5EF4-FFF2-40B4-BE49-F238E27FC236}">
                            <a16:creationId xmlns:a16="http://schemas.microsoft.com/office/drawing/2014/main" id="{3680CE75-2B50-D946-96D3-D3F5E6677A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9" y="4162426"/>
                        <a:ext cx="2808287" cy="262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7078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AutoShape 6">
            <a:extLst>
              <a:ext uri="{FF2B5EF4-FFF2-40B4-BE49-F238E27FC236}">
                <a16:creationId xmlns:a16="http://schemas.microsoft.com/office/drawing/2014/main" id="{27BE2BB6-8110-F54E-9861-C49DDB075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Information Gain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CC73BA5-DD5C-0F4F-993A-7A23FBBA981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62201" y="2362201"/>
            <a:ext cx="7681913" cy="37242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/>
              <a:t>Information gain measures the expected reduction in entropy, or uncertainty.</a:t>
            </a:r>
            <a:r>
              <a:rPr lang="en-US" altLang="zh-CN" sz="1800"/>
              <a:t> </a:t>
            </a:r>
          </a:p>
          <a:p>
            <a:pPr>
              <a:lnSpc>
                <a:spcPct val="90000"/>
              </a:lnSpc>
            </a:pPr>
            <a:endParaRPr lang="en-US" altLang="zh-CN" sz="1800"/>
          </a:p>
          <a:p>
            <a:pPr lvl="1">
              <a:lnSpc>
                <a:spcPct val="90000"/>
              </a:lnSpc>
            </a:pPr>
            <a:endParaRPr lang="en-US" altLang="zh-CN" sz="1600"/>
          </a:p>
          <a:p>
            <a:pPr lvl="1">
              <a:lnSpc>
                <a:spcPct val="90000"/>
              </a:lnSpc>
            </a:pPr>
            <a:r>
              <a:rPr lang="en-US" altLang="zh-CN" sz="2200"/>
              <a:t>Values(A) is the set of all possible values for attribute A, and Sv the subset of S for which attribute A has value v </a:t>
            </a:r>
            <a:r>
              <a:rPr lang="en-US" altLang="zh-CN" sz="2200">
                <a:solidFill>
                  <a:srgbClr val="6600FF"/>
                </a:solidFill>
              </a:rPr>
              <a:t>Sv = {s in S | A(s) = v}</a:t>
            </a:r>
            <a:r>
              <a:rPr lang="en-US" altLang="zh-CN" sz="2200"/>
              <a:t>. </a:t>
            </a:r>
          </a:p>
          <a:p>
            <a:pPr lvl="1">
              <a:lnSpc>
                <a:spcPct val="90000"/>
              </a:lnSpc>
            </a:pPr>
            <a:r>
              <a:rPr lang="en-US" altLang="zh-CN" sz="2200"/>
              <a:t>the first term in the equation for </a:t>
            </a:r>
            <a:r>
              <a:rPr lang="en-US" altLang="zh-CN" sz="2200" i="1"/>
              <a:t>Gain</a:t>
            </a:r>
            <a:r>
              <a:rPr lang="en-US" altLang="zh-CN" sz="2200"/>
              <a:t> is just the entropy of the original collection </a:t>
            </a:r>
            <a:r>
              <a:rPr lang="en-US" altLang="zh-CN" sz="2200" i="1"/>
              <a:t>S</a:t>
            </a:r>
          </a:p>
          <a:p>
            <a:pPr lvl="1">
              <a:lnSpc>
                <a:spcPct val="90000"/>
              </a:lnSpc>
            </a:pPr>
            <a:r>
              <a:rPr lang="en-US" altLang="zh-CN" sz="2200"/>
              <a:t>the second term is the expected value of the entropy after S is partitioned using attribute A</a:t>
            </a:r>
          </a:p>
        </p:txBody>
      </p:sp>
      <p:graphicFrame>
        <p:nvGraphicFramePr>
          <p:cNvPr id="23561" name="Object 9">
            <a:extLst>
              <a:ext uri="{FF2B5EF4-FFF2-40B4-BE49-F238E27FC236}">
                <a16:creationId xmlns:a16="http://schemas.microsoft.com/office/drawing/2014/main" id="{42E10FC0-9BC9-1E4B-A707-273615594AF4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792539" y="3068639"/>
          <a:ext cx="4391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263000" imgH="10820400" progId="Equation.DSMT4">
                  <p:embed/>
                </p:oleObj>
              </mc:Choice>
              <mc:Fallback>
                <p:oleObj name="Equation" r:id="rId2" imgW="72263000" imgH="10820400" progId="Equation.DSMT4">
                  <p:embed/>
                  <p:pic>
                    <p:nvPicPr>
                      <p:cNvPr id="23561" name="Object 9">
                        <a:extLst>
                          <a:ext uri="{FF2B5EF4-FFF2-40B4-BE49-F238E27FC236}">
                            <a16:creationId xmlns:a16="http://schemas.microsoft.com/office/drawing/2014/main" id="{42E10FC0-9BC9-1E4B-A707-273615594A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9" y="3068639"/>
                        <a:ext cx="4391025" cy="657225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80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FD977-7DB4-2A4C-B456-A429D605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Real world scenario</a:t>
            </a:r>
          </a:p>
        </p:txBody>
      </p:sp>
      <p:pic>
        <p:nvPicPr>
          <p:cNvPr id="4" name="Picture 2" descr="Image for post">
            <a:extLst>
              <a:ext uri="{FF2B5EF4-FFF2-40B4-BE49-F238E27FC236}">
                <a16:creationId xmlns:a16="http://schemas.microsoft.com/office/drawing/2014/main" id="{900DFB91-EE67-564A-8C78-75E31D869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r="14795" b="2"/>
          <a:stretch/>
        </p:blipFill>
        <p:spPr bwMode="auto">
          <a:xfrm>
            <a:off x="841248" y="2276857"/>
            <a:ext cx="5015484" cy="39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AD95D6-1940-3A4C-A5FB-2012FD60A2F3}"/>
              </a:ext>
            </a:extLst>
          </p:cNvPr>
          <p:cNvSpPr txBox="1"/>
          <p:nvPr/>
        </p:nvSpPr>
        <p:spPr>
          <a:xfrm>
            <a:off x="6671092" y="2785102"/>
            <a:ext cx="5015484" cy="990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Real world data is often noisy and is not readily consumable by ML algorithms</a:t>
            </a:r>
            <a:endParaRPr lang="en-US" sz="2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E068C3-3279-7E42-848A-7C5C54000F87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1037968" y="3775211"/>
            <a:ext cx="8140866" cy="11716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A12B2E-CB88-2348-B3EA-7A1B9427A6CC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1927654" y="3775211"/>
            <a:ext cx="7251180" cy="17479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891F1C-9F4E-7C44-93B3-950E512FEF6C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5243507" y="3775211"/>
            <a:ext cx="3935327" cy="1896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7E81CA-9534-CC43-A9F2-D14EC8F0CA79}"/>
              </a:ext>
            </a:extLst>
          </p:cNvPr>
          <p:cNvCxnSpPr>
            <a:cxnSpLocks/>
          </p:cNvCxnSpPr>
          <p:nvPr/>
        </p:nvCxnSpPr>
        <p:spPr>
          <a:xfrm flipV="1">
            <a:off x="3484605" y="3775211"/>
            <a:ext cx="5687980" cy="1166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762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>
            <a:extLst>
              <a:ext uri="{FF2B5EF4-FFF2-40B4-BE49-F238E27FC236}">
                <a16:creationId xmlns:a16="http://schemas.microsoft.com/office/drawing/2014/main" id="{481A1DED-8FBC-0149-B97E-5B313D406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It is simply the expected reduction in entropy caused by partitioning the examples according to this attribute. </a:t>
            </a:r>
          </a:p>
          <a:p>
            <a:r>
              <a:rPr lang="en-US" altLang="zh-CN"/>
              <a:t>It is the number of bits saved when encoding the target value of an arbitrary member of </a:t>
            </a:r>
            <a:r>
              <a:rPr lang="en-US" altLang="zh-CN" i="1"/>
              <a:t>S</a:t>
            </a:r>
            <a:r>
              <a:rPr lang="en-US" altLang="zh-CN"/>
              <a:t>, by knowing the value of attribute </a:t>
            </a:r>
            <a:r>
              <a:rPr lang="en-US" altLang="zh-CN" i="1"/>
              <a:t>A.</a:t>
            </a:r>
          </a:p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12929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AutoShape 5">
            <a:extLst>
              <a:ext uri="{FF2B5EF4-FFF2-40B4-BE49-F238E27FC236}">
                <a16:creationId xmlns:a16="http://schemas.microsoft.com/office/drawing/2014/main" id="{92BCEFBE-6D23-0542-A1CD-7FFF257A0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Examples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9D18E63-AF77-9D41-87C0-DA366107A6E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62201" y="2362200"/>
            <a:ext cx="7910513" cy="4235450"/>
          </a:xfrm>
        </p:spPr>
        <p:txBody>
          <a:bodyPr/>
          <a:lstStyle/>
          <a:p>
            <a:endParaRPr lang="en-US" altLang="zh-CN" sz="2400"/>
          </a:p>
          <a:p>
            <a:endParaRPr lang="en-US" altLang="zh-CN" sz="2400"/>
          </a:p>
          <a:p>
            <a:endParaRPr lang="en-US" altLang="zh-CN" sz="2400"/>
          </a:p>
          <a:p>
            <a:endParaRPr lang="en-US" altLang="zh-CN" sz="2400"/>
          </a:p>
          <a:p>
            <a:r>
              <a:rPr lang="en-US" altLang="zh-CN" sz="2000"/>
              <a:t>Before partitioning, the entropy is</a:t>
            </a:r>
            <a:r>
              <a:rPr lang="en-US" altLang="zh-CN" sz="2200"/>
              <a:t> </a:t>
            </a:r>
          </a:p>
          <a:p>
            <a:pPr lvl="1"/>
            <a:r>
              <a:rPr lang="en-US" altLang="zh-CN" sz="1600" i="1"/>
              <a:t>H(10/20, 10/20) = - 10/20 log(10/20) - 10/20 log(10/20) = 1</a:t>
            </a:r>
          </a:p>
          <a:p>
            <a:r>
              <a:rPr lang="en-US" altLang="zh-CN" sz="2000"/>
              <a:t>Using the ``where’’ attribute, divide into 2 subsets</a:t>
            </a:r>
          </a:p>
          <a:p>
            <a:pPr lvl="1"/>
            <a:r>
              <a:rPr lang="en-US" altLang="zh-CN" sz="1600"/>
              <a:t>Entropy of the first set      H(home) = - 6/12 log(6/12) - 6/12 log(6/12) = 1</a:t>
            </a:r>
          </a:p>
          <a:p>
            <a:pPr lvl="1"/>
            <a:r>
              <a:rPr lang="en-US" altLang="zh-CN" sz="1600"/>
              <a:t>Entropy of the second set H(away) = - 4/8 log(6/8) - 4/8 log(4/8) = 1</a:t>
            </a:r>
          </a:p>
          <a:p>
            <a:r>
              <a:rPr lang="en-US" altLang="zh-CN" sz="2000"/>
              <a:t>Expected entropy after partitioning </a:t>
            </a:r>
          </a:p>
          <a:p>
            <a:pPr lvl="1"/>
            <a:r>
              <a:rPr lang="en-US" altLang="zh-CN" sz="1600"/>
              <a:t>12/20 * H(home) + 8/20 * H(away) = 1</a:t>
            </a:r>
          </a:p>
        </p:txBody>
      </p:sp>
      <p:graphicFrame>
        <p:nvGraphicFramePr>
          <p:cNvPr id="52228" name="Object 4">
            <a:extLst>
              <a:ext uri="{FF2B5EF4-FFF2-40B4-BE49-F238E27FC236}">
                <a16:creationId xmlns:a16="http://schemas.microsoft.com/office/drawing/2014/main" id="{273D65FE-19C6-EC49-974B-57F2465FB85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792538" y="2349500"/>
          <a:ext cx="3770312" cy="184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730500" imgH="1339850" progId="Paint.Picture">
                  <p:embed/>
                </p:oleObj>
              </mc:Choice>
              <mc:Fallback>
                <p:oleObj name="Bitmap Image" r:id="rId2" imgW="2730500" imgH="1339850" progId="Paint.Picture">
                  <p:embed/>
                  <p:pic>
                    <p:nvPicPr>
                      <p:cNvPr id="52228" name="Object 4">
                        <a:extLst>
                          <a:ext uri="{FF2B5EF4-FFF2-40B4-BE49-F238E27FC236}">
                            <a16:creationId xmlns:a16="http://schemas.microsoft.com/office/drawing/2014/main" id="{273D65FE-19C6-EC49-974B-57F2465FB8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8" y="2349500"/>
                        <a:ext cx="3770312" cy="184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30638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>
            <a:extLst>
              <a:ext uri="{FF2B5EF4-FFF2-40B4-BE49-F238E27FC236}">
                <a16:creationId xmlns:a16="http://schemas.microsoft.com/office/drawing/2014/main" id="{D0B276A3-BB1D-374E-9157-57B6DA363B3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62201" y="2362201"/>
            <a:ext cx="8054975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en-US" altLang="zh-CN" sz="2000"/>
          </a:p>
          <a:p>
            <a:pPr>
              <a:lnSpc>
                <a:spcPct val="80000"/>
              </a:lnSpc>
            </a:pPr>
            <a:endParaRPr lang="en-US" altLang="zh-CN" sz="2000"/>
          </a:p>
          <a:p>
            <a:pPr>
              <a:lnSpc>
                <a:spcPct val="80000"/>
              </a:lnSpc>
            </a:pPr>
            <a:endParaRPr lang="en-US" altLang="zh-CN" sz="2000"/>
          </a:p>
          <a:p>
            <a:pPr>
              <a:lnSpc>
                <a:spcPct val="80000"/>
              </a:lnSpc>
            </a:pPr>
            <a:endParaRPr lang="en-US" altLang="zh-CN" sz="2000"/>
          </a:p>
          <a:p>
            <a:pPr>
              <a:lnSpc>
                <a:spcPct val="80000"/>
              </a:lnSpc>
            </a:pPr>
            <a:endParaRPr lang="en-US" altLang="zh-CN" sz="2000"/>
          </a:p>
          <a:p>
            <a:pPr>
              <a:lnSpc>
                <a:spcPct val="80000"/>
              </a:lnSpc>
            </a:pPr>
            <a:r>
              <a:rPr lang="en-US" altLang="zh-CN" sz="2000"/>
              <a:t>Using the ``when’’ attribute, divide into 3 subsets</a:t>
            </a:r>
          </a:p>
          <a:p>
            <a:pPr lvl="1">
              <a:lnSpc>
                <a:spcPct val="80000"/>
              </a:lnSpc>
            </a:pPr>
            <a:r>
              <a:rPr lang="en-US" altLang="zh-CN" sz="1600"/>
              <a:t>Entropy of the first set       H(5pm) = - 1/4 log(1/4) - 3/4 log(3/4); </a:t>
            </a:r>
          </a:p>
          <a:p>
            <a:pPr lvl="1">
              <a:lnSpc>
                <a:spcPct val="80000"/>
              </a:lnSpc>
            </a:pPr>
            <a:r>
              <a:rPr lang="en-US" altLang="zh-CN" sz="1600"/>
              <a:t>Entropy of the second set H(7pm) = - 9/12 log(9/12) - 3/12 log(3/12); </a:t>
            </a:r>
          </a:p>
          <a:p>
            <a:pPr lvl="1">
              <a:lnSpc>
                <a:spcPct val="80000"/>
              </a:lnSpc>
            </a:pPr>
            <a:r>
              <a:rPr lang="en-US" altLang="zh-CN" sz="1600"/>
              <a:t>Entropy of the second set H(9pm) = - 0/4 log(0/4) - 4/4 log(4/4) = 0</a:t>
            </a:r>
          </a:p>
          <a:p>
            <a:pPr>
              <a:lnSpc>
                <a:spcPct val="80000"/>
              </a:lnSpc>
            </a:pPr>
            <a:r>
              <a:rPr lang="en-US" altLang="zh-CN" sz="2000"/>
              <a:t>Expected entropy after partitioning </a:t>
            </a:r>
          </a:p>
          <a:p>
            <a:pPr lvl="1">
              <a:lnSpc>
                <a:spcPct val="80000"/>
              </a:lnSpc>
            </a:pPr>
            <a:r>
              <a:rPr lang="en-US" altLang="zh-CN" sz="1600"/>
              <a:t>4/20 * H(1/4, 3/4) + 12/20 * H(9/12, 3/12) + 4/20 * H(0/4, 4/4) = 0.65</a:t>
            </a:r>
          </a:p>
          <a:p>
            <a:pPr>
              <a:lnSpc>
                <a:spcPct val="80000"/>
              </a:lnSpc>
            </a:pPr>
            <a:r>
              <a:rPr lang="en-US" altLang="zh-CN" sz="2000"/>
              <a:t>Information gain </a:t>
            </a:r>
            <a:r>
              <a:rPr lang="en-US" altLang="zh-CN" sz="1600"/>
              <a:t>1-0.65 = 0.35</a:t>
            </a:r>
          </a:p>
        </p:txBody>
      </p:sp>
      <p:graphicFrame>
        <p:nvGraphicFramePr>
          <p:cNvPr id="54278" name="Object 6">
            <a:extLst>
              <a:ext uri="{FF2B5EF4-FFF2-40B4-BE49-F238E27FC236}">
                <a16:creationId xmlns:a16="http://schemas.microsoft.com/office/drawing/2014/main" id="{167F45E3-90E1-6F42-90A2-0F5AE3ACD6C4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008438" y="2349501"/>
          <a:ext cx="3770312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838450" imgH="1041400" progId="Paint.Picture">
                  <p:embed/>
                </p:oleObj>
              </mc:Choice>
              <mc:Fallback>
                <p:oleObj name="Bitmap Image" r:id="rId2" imgW="2838450" imgH="1041400" progId="Paint.Picture">
                  <p:embed/>
                  <p:pic>
                    <p:nvPicPr>
                      <p:cNvPr id="54278" name="Object 6">
                        <a:extLst>
                          <a:ext uri="{FF2B5EF4-FFF2-40B4-BE49-F238E27FC236}">
                            <a16:creationId xmlns:a16="http://schemas.microsoft.com/office/drawing/2014/main" id="{167F45E3-90E1-6F42-90A2-0F5AE3ACD6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2349501"/>
                        <a:ext cx="3770312" cy="138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73142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>
            <a:extLst>
              <a:ext uri="{FF2B5EF4-FFF2-40B4-BE49-F238E27FC236}">
                <a16:creationId xmlns:a16="http://schemas.microsoft.com/office/drawing/2014/main" id="{B2C7348A-484B-8543-A057-FF0471A26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Decision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030A722-C423-5243-8E25-1B3C5AD97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2200" y="2362201"/>
            <a:ext cx="7480300" cy="3724275"/>
          </a:xfrm>
        </p:spPr>
        <p:txBody>
          <a:bodyPr/>
          <a:lstStyle/>
          <a:p>
            <a:r>
              <a:rPr lang="en-US" altLang="zh-CN" sz="2400"/>
              <a:t>Knowing the ``when’’ attribute values provides larger information gain than ``where’’. </a:t>
            </a:r>
          </a:p>
          <a:p>
            <a:r>
              <a:rPr lang="en-US" altLang="zh-CN" sz="2400"/>
              <a:t>Therefore the ``when’’ attribute should be chosen for testing prior to the ``where’’ attribute.</a:t>
            </a:r>
          </a:p>
          <a:p>
            <a:r>
              <a:rPr lang="en-US" altLang="zh-CN" sz="2400"/>
              <a:t>Similarly, we can compute the information gain for other attributes.</a:t>
            </a:r>
          </a:p>
          <a:p>
            <a:r>
              <a:rPr lang="en-US" altLang="zh-CN" sz="2400"/>
              <a:t>At each node, choose the attribute with the largest information gain.</a:t>
            </a:r>
          </a:p>
        </p:txBody>
      </p:sp>
    </p:spTree>
    <p:extLst>
      <p:ext uri="{BB962C8B-B14F-4D97-AF65-F5344CB8AC3E}">
        <p14:creationId xmlns:p14="http://schemas.microsoft.com/office/powerpoint/2010/main" val="3685103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D6C46241-F985-614D-909D-5B28BD5F4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dirty="0"/>
              <a:t>Stopping rule</a:t>
            </a:r>
          </a:p>
          <a:p>
            <a:pPr lvl="1"/>
            <a:r>
              <a:rPr lang="en-US" altLang="zh-CN" sz="2200" dirty="0"/>
              <a:t>Every attribute has already been included along this path through the tree, or </a:t>
            </a:r>
          </a:p>
          <a:p>
            <a:pPr lvl="1"/>
            <a:r>
              <a:rPr lang="en-US" altLang="zh-CN" sz="2200" dirty="0"/>
              <a:t>The training examples associated with this leaf node all have the same target attribute value (i.e., their entropy is zero). </a:t>
            </a:r>
          </a:p>
        </p:txBody>
      </p:sp>
    </p:spTree>
    <p:extLst>
      <p:ext uri="{BB962C8B-B14F-4D97-AF65-F5344CB8AC3E}">
        <p14:creationId xmlns:p14="http://schemas.microsoft.com/office/powerpoint/2010/main" val="23948352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>
            <a:extLst>
              <a:ext uri="{FF2B5EF4-FFF2-40B4-BE49-F238E27FC236}">
                <a16:creationId xmlns:a16="http://schemas.microsoft.com/office/drawing/2014/main" id="{F4BF31B2-941E-4E42-AA17-761E48B72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Evaluation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6A42D0A-1791-DB4C-AF2F-591E5F351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/>
              <a:t>Training accuracy</a:t>
            </a:r>
          </a:p>
          <a:p>
            <a:pPr lvl="1">
              <a:lnSpc>
                <a:spcPct val="90000"/>
              </a:lnSpc>
            </a:pPr>
            <a:r>
              <a:rPr lang="en-US" altLang="zh-CN" sz="2000"/>
              <a:t>How many training instances can be correctly classify based on the available data?</a:t>
            </a:r>
          </a:p>
          <a:p>
            <a:pPr lvl="1">
              <a:lnSpc>
                <a:spcPct val="90000"/>
              </a:lnSpc>
            </a:pPr>
            <a:r>
              <a:rPr lang="en-US" altLang="zh-CN" sz="2000"/>
              <a:t>Is high when the tree is deep/large, or when there is less confliction in the training instances.</a:t>
            </a:r>
          </a:p>
          <a:p>
            <a:pPr lvl="1">
              <a:lnSpc>
                <a:spcPct val="90000"/>
              </a:lnSpc>
            </a:pPr>
            <a:r>
              <a:rPr lang="en-US" altLang="zh-CN" sz="2000"/>
              <a:t> however, higher training accuracy does not mean good generalization</a:t>
            </a:r>
          </a:p>
          <a:p>
            <a:pPr>
              <a:lnSpc>
                <a:spcPct val="90000"/>
              </a:lnSpc>
            </a:pPr>
            <a:r>
              <a:rPr lang="en-US" altLang="zh-CN"/>
              <a:t>Testing accuracy</a:t>
            </a:r>
          </a:p>
          <a:p>
            <a:pPr lvl="1">
              <a:lnSpc>
                <a:spcPct val="90000"/>
              </a:lnSpc>
            </a:pPr>
            <a:r>
              <a:rPr lang="en-US" altLang="zh-CN" sz="2000"/>
              <a:t>Given a number of new instances, how many of them can we correctly classify?</a:t>
            </a:r>
          </a:p>
          <a:p>
            <a:pPr lvl="1">
              <a:lnSpc>
                <a:spcPct val="90000"/>
              </a:lnSpc>
            </a:pPr>
            <a:r>
              <a:rPr lang="en-US" altLang="zh-CN" sz="2000"/>
              <a:t>Cross validation</a:t>
            </a:r>
          </a:p>
        </p:txBody>
      </p:sp>
    </p:spTree>
    <p:extLst>
      <p:ext uri="{BB962C8B-B14F-4D97-AF65-F5344CB8AC3E}">
        <p14:creationId xmlns:p14="http://schemas.microsoft.com/office/powerpoint/2010/main" val="31584347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21107" y="1010846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[BF99] Carla E </a:t>
            </a:r>
            <a:r>
              <a:rPr lang="en-IN" sz="1600" dirty="0" err="1"/>
              <a:t>Brodley</a:t>
            </a:r>
            <a:r>
              <a:rPr lang="en-IN" sz="1600" dirty="0"/>
              <a:t> and Mark A </a:t>
            </a:r>
            <a:r>
              <a:rPr lang="en-IN" sz="1600" dirty="0" err="1"/>
              <a:t>Friedl</a:t>
            </a:r>
            <a:r>
              <a:rPr lang="en-IN" sz="1600" dirty="0"/>
              <a:t>. Identifying </a:t>
            </a:r>
            <a:r>
              <a:rPr lang="en-IN" sz="1600" dirty="0" err="1"/>
              <a:t>mislabeled</a:t>
            </a:r>
            <a:r>
              <a:rPr lang="en-IN" sz="1600" dirty="0"/>
              <a:t> training data. Journal of artificial intelligence research, 11:131–167, 1999.</a:t>
            </a:r>
            <a:br>
              <a:rPr lang="en-IN" sz="1600" dirty="0"/>
            </a:br>
            <a:br>
              <a:rPr lang="en-IN" sz="1600" dirty="0"/>
            </a:br>
            <a:r>
              <a:rPr lang="en-IN" sz="1600" dirty="0"/>
              <a:t>[ZWC03] </a:t>
            </a:r>
            <a:r>
              <a:rPr lang="en-IN" sz="1600" dirty="0" err="1"/>
              <a:t>Xingquan</a:t>
            </a:r>
            <a:r>
              <a:rPr lang="en-IN" sz="1600" dirty="0"/>
              <a:t> Zhu, </a:t>
            </a:r>
            <a:r>
              <a:rPr lang="en-IN" sz="1600" dirty="0" err="1"/>
              <a:t>Xindong</a:t>
            </a:r>
            <a:r>
              <a:rPr lang="en-IN" sz="1600" dirty="0"/>
              <a:t> Wu, and </a:t>
            </a:r>
            <a:r>
              <a:rPr lang="en-IN" sz="1600" dirty="0" err="1"/>
              <a:t>Qijun</a:t>
            </a:r>
            <a:r>
              <a:rPr lang="en-IN" sz="1600" dirty="0"/>
              <a:t> Chen. Eliminating class noise in large datasets. In Proceedings of the 20th International Conference on Machine Learning(ICML-03), pages 920–927, 2003.</a:t>
            </a:r>
          </a:p>
          <a:p>
            <a:br>
              <a:rPr lang="en-IN" sz="1600" dirty="0"/>
            </a:br>
            <a:r>
              <a:rPr lang="en-IN" sz="1600" dirty="0"/>
              <a:t>[DLG17]J </a:t>
            </a:r>
            <a:r>
              <a:rPr lang="en-IN" sz="1600" dirty="0" err="1"/>
              <a:t>unhua</a:t>
            </a:r>
            <a:r>
              <a:rPr lang="en-IN" sz="1600" dirty="0"/>
              <a:t> Ding, </a:t>
            </a:r>
            <a:r>
              <a:rPr lang="en-IN" sz="1600" dirty="0" err="1"/>
              <a:t>XinChuan</a:t>
            </a:r>
            <a:r>
              <a:rPr lang="en-IN" sz="1600" dirty="0"/>
              <a:t> Li, and Venkat N Gudivada. Augmentation and evaluation of training data for deep learning. In2017 IEEE International Conference on Big Data(Big Data), pages 2603–2611. IEEE, 2017.</a:t>
            </a:r>
            <a:br>
              <a:rPr lang="en-IN" sz="1600" dirty="0"/>
            </a:br>
            <a:endParaRPr lang="en-IN" sz="1600" dirty="0"/>
          </a:p>
          <a:p>
            <a:r>
              <a:rPr lang="en-IN" sz="1600" dirty="0"/>
              <a:t>[ARK18] Mohammed Al-</a:t>
            </a:r>
            <a:r>
              <a:rPr lang="en-IN" sz="1600" dirty="0" err="1"/>
              <a:t>Rawi</a:t>
            </a:r>
            <a:r>
              <a:rPr lang="en-IN" sz="1600" dirty="0"/>
              <a:t> and </a:t>
            </a:r>
            <a:r>
              <a:rPr lang="en-IN" sz="1600" dirty="0" err="1"/>
              <a:t>Dimosthenis</a:t>
            </a:r>
            <a:r>
              <a:rPr lang="en-IN" sz="1600" dirty="0"/>
              <a:t> </a:t>
            </a:r>
            <a:r>
              <a:rPr lang="en-IN" sz="1600" dirty="0" err="1"/>
              <a:t>Karatzas</a:t>
            </a:r>
            <a:r>
              <a:rPr lang="en-IN" sz="1600" dirty="0"/>
              <a:t>. On the </a:t>
            </a:r>
            <a:r>
              <a:rPr lang="en-IN" sz="1600" dirty="0" err="1"/>
              <a:t>labeling</a:t>
            </a:r>
            <a:r>
              <a:rPr lang="en-IN" sz="1600" dirty="0"/>
              <a:t> correctness in computer vision datasets. In IAL@PKDD/ECML, 2018.</a:t>
            </a:r>
            <a:br>
              <a:rPr lang="en-IN" sz="1600" dirty="0"/>
            </a:br>
            <a:endParaRPr lang="en-IN" sz="1600" dirty="0"/>
          </a:p>
          <a:p>
            <a:r>
              <a:rPr lang="en-IN" sz="1600" dirty="0"/>
              <a:t>[NJC19] Curtis G Northcutt, Lu Jiang, and Isaac L Chuang. Confident learning: Estimating uncertainty in dataset labels. </a:t>
            </a:r>
            <a:r>
              <a:rPr lang="en-IN" sz="1600" dirty="0" err="1"/>
              <a:t>arXiv</a:t>
            </a:r>
            <a:r>
              <a:rPr lang="en-IN" sz="1600" dirty="0"/>
              <a:t> preprint arXiv:1911.00068, 2019.</a:t>
            </a:r>
          </a:p>
          <a:p>
            <a:br>
              <a:rPr lang="en-IN" sz="1600" dirty="0"/>
            </a:br>
            <a:r>
              <a:rPr lang="en-IN" sz="1600" dirty="0"/>
              <a:t>[Coo77] R Dennis Cook. Detection of influential observation in linear </a:t>
            </a:r>
            <a:r>
              <a:rPr lang="en-IN" sz="1600" dirty="0" err="1"/>
              <a:t>regression.T</a:t>
            </a:r>
            <a:r>
              <a:rPr lang="en-IN" sz="1600" dirty="0"/>
              <a:t> </a:t>
            </a:r>
            <a:r>
              <a:rPr lang="en-IN" sz="1600" dirty="0" err="1"/>
              <a:t>echnometrics</a:t>
            </a:r>
            <a:endParaRPr lang="en-IN" sz="1600" dirty="0"/>
          </a:p>
          <a:p>
            <a:endParaRPr lang="en-IN" sz="1600" dirty="0"/>
          </a:p>
          <a:p>
            <a:r>
              <a:rPr lang="en-IN" sz="1600" dirty="0"/>
              <a:t>[EGH17] </a:t>
            </a:r>
            <a:r>
              <a:rPr lang="en-IN" sz="1600" dirty="0" err="1"/>
              <a:t>Rajmadhan</a:t>
            </a:r>
            <a:r>
              <a:rPr lang="en-IN" sz="1600" dirty="0"/>
              <a:t> </a:t>
            </a:r>
            <a:r>
              <a:rPr lang="en-IN" sz="1600" dirty="0" err="1"/>
              <a:t>Ekambaram</a:t>
            </a:r>
            <a:r>
              <a:rPr lang="en-IN" sz="1600" dirty="0"/>
              <a:t>, Dmitry B </a:t>
            </a:r>
            <a:r>
              <a:rPr lang="en-IN" sz="1600" dirty="0" err="1"/>
              <a:t>Goldgof</a:t>
            </a:r>
            <a:r>
              <a:rPr lang="en-IN" sz="1600" dirty="0"/>
              <a:t>, and Lawrence O Hall. Finding label noise examples in large scale datasets. In2017 IEEE International Conference on Systems, Man, and Cybernetics pages 2420–2424., 2017.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2997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09035" y="1111388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[GZ19] </a:t>
            </a:r>
            <a:r>
              <a:rPr lang="en-IN" sz="1600" dirty="0" err="1"/>
              <a:t>Amirata</a:t>
            </a:r>
            <a:r>
              <a:rPr lang="en-IN" sz="1600" dirty="0"/>
              <a:t> </a:t>
            </a:r>
            <a:r>
              <a:rPr lang="en-IN" sz="1600" dirty="0" err="1"/>
              <a:t>Ghorbani</a:t>
            </a:r>
            <a:r>
              <a:rPr lang="en-IN" sz="1600" dirty="0"/>
              <a:t> and James Zou. Data </a:t>
            </a:r>
            <a:r>
              <a:rPr lang="en-IN" sz="1600" dirty="0" err="1"/>
              <a:t>shapley</a:t>
            </a:r>
            <a:r>
              <a:rPr lang="en-IN" sz="1600" dirty="0"/>
              <a:t>: Equitable valuation of data for machine learning. </a:t>
            </a:r>
            <a:r>
              <a:rPr lang="en-IN" sz="1600" dirty="0" err="1"/>
              <a:t>arXiv</a:t>
            </a:r>
            <a:r>
              <a:rPr lang="en-IN" sz="1600" dirty="0"/>
              <a:t> preprint arXiv:1904.02868, 2019 </a:t>
            </a:r>
          </a:p>
          <a:p>
            <a:endParaRPr lang="en-IN" sz="1600" dirty="0"/>
          </a:p>
          <a:p>
            <a:r>
              <a:rPr lang="en-IN" sz="1600" dirty="0"/>
              <a:t>[YAP19] </a:t>
            </a:r>
            <a:r>
              <a:rPr lang="en-IN" sz="1600" dirty="0" err="1"/>
              <a:t>Jinsung</a:t>
            </a:r>
            <a:r>
              <a:rPr lang="en-IN" sz="1600" dirty="0"/>
              <a:t> Yoon, </a:t>
            </a:r>
            <a:r>
              <a:rPr lang="en-IN" sz="1600" dirty="0" err="1"/>
              <a:t>Sercan</a:t>
            </a:r>
            <a:r>
              <a:rPr lang="en-IN" sz="1600" dirty="0"/>
              <a:t> O Arik, and Tomas Pfister. Data valuation using reinforcement learning. </a:t>
            </a:r>
            <a:r>
              <a:rPr lang="en-IN" sz="1600" dirty="0" err="1"/>
              <a:t>arXiv</a:t>
            </a:r>
            <a:r>
              <a:rPr lang="en-IN" sz="1600" dirty="0"/>
              <a:t> preprint arXiv:1909.11671, 2019.</a:t>
            </a:r>
          </a:p>
          <a:p>
            <a:endParaRPr lang="en-IN" sz="1600" dirty="0"/>
          </a:p>
          <a:p>
            <a:r>
              <a:rPr lang="en-IN" sz="1600" dirty="0"/>
              <a:t>[DKO+07] Bing Tian Dai, Nick </a:t>
            </a:r>
            <a:r>
              <a:rPr lang="en-IN" sz="1600" dirty="0" err="1"/>
              <a:t>Koudas</a:t>
            </a:r>
            <a:r>
              <a:rPr lang="en-IN" sz="1600" dirty="0"/>
              <a:t>, </a:t>
            </a:r>
            <a:r>
              <a:rPr lang="en-IN" sz="1600" dirty="0" err="1"/>
              <a:t>Beng</a:t>
            </a:r>
            <a:r>
              <a:rPr lang="en-IN" sz="1600" dirty="0"/>
              <a:t> Chin </a:t>
            </a:r>
            <a:r>
              <a:rPr lang="en-IN" sz="1600" dirty="0" err="1"/>
              <a:t>Ooi</a:t>
            </a:r>
            <a:r>
              <a:rPr lang="en-IN" sz="1600" dirty="0"/>
              <a:t>, </a:t>
            </a:r>
            <a:r>
              <a:rPr lang="en-IN" sz="1600" dirty="0" err="1"/>
              <a:t>Divesh</a:t>
            </a:r>
            <a:r>
              <a:rPr lang="en-IN" sz="1600" dirty="0"/>
              <a:t> Srivastava, and Suresh </a:t>
            </a:r>
            <a:r>
              <a:rPr lang="en-IN" sz="1600" dirty="0" err="1"/>
              <a:t>Venkatasubramanian</a:t>
            </a:r>
            <a:r>
              <a:rPr lang="en-IN" sz="1600" dirty="0"/>
              <a:t>. Column heterogeneity as a measure of data quality. 2007</a:t>
            </a:r>
          </a:p>
          <a:p>
            <a:endParaRPr lang="en-IN" sz="1600" dirty="0"/>
          </a:p>
          <a:p>
            <a:r>
              <a:rPr lang="en-IN" sz="1600" dirty="0"/>
              <a:t>[sim] http://</a:t>
            </a:r>
            <a:r>
              <a:rPr lang="en-IN" sz="1600" dirty="0" err="1"/>
              <a:t>www.countrysideinfo.co.uk</a:t>
            </a:r>
            <a:r>
              <a:rPr lang="en-IN" sz="1600" dirty="0"/>
              <a:t>/</a:t>
            </a:r>
            <a:r>
              <a:rPr lang="en-IN" sz="1600" dirty="0" err="1"/>
              <a:t>simpsons.htm</a:t>
            </a:r>
            <a:r>
              <a:rPr lang="en-IN" sz="1600" dirty="0"/>
              <a:t>. </a:t>
            </a:r>
          </a:p>
          <a:p>
            <a:endParaRPr lang="en-IN" sz="1600" dirty="0"/>
          </a:p>
          <a:p>
            <a:r>
              <a:rPr lang="en-IN" sz="1600" dirty="0"/>
              <a:t>[DHI12] </a:t>
            </a:r>
            <a:r>
              <a:rPr lang="en-IN" sz="1600" dirty="0" err="1"/>
              <a:t>AnHai</a:t>
            </a:r>
            <a:r>
              <a:rPr lang="en-IN" sz="1600" dirty="0"/>
              <a:t> Doan, Alon Halevy, and Zachary Ives. Principles of data integration. Elsevier, 2012. </a:t>
            </a:r>
          </a:p>
          <a:p>
            <a:endParaRPr lang="en-IN" sz="1600" dirty="0"/>
          </a:p>
          <a:p>
            <a:r>
              <a:rPr lang="en-IN" sz="1600" dirty="0"/>
              <a:t>[MCCD13] Tomas </a:t>
            </a:r>
            <a:r>
              <a:rPr lang="en-IN" sz="1600" dirty="0" err="1"/>
              <a:t>Mikolov</a:t>
            </a:r>
            <a:r>
              <a:rPr lang="en-IN" sz="1600" dirty="0"/>
              <a:t>, Kai Chen, Greg </a:t>
            </a:r>
            <a:r>
              <a:rPr lang="en-IN" sz="1600" dirty="0" err="1"/>
              <a:t>Corrado</a:t>
            </a:r>
            <a:r>
              <a:rPr lang="en-IN" sz="1600" dirty="0"/>
              <a:t>, and Jeffrey Dean. Efficient estimation of word representations in vector space. </a:t>
            </a:r>
            <a:r>
              <a:rPr lang="en-IN" sz="1600" dirty="0" err="1"/>
              <a:t>arXiv</a:t>
            </a:r>
            <a:r>
              <a:rPr lang="en-IN" sz="1600" dirty="0"/>
              <a:t> preprint arXiv:1301.3781, 2013</a:t>
            </a:r>
          </a:p>
          <a:p>
            <a:endParaRPr lang="en-IN" sz="1600" dirty="0"/>
          </a:p>
          <a:p>
            <a:r>
              <a:rPr lang="en-IN" sz="1600" dirty="0"/>
              <a:t>[ALI15] Aida Ali and Siti Mariyam </a:t>
            </a:r>
            <a:r>
              <a:rPr lang="en-IN" sz="1600" dirty="0" err="1"/>
              <a:t>Hj</a:t>
            </a:r>
            <a:r>
              <a:rPr lang="en-IN" sz="1600" dirty="0"/>
              <a:t>. Shamsuddin and Anca L. </a:t>
            </a:r>
            <a:r>
              <a:rPr lang="en-IN" sz="1600" dirty="0" err="1"/>
              <a:t>Ralescu</a:t>
            </a:r>
            <a:r>
              <a:rPr lang="en-IN" sz="1600" dirty="0"/>
              <a:t>. Classification with class imbalance problem: A review. SOCO 2015</a:t>
            </a:r>
          </a:p>
          <a:p>
            <a:endParaRPr lang="en-IN" sz="1600" dirty="0"/>
          </a:p>
          <a:p>
            <a:endParaRPr lang="en-US" sz="1600" dirty="0"/>
          </a:p>
          <a:p>
            <a:endParaRPr lang="en-IN" sz="1600" dirty="0"/>
          </a:p>
          <a:p>
            <a:pPr marL="380990" indent="-380990">
              <a:buFont typeface="Wingdings" pitchFamily="2" charset="2"/>
              <a:buChar char="Ø"/>
            </a:pPr>
            <a:endParaRPr lang="en-IN" sz="1600" dirty="0"/>
          </a:p>
          <a:p>
            <a:pPr marL="380990" indent="-380990">
              <a:buFont typeface="Wingdings" pitchFamily="2" charset="2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60736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09035" y="1111388"/>
            <a:ext cx="12192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[PG15] Oleksandr </a:t>
            </a:r>
            <a:r>
              <a:rPr lang="en-IN" sz="1600" dirty="0" err="1"/>
              <a:t>Polozov</a:t>
            </a:r>
            <a:r>
              <a:rPr lang="en-IN" sz="1600" dirty="0"/>
              <a:t> and </a:t>
            </a:r>
            <a:r>
              <a:rPr lang="en-IN" sz="1600" dirty="0" err="1"/>
              <a:t>Sumit</a:t>
            </a:r>
            <a:r>
              <a:rPr lang="en-IN" sz="1600" dirty="0"/>
              <a:t> </a:t>
            </a:r>
            <a:r>
              <a:rPr lang="en-IN" sz="1600" dirty="0" err="1"/>
              <a:t>Gulwani</a:t>
            </a:r>
            <a:r>
              <a:rPr lang="en-IN" sz="1600" dirty="0"/>
              <a:t>. </a:t>
            </a:r>
            <a:r>
              <a:rPr lang="en-IN" sz="1600" dirty="0" err="1"/>
              <a:t>Flashmeta</a:t>
            </a:r>
            <a:r>
              <a:rPr lang="en-IN" sz="1600" dirty="0"/>
              <a:t>: a framework for inductive program synthesis. In Proceedings of the 2015 ACM SIGPLAN International Conference on Object-Oriented Programming, Systems, Languages, and Applications, pages 107–126, 2015.</a:t>
            </a:r>
            <a:br>
              <a:rPr lang="en-IN" sz="1600" dirty="0"/>
            </a:br>
            <a:br>
              <a:rPr lang="en-IN" sz="1600" dirty="0"/>
            </a:br>
            <a:r>
              <a:rPr lang="en-IN" sz="1600" dirty="0"/>
              <a:t>[DUB+17] Jacob Devlin, Jonathan </a:t>
            </a:r>
            <a:r>
              <a:rPr lang="en-IN" sz="1600" dirty="0" err="1"/>
              <a:t>Uesato</a:t>
            </a:r>
            <a:r>
              <a:rPr lang="en-IN" sz="1600" dirty="0"/>
              <a:t>, Surya </a:t>
            </a:r>
            <a:r>
              <a:rPr lang="en-IN" sz="1600" dirty="0" err="1"/>
              <a:t>Bhupatiraju</a:t>
            </a:r>
            <a:r>
              <a:rPr lang="en-IN" sz="1600" dirty="0"/>
              <a:t>, Rishabh Singh, Abdel-</a:t>
            </a:r>
            <a:r>
              <a:rPr lang="en-IN" sz="1600" dirty="0" err="1"/>
              <a:t>rahman</a:t>
            </a:r>
            <a:r>
              <a:rPr lang="en-IN" sz="1600" dirty="0"/>
              <a:t> Mohamed, and </a:t>
            </a:r>
            <a:r>
              <a:rPr lang="en-IN" sz="1600" dirty="0" err="1"/>
              <a:t>Pushmeet</a:t>
            </a:r>
            <a:r>
              <a:rPr lang="en-IN" sz="1600" dirty="0"/>
              <a:t> Kohli. </a:t>
            </a:r>
            <a:r>
              <a:rPr lang="en-IN" sz="1600" dirty="0" err="1"/>
              <a:t>Robustfill</a:t>
            </a:r>
            <a:r>
              <a:rPr lang="en-IN" sz="1600" dirty="0"/>
              <a:t>: Neural program learning under noisy </a:t>
            </a:r>
            <a:r>
              <a:rPr lang="en-IN" sz="1600" dirty="0" err="1"/>
              <a:t>i</a:t>
            </a:r>
            <a:r>
              <a:rPr lang="en-IN" sz="1600" dirty="0"/>
              <a:t>/o. In Proceedings of the 34th International Conference on Machine Learning-Volume 70, pages 990–998, 2017.</a:t>
            </a:r>
          </a:p>
          <a:p>
            <a:endParaRPr lang="en-IN" sz="1600" dirty="0"/>
          </a:p>
          <a:p>
            <a:r>
              <a:rPr lang="en-IN" sz="1600" dirty="0"/>
              <a:t>[KMP+18] Ashwin Kalyan, Abhishek </a:t>
            </a:r>
            <a:r>
              <a:rPr lang="en-IN" sz="1600" dirty="0" err="1"/>
              <a:t>Mohta</a:t>
            </a:r>
            <a:r>
              <a:rPr lang="en-IN" sz="1600" dirty="0"/>
              <a:t>, Oleksandr </a:t>
            </a:r>
            <a:r>
              <a:rPr lang="en-IN" sz="1600" dirty="0" err="1"/>
              <a:t>Polozov</a:t>
            </a:r>
            <a:r>
              <a:rPr lang="en-IN" sz="1600" dirty="0"/>
              <a:t>, Dhruv Batra, Prateek Jain, and </a:t>
            </a:r>
            <a:r>
              <a:rPr lang="en-IN" sz="1600" dirty="0" err="1"/>
              <a:t>Sumit</a:t>
            </a:r>
            <a:r>
              <a:rPr lang="en-IN" sz="1600" dirty="0"/>
              <a:t> </a:t>
            </a:r>
            <a:r>
              <a:rPr lang="en-IN" sz="1600" dirty="0" err="1"/>
              <a:t>Gulwani</a:t>
            </a:r>
            <a:r>
              <a:rPr lang="en-IN" sz="1600" dirty="0"/>
              <a:t>. Neural-guided deductive search for real-time program synthesis from examples. </a:t>
            </a:r>
            <a:r>
              <a:rPr lang="en-IN" sz="1600" dirty="0" err="1"/>
              <a:t>arXiv</a:t>
            </a:r>
            <a:r>
              <a:rPr lang="en-IN" sz="1600" dirty="0"/>
              <a:t> preprint arXiv:1804.01186, 2018.</a:t>
            </a:r>
          </a:p>
          <a:p>
            <a:endParaRPr lang="en-IN" sz="1600" dirty="0"/>
          </a:p>
          <a:p>
            <a:r>
              <a:rPr lang="en-IN" sz="1600" dirty="0">
                <a:latin typeface="Arial" panose="020B0604020202020204" pitchFamily="34" charset="0"/>
              </a:rPr>
              <a:t>[AYR16] </a:t>
            </a:r>
            <a:r>
              <a:rPr lang="en-IN" sz="1600" dirty="0" err="1">
                <a:latin typeface="Arial" panose="020B0604020202020204" pitchFamily="34" charset="0"/>
              </a:rPr>
              <a:t>Dimitrios</a:t>
            </a:r>
            <a:r>
              <a:rPr lang="en-IN" sz="1600" dirty="0">
                <a:latin typeface="Arial" panose="020B0604020202020204" pitchFamily="34" charset="0"/>
              </a:rPr>
              <a:t> Alikaniotis, Helen </a:t>
            </a:r>
            <a:r>
              <a:rPr lang="en-IN" sz="1600" dirty="0" err="1">
                <a:latin typeface="Arial" panose="020B0604020202020204" pitchFamily="34" charset="0"/>
              </a:rPr>
              <a:t>Yannakoudakis</a:t>
            </a:r>
            <a:r>
              <a:rPr lang="en-IN" sz="1600" dirty="0">
                <a:latin typeface="Arial" panose="020B0604020202020204" pitchFamily="34" charset="0"/>
              </a:rPr>
              <a:t>, and Marek Rei. Automatic text scoring using neural networks. In Proceedings of the 54th Annual Meeting of the Association for Computational Linguistics (Volume 1: Long Papers), pages 715–725, Berlin, Germany, August 2016. Association for Computational Linguistics.</a:t>
            </a:r>
          </a:p>
          <a:p>
            <a:endParaRPr lang="en-IN" sz="1600" dirty="0">
              <a:latin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</a:rPr>
              <a:t>[CPR19] Richard </a:t>
            </a:r>
            <a:r>
              <a:rPr lang="en-IN" sz="1600" dirty="0" err="1">
                <a:latin typeface="Arial" panose="020B0604020202020204" pitchFamily="34" charset="0"/>
              </a:rPr>
              <a:t>Csaky</a:t>
            </a:r>
            <a:r>
              <a:rPr lang="en-IN" sz="1600" dirty="0">
                <a:latin typeface="Arial" panose="020B0604020202020204" pitchFamily="34" charset="0"/>
              </a:rPr>
              <a:t>, </a:t>
            </a:r>
            <a:r>
              <a:rPr lang="en-IN" sz="1600" dirty="0" err="1">
                <a:latin typeface="Arial" panose="020B0604020202020204" pitchFamily="34" charset="0"/>
              </a:rPr>
              <a:t>Patrik</a:t>
            </a:r>
            <a:r>
              <a:rPr lang="en-IN" sz="1600" dirty="0">
                <a:latin typeface="Arial" panose="020B0604020202020204" pitchFamily="34" charset="0"/>
              </a:rPr>
              <a:t> </a:t>
            </a:r>
            <a:r>
              <a:rPr lang="en-IN" sz="1600" dirty="0" err="1">
                <a:latin typeface="Arial" panose="020B0604020202020204" pitchFamily="34" charset="0"/>
              </a:rPr>
              <a:t>Purgai</a:t>
            </a:r>
            <a:r>
              <a:rPr lang="en-IN" sz="1600" dirty="0">
                <a:latin typeface="Arial" panose="020B0604020202020204" pitchFamily="34" charset="0"/>
              </a:rPr>
              <a:t>, and Gabor </a:t>
            </a:r>
            <a:r>
              <a:rPr lang="en-IN" sz="1600" dirty="0" err="1">
                <a:latin typeface="Arial" panose="020B0604020202020204" pitchFamily="34" charset="0"/>
              </a:rPr>
              <a:t>Recski</a:t>
            </a:r>
            <a:r>
              <a:rPr lang="en-IN" sz="1600" dirty="0">
                <a:latin typeface="Arial" panose="020B0604020202020204" pitchFamily="34" charset="0"/>
              </a:rPr>
              <a:t>. Improving neural conversational models with entropy-based data filtering. </a:t>
            </a:r>
            <a:r>
              <a:rPr lang="en-IN" sz="1600" dirty="0" err="1">
                <a:latin typeface="Arial" panose="020B0604020202020204" pitchFamily="34" charset="0"/>
              </a:rPr>
              <a:t>arXiv</a:t>
            </a:r>
            <a:r>
              <a:rPr lang="en-IN" sz="1600" dirty="0">
                <a:latin typeface="Arial" panose="020B0604020202020204" pitchFamily="34" charset="0"/>
              </a:rPr>
              <a:t> preprint arXiv:1905.05471, 2019.</a:t>
            </a:r>
          </a:p>
          <a:p>
            <a:endParaRPr lang="en-IN" sz="1600" dirty="0"/>
          </a:p>
          <a:p>
            <a:br>
              <a:rPr lang="en-IN" sz="1600" dirty="0"/>
            </a:br>
            <a:br>
              <a:rPr lang="en-IN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0073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09035" y="1111389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[CRZ18] Edward Collins, Nikolai </a:t>
            </a:r>
            <a:r>
              <a:rPr lang="en-IN" sz="1600" dirty="0" err="1"/>
              <a:t>Rozanov</a:t>
            </a:r>
            <a:r>
              <a:rPr lang="en-IN" sz="1600" dirty="0"/>
              <a:t>, and </a:t>
            </a:r>
            <a:r>
              <a:rPr lang="en-IN" sz="1600" dirty="0" err="1"/>
              <a:t>Bingbing</a:t>
            </a:r>
            <a:r>
              <a:rPr lang="en-IN" sz="1600" dirty="0"/>
              <a:t> Zhang. Evolutionary data measures: Understanding the difficulty of text classification tasks. </a:t>
            </a:r>
            <a:r>
              <a:rPr lang="en-IN" sz="1600" dirty="0" err="1"/>
              <a:t>arXiv</a:t>
            </a:r>
            <a:r>
              <a:rPr lang="en-IN" sz="1600" dirty="0"/>
              <a:t> preprint arXiv:1811.01910, 2018.</a:t>
            </a:r>
          </a:p>
          <a:p>
            <a:endParaRPr lang="en-IN" sz="1600" dirty="0"/>
          </a:p>
          <a:p>
            <a:r>
              <a:rPr lang="en-IN" sz="1600" dirty="0"/>
              <a:t>[JMAS19] Parag Jain, Abhijit Mishra, Amar Prakash Azad, and Karthik </a:t>
            </a:r>
            <a:r>
              <a:rPr lang="en-IN" sz="1600" dirty="0" err="1"/>
              <a:t>Sankaranarayanan</a:t>
            </a:r>
            <a:r>
              <a:rPr lang="en-IN" sz="1600" dirty="0"/>
              <a:t>. Unsupervised controllable text formalization. In Proceedings of the AAAI Conference on Artificial Intelligence, volume 33, pages 6554–6561, 2019.</a:t>
            </a:r>
          </a:p>
          <a:p>
            <a:endParaRPr lang="en-IN" sz="1600" dirty="0"/>
          </a:p>
          <a:p>
            <a:r>
              <a:rPr lang="en-IN" sz="1600" dirty="0"/>
              <a:t>[KWAP17] Ramakrishnan Kannan, </a:t>
            </a:r>
            <a:r>
              <a:rPr lang="en-IN" sz="1600" dirty="0" err="1"/>
              <a:t>Hyenkyun</a:t>
            </a:r>
            <a:r>
              <a:rPr lang="en-IN" sz="1600" dirty="0"/>
              <a:t> Woo, </a:t>
            </a:r>
            <a:r>
              <a:rPr lang="en-IN" sz="1600" dirty="0" err="1"/>
              <a:t>Charu</a:t>
            </a:r>
            <a:r>
              <a:rPr lang="en-IN" sz="1600" dirty="0"/>
              <a:t> C Aggarwal, and </a:t>
            </a:r>
            <a:r>
              <a:rPr lang="en-IN" sz="1600" dirty="0" err="1"/>
              <a:t>Haesun</a:t>
            </a:r>
            <a:r>
              <a:rPr lang="en-IN" sz="1600" dirty="0"/>
              <a:t> Park. Outlier detection for text data. In Proceedings of the 2017 </a:t>
            </a:r>
            <a:r>
              <a:rPr lang="en-IN" sz="1600" dirty="0" err="1"/>
              <a:t>siam</a:t>
            </a:r>
            <a:r>
              <a:rPr lang="en-IN" sz="1600" dirty="0"/>
              <a:t> international conference on data mining, pages 489–497. SIAM, 2017.</a:t>
            </a:r>
          </a:p>
          <a:p>
            <a:endParaRPr lang="en-IN" sz="1600" dirty="0"/>
          </a:p>
          <a:p>
            <a:r>
              <a:rPr lang="en-IN" sz="1600" dirty="0"/>
              <a:t>[MS18] Mohsen </a:t>
            </a:r>
            <a:r>
              <a:rPr lang="en-IN" sz="1600" dirty="0" err="1"/>
              <a:t>Mesgar</a:t>
            </a:r>
            <a:r>
              <a:rPr lang="en-IN" sz="1600" dirty="0"/>
              <a:t> and Michael </a:t>
            </a:r>
            <a:r>
              <a:rPr lang="en-IN" sz="1600" dirty="0" err="1"/>
              <a:t>Strube</a:t>
            </a:r>
            <a:r>
              <a:rPr lang="en-IN" sz="1600" dirty="0"/>
              <a:t>. A neural local coherence model for text quality assessment. In Proceedings of the 2018 Conference on Empirical Methods in Natural Language Processing, pages 4328–4339, 2018.</a:t>
            </a:r>
          </a:p>
          <a:p>
            <a:endParaRPr lang="en-IN" sz="1600" dirty="0"/>
          </a:p>
          <a:p>
            <a:r>
              <a:rPr lang="en-IN" sz="1600" dirty="0"/>
              <a:t>[ÖG17] Robert </a:t>
            </a:r>
            <a:r>
              <a:rPr lang="en-IN" sz="1600" dirty="0" err="1"/>
              <a:t>Östling</a:t>
            </a:r>
            <a:r>
              <a:rPr lang="en-IN" sz="1600" dirty="0"/>
              <a:t> and </a:t>
            </a:r>
            <a:r>
              <a:rPr lang="en-IN" sz="1600" dirty="0" err="1"/>
              <a:t>Gintar</a:t>
            </a:r>
            <a:r>
              <a:rPr lang="en-IN" sz="1600" dirty="0"/>
              <a:t> ̇e </a:t>
            </a:r>
            <a:r>
              <a:rPr lang="en-IN" sz="1600" dirty="0" err="1"/>
              <a:t>Grigonyt</a:t>
            </a:r>
            <a:r>
              <a:rPr lang="en-IN" sz="1600" dirty="0"/>
              <a:t> ̇e. Transparent text quality assessment with convolutional neural networks. In Proceedings of the 12th Workshop on Innovative Use of NLP for Building Educational Applications, pages 282–286, 2017.</a:t>
            </a:r>
          </a:p>
          <a:p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63862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73F09-F974-D248-89A2-7BD83D91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Hence, we would discuss first on “Overview and importance of </a:t>
            </a:r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</a:rPr>
              <a:t>Data Quality </a:t>
            </a: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for AI” </a:t>
            </a:r>
          </a:p>
        </p:txBody>
      </p:sp>
    </p:spTree>
    <p:extLst>
      <p:ext uri="{BB962C8B-B14F-4D97-AF65-F5344CB8AC3E}">
        <p14:creationId xmlns:p14="http://schemas.microsoft.com/office/powerpoint/2010/main" val="2753829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09035" y="1111389"/>
            <a:ext cx="1219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</a:rPr>
              <a:t>[PLN19] Nicole </a:t>
            </a:r>
            <a:r>
              <a:rPr lang="en-IN" sz="1600" dirty="0" err="1">
                <a:latin typeface="Arial" panose="020B0604020202020204" pitchFamily="34" charset="0"/>
              </a:rPr>
              <a:t>Peinelt</a:t>
            </a:r>
            <a:r>
              <a:rPr lang="en-IN" sz="1600" dirty="0">
                <a:latin typeface="Arial" panose="020B0604020202020204" pitchFamily="34" charset="0"/>
              </a:rPr>
              <a:t>, Maria </a:t>
            </a:r>
            <a:r>
              <a:rPr lang="en-IN" sz="1600" dirty="0" err="1">
                <a:latin typeface="Arial" panose="020B0604020202020204" pitchFamily="34" charset="0"/>
              </a:rPr>
              <a:t>Liakata</a:t>
            </a:r>
            <a:r>
              <a:rPr lang="en-IN" sz="1600" dirty="0">
                <a:latin typeface="Arial" panose="020B0604020202020204" pitchFamily="34" charset="0"/>
              </a:rPr>
              <a:t>, and Dong Nguyen. Aiming beyond the obvious: Identifying non-obvious cases in semantic similarity datasets. In Proceedings of the 57</a:t>
            </a:r>
            <a:r>
              <a:rPr lang="en-IN" sz="1600" baseline="30000" dirty="0">
                <a:latin typeface="Arial" panose="020B0604020202020204" pitchFamily="34" charset="0"/>
              </a:rPr>
              <a:t>th</a:t>
            </a:r>
            <a:r>
              <a:rPr lang="en-IN" sz="1600" dirty="0">
                <a:latin typeface="Arial" panose="020B0604020202020204" pitchFamily="34" charset="0"/>
              </a:rPr>
              <a:t> Annual Meeting of the Association for Computational Linguistics, pages 2792–2798, 2019.</a:t>
            </a:r>
          </a:p>
          <a:p>
            <a:endParaRPr lang="en-IN" sz="1600" dirty="0">
              <a:latin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</a:rPr>
              <a:t>[RDNMJ13] Marta </a:t>
            </a:r>
            <a:r>
              <a:rPr lang="en-IN" sz="1600" dirty="0" err="1">
                <a:latin typeface="Arial" panose="020B0604020202020204" pitchFamily="34" charset="0"/>
              </a:rPr>
              <a:t>Recasens</a:t>
            </a:r>
            <a:r>
              <a:rPr lang="en-IN" sz="1600" dirty="0">
                <a:latin typeface="Arial" panose="020B0604020202020204" pitchFamily="34" charset="0"/>
              </a:rPr>
              <a:t>, Cristian </a:t>
            </a:r>
            <a:r>
              <a:rPr lang="en-IN" sz="1600" dirty="0" err="1">
                <a:latin typeface="Arial" panose="020B0604020202020204" pitchFamily="34" charset="0"/>
              </a:rPr>
              <a:t>Danescu</a:t>
            </a:r>
            <a:r>
              <a:rPr lang="en-IN" sz="1600" dirty="0">
                <a:latin typeface="Arial" panose="020B0604020202020204" pitchFamily="34" charset="0"/>
              </a:rPr>
              <a:t>-Niculescu-</a:t>
            </a:r>
            <a:r>
              <a:rPr lang="en-IN" sz="1600" dirty="0" err="1">
                <a:latin typeface="Arial" panose="020B0604020202020204" pitchFamily="34" charset="0"/>
              </a:rPr>
              <a:t>Mizil</a:t>
            </a:r>
            <a:r>
              <a:rPr lang="en-IN" sz="1600" dirty="0">
                <a:latin typeface="Arial" panose="020B0604020202020204" pitchFamily="34" charset="0"/>
              </a:rPr>
              <a:t>, and Dan </a:t>
            </a:r>
            <a:r>
              <a:rPr lang="en-IN" sz="1600" dirty="0" err="1">
                <a:latin typeface="Arial" panose="020B0604020202020204" pitchFamily="34" charset="0"/>
              </a:rPr>
              <a:t>Jurafsky</a:t>
            </a:r>
            <a:r>
              <a:rPr lang="en-IN" sz="1600" dirty="0">
                <a:latin typeface="Arial" panose="020B0604020202020204" pitchFamily="34" charset="0"/>
              </a:rPr>
              <a:t>. Linguistic models for </a:t>
            </a:r>
            <a:r>
              <a:rPr lang="en-IN" sz="1600" dirty="0" err="1">
                <a:latin typeface="Arial" panose="020B0604020202020204" pitchFamily="34" charset="0"/>
              </a:rPr>
              <a:t>analyzing</a:t>
            </a:r>
            <a:r>
              <a:rPr lang="en-IN" sz="1600" dirty="0">
                <a:latin typeface="Arial" panose="020B0604020202020204" pitchFamily="34" charset="0"/>
              </a:rPr>
              <a:t> and detecting biased language. In Proceedings of the 51st Annual Meeting of the Association for Computational Linguistics (Volume 1: Long Papers), pages 1650–1659, 2013.</a:t>
            </a:r>
          </a:p>
          <a:p>
            <a:endParaRPr lang="en-IN" sz="1600" dirty="0">
              <a:latin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</a:rPr>
              <a:t>[RWGS20] Marco Tulio Ribeiro, </a:t>
            </a:r>
            <a:r>
              <a:rPr lang="en-IN" sz="1600" dirty="0" err="1">
                <a:latin typeface="Arial" panose="020B0604020202020204" pitchFamily="34" charset="0"/>
              </a:rPr>
              <a:t>Tongshuang</a:t>
            </a:r>
            <a:r>
              <a:rPr lang="en-IN" sz="1600" dirty="0">
                <a:latin typeface="Arial" panose="020B0604020202020204" pitchFamily="34" charset="0"/>
              </a:rPr>
              <a:t> Wu, Carlos </a:t>
            </a:r>
            <a:r>
              <a:rPr lang="en-IN" sz="1600" dirty="0" err="1">
                <a:latin typeface="Arial" panose="020B0604020202020204" pitchFamily="34" charset="0"/>
              </a:rPr>
              <a:t>Guestrin</a:t>
            </a:r>
            <a:r>
              <a:rPr lang="en-IN" sz="1600" dirty="0">
                <a:latin typeface="Arial" panose="020B0604020202020204" pitchFamily="34" charset="0"/>
              </a:rPr>
              <a:t>, and Sameer Singh. Beyond accuracy: </a:t>
            </a:r>
            <a:r>
              <a:rPr lang="en-IN" sz="1600" dirty="0" err="1">
                <a:latin typeface="Arial" panose="020B0604020202020204" pitchFamily="34" charset="0"/>
              </a:rPr>
              <a:t>Behavioral</a:t>
            </a:r>
            <a:r>
              <a:rPr lang="en-IN" sz="1600" dirty="0">
                <a:latin typeface="Arial" panose="020B0604020202020204" pitchFamily="34" charset="0"/>
              </a:rPr>
              <a:t> testing of </a:t>
            </a:r>
            <a:r>
              <a:rPr lang="en-IN" sz="1600" dirty="0" err="1">
                <a:latin typeface="Arial" panose="020B0604020202020204" pitchFamily="34" charset="0"/>
              </a:rPr>
              <a:t>nlp</a:t>
            </a:r>
            <a:r>
              <a:rPr lang="en-IN" sz="1600" dirty="0">
                <a:latin typeface="Arial" panose="020B0604020202020204" pitchFamily="34" charset="0"/>
              </a:rPr>
              <a:t> models with checklist. </a:t>
            </a:r>
            <a:r>
              <a:rPr lang="en-IN" sz="1600" dirty="0" err="1">
                <a:latin typeface="Arial" panose="020B0604020202020204" pitchFamily="34" charset="0"/>
              </a:rPr>
              <a:t>arXiv</a:t>
            </a:r>
            <a:r>
              <a:rPr lang="en-IN" sz="1600" dirty="0">
                <a:latin typeface="Arial" panose="020B0604020202020204" pitchFamily="34" charset="0"/>
              </a:rPr>
              <a:t> preprint arXiv:2005.04118, 2020.</a:t>
            </a:r>
          </a:p>
          <a:p>
            <a:endParaRPr lang="en-IN" sz="1600" dirty="0">
              <a:latin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</a:rPr>
              <a:t>[RZV</a:t>
            </a:r>
            <a:r>
              <a:rPr lang="en-IN" sz="1600" dirty="0">
                <a:latin typeface="Courier New" panose="02070309020205020404" pitchFamily="49" charset="0"/>
              </a:rPr>
              <a:t>+</a:t>
            </a:r>
            <a:r>
              <a:rPr lang="en-IN" sz="1600" dirty="0">
                <a:latin typeface="Arial" panose="020B0604020202020204" pitchFamily="34" charset="0"/>
              </a:rPr>
              <a:t>19] Lukas Ruff, </a:t>
            </a:r>
            <a:r>
              <a:rPr lang="en-IN" sz="1600" dirty="0" err="1">
                <a:latin typeface="Arial" panose="020B0604020202020204" pitchFamily="34" charset="0"/>
              </a:rPr>
              <a:t>Yury</a:t>
            </a:r>
            <a:r>
              <a:rPr lang="en-IN" sz="1600" dirty="0">
                <a:latin typeface="Arial" panose="020B0604020202020204" pitchFamily="34" charset="0"/>
              </a:rPr>
              <a:t> </a:t>
            </a:r>
            <a:r>
              <a:rPr lang="en-IN" sz="1600" dirty="0" err="1">
                <a:latin typeface="Arial" panose="020B0604020202020204" pitchFamily="34" charset="0"/>
              </a:rPr>
              <a:t>Zemlyanskiy</a:t>
            </a:r>
            <a:r>
              <a:rPr lang="en-IN" sz="1600" dirty="0">
                <a:latin typeface="Arial" panose="020B0604020202020204" pitchFamily="34" charset="0"/>
              </a:rPr>
              <a:t>, Robert </a:t>
            </a:r>
            <a:r>
              <a:rPr lang="en-IN" sz="1600" dirty="0" err="1">
                <a:latin typeface="Arial" panose="020B0604020202020204" pitchFamily="34" charset="0"/>
              </a:rPr>
              <a:t>Vandermeulen</a:t>
            </a:r>
            <a:r>
              <a:rPr lang="en-IN" sz="1600" dirty="0">
                <a:latin typeface="Arial" panose="020B0604020202020204" pitchFamily="34" charset="0"/>
              </a:rPr>
              <a:t>, Thomas </a:t>
            </a:r>
            <a:r>
              <a:rPr lang="en-IN" sz="1600" dirty="0" err="1">
                <a:latin typeface="Arial" panose="020B0604020202020204" pitchFamily="34" charset="0"/>
              </a:rPr>
              <a:t>Schnake</a:t>
            </a:r>
            <a:r>
              <a:rPr lang="en-IN" sz="1600" dirty="0">
                <a:latin typeface="Arial" panose="020B0604020202020204" pitchFamily="34" charset="0"/>
              </a:rPr>
              <a:t>, and Marius </a:t>
            </a:r>
            <a:r>
              <a:rPr lang="en-IN" sz="1600" dirty="0" err="1">
                <a:latin typeface="Arial" panose="020B0604020202020204" pitchFamily="34" charset="0"/>
              </a:rPr>
              <a:t>Kloft</a:t>
            </a:r>
            <a:r>
              <a:rPr lang="en-IN" sz="1600" dirty="0">
                <a:latin typeface="Arial" panose="020B0604020202020204" pitchFamily="34" charset="0"/>
              </a:rPr>
              <a:t>. Self-attentive, multi-context one-class classification for unsupervised anomaly detection on text. In Proceedings of the 57th Annual Meeting of the Association for Computational Linguistics, pages 4061–4071, 2019.</a:t>
            </a:r>
          </a:p>
          <a:p>
            <a:endParaRPr lang="en-IN" sz="1600" dirty="0">
              <a:latin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</a:rPr>
              <a:t>[RH01] </a:t>
            </a:r>
            <a:r>
              <a:rPr lang="en-IN" sz="1600" dirty="0" err="1"/>
              <a:t>Vijayshankar</a:t>
            </a:r>
            <a:r>
              <a:rPr lang="en-IN" sz="1600" dirty="0"/>
              <a:t> Raman and Joseph M Hellerstein. Potter’s wheel: An interactive data cleaning system. In VLDB, volume 1, pages 381–390, 2001.</a:t>
            </a:r>
            <a:br>
              <a:rPr lang="en-IN" sz="1600" dirty="0"/>
            </a:br>
            <a:endParaRPr lang="en-IN" sz="1600" dirty="0">
              <a:latin typeface="Arial" panose="020B0604020202020204" pitchFamily="34" charset="0"/>
            </a:endParaRPr>
          </a:p>
          <a:p>
            <a:r>
              <a:rPr lang="en-IN" sz="1600" dirty="0"/>
              <a:t>[ROE+19] </a:t>
            </a:r>
            <a:r>
              <a:rPr lang="en-IN" sz="1600" kern="0" dirty="0"/>
              <a:t>El </a:t>
            </a:r>
            <a:r>
              <a:rPr lang="en-IN" sz="1600" kern="0" dirty="0" err="1"/>
              <a:t>Kindi</a:t>
            </a:r>
            <a:r>
              <a:rPr lang="en-IN" sz="1600" kern="0" dirty="0"/>
              <a:t> </a:t>
            </a:r>
            <a:r>
              <a:rPr lang="en-IN" sz="1600" kern="0" dirty="0" err="1"/>
              <a:t>Rezig</a:t>
            </a:r>
            <a:r>
              <a:rPr lang="en-IN" sz="1600" kern="0" dirty="0"/>
              <a:t>, Mourad </a:t>
            </a:r>
            <a:r>
              <a:rPr lang="en-IN" sz="1600" kern="0" dirty="0" err="1"/>
              <a:t>Ouzzani</a:t>
            </a:r>
            <a:r>
              <a:rPr lang="en-IN" sz="1600" kern="0" dirty="0"/>
              <a:t>, Ahmed K </a:t>
            </a:r>
            <a:r>
              <a:rPr lang="en-IN" sz="1600" kern="0" dirty="0" err="1"/>
              <a:t>Elmagarmid</a:t>
            </a:r>
            <a:r>
              <a:rPr lang="en-IN" sz="1600" kern="0" dirty="0"/>
              <a:t>, Walid G </a:t>
            </a:r>
            <a:r>
              <a:rPr lang="en-IN" sz="1600" kern="0" dirty="0" err="1"/>
              <a:t>Aref</a:t>
            </a:r>
            <a:r>
              <a:rPr lang="en-IN" sz="1600" kern="0" dirty="0"/>
              <a:t>, and Michael </a:t>
            </a:r>
            <a:r>
              <a:rPr lang="en-IN" sz="1600" kern="0" dirty="0" err="1"/>
              <a:t>Stonebraker</a:t>
            </a:r>
            <a:r>
              <a:rPr lang="en-IN" sz="1600" kern="0" dirty="0"/>
              <a:t>. Towards an end-to-end human-centric data cleaning framework. In Proceedings of the Workshop on Human-In-the-Loop Data Analytics, pages 1–7, 2019.</a:t>
            </a:r>
          </a:p>
          <a:p>
            <a:br>
              <a:rPr lang="en-IN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6839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09035" y="1111389"/>
            <a:ext cx="12192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[Ham13] Kelli Ham. </a:t>
            </a:r>
            <a:r>
              <a:rPr lang="en-IN" sz="1600" dirty="0" err="1"/>
              <a:t>Openrefine</a:t>
            </a:r>
            <a:r>
              <a:rPr lang="en-IN" sz="1600" dirty="0"/>
              <a:t> (version 2.5). http://</a:t>
            </a:r>
            <a:r>
              <a:rPr lang="en-IN" sz="1600" dirty="0" err="1"/>
              <a:t>openrefine</a:t>
            </a:r>
            <a:r>
              <a:rPr lang="en-IN" sz="1600" dirty="0"/>
              <a:t>. org. free, open-source tool for cleaning and transforming data. Journal of the Medical Library Association: JMLA, 101(3):233, 2013.</a:t>
            </a:r>
          </a:p>
          <a:p>
            <a:endParaRPr lang="en-IN" sz="1600" dirty="0"/>
          </a:p>
          <a:p>
            <a:r>
              <a:rPr lang="en-IN" sz="1600" dirty="0"/>
              <a:t>[KHFW16] Sanjay Krishnan, Daniel Haas, Michael J Franklin, and Eugene Wu. Towards reliable interactive data cleaning: A user survey and recommendations. In Proceedings of the Workshop on Human-In-the-Loop Data Analytics, pages 1–5, 2016.</a:t>
            </a:r>
          </a:p>
          <a:p>
            <a:endParaRPr lang="en-IN" sz="1600" dirty="0"/>
          </a:p>
          <a:p>
            <a:r>
              <a:rPr lang="en-IN" sz="1600" dirty="0"/>
              <a:t>[KPHH11] Sean Kandel, Andreas </a:t>
            </a:r>
            <a:r>
              <a:rPr lang="en-IN" sz="1600" dirty="0" err="1"/>
              <a:t>Paepcke</a:t>
            </a:r>
            <a:r>
              <a:rPr lang="en-IN" sz="1600" dirty="0"/>
              <a:t>, Joseph Hellerstein, and Jeffrey </a:t>
            </a:r>
            <a:r>
              <a:rPr lang="en-IN" sz="1600" dirty="0" err="1"/>
              <a:t>Heer</a:t>
            </a:r>
            <a:r>
              <a:rPr lang="en-IN" sz="1600" dirty="0"/>
              <a:t>. Wrangler: Interactive visual specification of data transformation scripts. In ACM Human Factors in Computing Systems (CHI), 2011.</a:t>
            </a:r>
          </a:p>
          <a:p>
            <a:endParaRPr lang="en-IN" sz="1600" dirty="0"/>
          </a:p>
          <a:p>
            <a:pPr defTabSz="1219170"/>
            <a:r>
              <a:rPr lang="en-IN" sz="1600" dirty="0"/>
              <a:t>[MLW+19] </a:t>
            </a:r>
            <a:r>
              <a:rPr lang="en-IN" sz="1600" kern="0" dirty="0"/>
              <a:t>Michael Muller, Ingrid Lange, </a:t>
            </a:r>
            <a:r>
              <a:rPr lang="en-IN" sz="1600" kern="0" dirty="0" err="1"/>
              <a:t>Dakuo</a:t>
            </a:r>
            <a:r>
              <a:rPr lang="en-IN" sz="1600" kern="0" dirty="0"/>
              <a:t> Wang, David </a:t>
            </a:r>
            <a:r>
              <a:rPr lang="en-IN" sz="1600" kern="0" dirty="0" err="1"/>
              <a:t>Piorkowski</a:t>
            </a:r>
            <a:r>
              <a:rPr lang="en-IN" sz="1600" kern="0" dirty="0"/>
              <a:t>, Jason </a:t>
            </a:r>
            <a:r>
              <a:rPr lang="en-IN" sz="1600" kern="0" dirty="0" err="1"/>
              <a:t>Tsay</a:t>
            </a:r>
            <a:r>
              <a:rPr lang="en-IN" sz="1600" kern="0" dirty="0"/>
              <a:t>, Q Vera Liao, Casey Dugan, and Thomas Erickson. How data science workers work with data: Discovery, capture, curation, design, creation. In Proceedings of the 2019 CHI Conference on Human Factors in Computing Systems, pages 1–15, 2019.</a:t>
            </a:r>
          </a:p>
          <a:p>
            <a:pPr defTabSz="1219170"/>
            <a:endParaRPr lang="en-IN" sz="1600" kern="0" dirty="0"/>
          </a:p>
          <a:p>
            <a:pPr defTabSz="1219170"/>
            <a:r>
              <a:rPr lang="en-IN" sz="1600" dirty="0"/>
              <a:t>[BTR15] Paula Branco, Luis </a:t>
            </a:r>
            <a:r>
              <a:rPr lang="en-IN" sz="1600" dirty="0" err="1"/>
              <a:t>Torgo</a:t>
            </a:r>
            <a:r>
              <a:rPr lang="en-IN" sz="1600" dirty="0"/>
              <a:t>, and Rita Ribeiro. A survey of predictive modelling under imbalanced </a:t>
            </a:r>
            <a:r>
              <a:rPr lang="en-IN" sz="1600" dirty="0" err="1"/>
              <a:t>distributions.arXiv</a:t>
            </a:r>
            <a:r>
              <a:rPr lang="en-IN" sz="1600" dirty="0"/>
              <a:t> preprint arXiv:1505.01658, 2015</a:t>
            </a:r>
            <a:br>
              <a:rPr lang="en-IN" sz="1600" dirty="0"/>
            </a:br>
            <a:endParaRPr lang="en-IN" sz="1600" dirty="0"/>
          </a:p>
          <a:p>
            <a:pPr defTabSz="1219170"/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1369546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21107" y="1002747"/>
            <a:ext cx="12192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[DT10] Misha </a:t>
            </a:r>
            <a:r>
              <a:rPr lang="en-IN" sz="1600" dirty="0" err="1"/>
              <a:t>Denil</a:t>
            </a:r>
            <a:r>
              <a:rPr lang="en-IN" sz="1600" dirty="0"/>
              <a:t> and Thomas </a:t>
            </a:r>
            <a:r>
              <a:rPr lang="en-IN" sz="1600" dirty="0" err="1"/>
              <a:t>Trappenberg</a:t>
            </a:r>
            <a:r>
              <a:rPr lang="en-IN" sz="1600" dirty="0"/>
              <a:t>. Overlap versus imbalance. In Canadian conference on artificial intelligence, pages 220–231. Springer, 2010.</a:t>
            </a:r>
          </a:p>
          <a:p>
            <a:endParaRPr lang="en-IN" sz="1600" dirty="0"/>
          </a:p>
          <a:p>
            <a:r>
              <a:rPr lang="en-IN" sz="1600" dirty="0"/>
              <a:t>[GBSW04] Jerzy W </a:t>
            </a:r>
            <a:r>
              <a:rPr lang="en-IN" sz="1600" dirty="0" err="1"/>
              <a:t>Grzymala-Busse</a:t>
            </a:r>
            <a:r>
              <a:rPr lang="en-IN" sz="1600" dirty="0"/>
              <a:t>, Jerzy </a:t>
            </a:r>
            <a:r>
              <a:rPr lang="en-IN" sz="1600" dirty="0" err="1"/>
              <a:t>Stefanowski</a:t>
            </a:r>
            <a:r>
              <a:rPr lang="en-IN" sz="1600" dirty="0"/>
              <a:t>, and Szymon Wilk. A comparison of two approaches to data mining from imbalanced data. In International Conference on Knowledge-Based and Intelligent Information and Engineering Systems, pages 757–763. Springer, 2004</a:t>
            </a:r>
          </a:p>
          <a:p>
            <a:endParaRPr lang="en-IN" sz="1600" kern="0" dirty="0"/>
          </a:p>
          <a:p>
            <a:r>
              <a:rPr lang="en-IN" sz="1600" dirty="0"/>
              <a:t>[Jap03] Nathalie </a:t>
            </a:r>
            <a:r>
              <a:rPr lang="en-IN" sz="1600" dirty="0" err="1"/>
              <a:t>Japkowicz</a:t>
            </a:r>
            <a:r>
              <a:rPr lang="en-IN" sz="1600" dirty="0"/>
              <a:t>. Class imbalances: are we focusing on the right issue. 2003.</a:t>
            </a:r>
          </a:p>
          <a:p>
            <a:endParaRPr lang="en-IN" sz="1600" dirty="0"/>
          </a:p>
          <a:p>
            <a:r>
              <a:rPr lang="en-IN" sz="1600" dirty="0"/>
              <a:t>[JJ04] </a:t>
            </a:r>
            <a:r>
              <a:rPr lang="en-IN" sz="1600" dirty="0" err="1"/>
              <a:t>Taeho</a:t>
            </a:r>
            <a:r>
              <a:rPr lang="en-IN" sz="1600" dirty="0"/>
              <a:t> Jo and Nathalie </a:t>
            </a:r>
            <a:r>
              <a:rPr lang="en-IN" sz="1600" dirty="0" err="1"/>
              <a:t>Japkowicz</a:t>
            </a:r>
            <a:r>
              <a:rPr lang="en-IN" sz="1600" dirty="0"/>
              <a:t>. Class imbalances versus small disjuncts. ACM </a:t>
            </a:r>
            <a:r>
              <a:rPr lang="en-IN" sz="1600" dirty="0" err="1"/>
              <a:t>Sigkdd</a:t>
            </a:r>
            <a:r>
              <a:rPr lang="en-IN" sz="1600" dirty="0"/>
              <a:t> Explorations Newsletter, 6(1):40–49, 2004.</a:t>
            </a:r>
          </a:p>
          <a:p>
            <a:endParaRPr lang="en-IN" sz="1600" dirty="0"/>
          </a:p>
          <a:p>
            <a:r>
              <a:rPr lang="en-IN" sz="1600" dirty="0"/>
              <a:t>[Kra16] Bartosz Krawczyk. Learning from imbalanced data: open challenges and future directions. InProgress in Artificial Intelligence volume, 2016.</a:t>
            </a:r>
          </a:p>
          <a:p>
            <a:endParaRPr lang="en-IN" sz="1600" dirty="0"/>
          </a:p>
          <a:p>
            <a:r>
              <a:rPr lang="en-IN" sz="1600" dirty="0"/>
              <a:t>[LCT19] Yang Lu, </a:t>
            </a:r>
            <a:r>
              <a:rPr lang="en-IN" sz="1600" dirty="0" err="1"/>
              <a:t>Yiu-ming</a:t>
            </a:r>
            <a:r>
              <a:rPr lang="en-IN" sz="1600" dirty="0"/>
              <a:t> Cheung, and Yuan Yan Tang. Bayes imbalance impact index: A measure of class imbalanced data set for classification problem. IEEE Transactions on Neural Networks and Learning Systems, 2019</a:t>
            </a:r>
          </a:p>
          <a:p>
            <a:endParaRPr lang="en-IN" sz="1600" kern="0" dirty="0"/>
          </a:p>
          <a:p>
            <a:r>
              <a:rPr lang="en-IN" sz="1600" dirty="0"/>
              <a:t>[Jap03] Nathalie </a:t>
            </a:r>
            <a:r>
              <a:rPr lang="en-IN" sz="1600" dirty="0" err="1"/>
              <a:t>Japkowicz</a:t>
            </a:r>
            <a:r>
              <a:rPr lang="en-IN" sz="1600" dirty="0"/>
              <a:t>. Class imbalances: are we focusing on the right issue. 2003.</a:t>
            </a:r>
          </a:p>
          <a:p>
            <a:endParaRPr lang="en-IN" sz="1600" kern="0" dirty="0"/>
          </a:p>
          <a:p>
            <a:pPr defTabSz="1219170"/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41541857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8040403" cy="1072896"/>
          </a:xfrm>
        </p:spPr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766B0-32D9-5A44-9C5E-0A59F3A39BB1}"/>
              </a:ext>
            </a:extLst>
          </p:cNvPr>
          <p:cNvSpPr/>
          <p:nvPr/>
        </p:nvSpPr>
        <p:spPr>
          <a:xfrm>
            <a:off x="109035" y="1111388"/>
            <a:ext cx="12192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[DT10] Misha </a:t>
            </a:r>
            <a:r>
              <a:rPr lang="en-IN" sz="1600" dirty="0" err="1"/>
              <a:t>Denil</a:t>
            </a:r>
            <a:r>
              <a:rPr lang="en-IN" sz="1600" dirty="0"/>
              <a:t> and Thomas </a:t>
            </a:r>
            <a:r>
              <a:rPr lang="en-IN" sz="1600" dirty="0" err="1"/>
              <a:t>Trappenberg</a:t>
            </a:r>
            <a:r>
              <a:rPr lang="en-IN" sz="1600" dirty="0"/>
              <a:t>. Overlap versus imbalance. In Canadian conference on artificial intelligence, pages 220–231. Springer, 2010.</a:t>
            </a:r>
          </a:p>
          <a:p>
            <a:endParaRPr lang="en-IN" sz="1600" dirty="0"/>
          </a:p>
          <a:p>
            <a:r>
              <a:rPr lang="en-IN" sz="1600" dirty="0"/>
              <a:t>[GBSW04] Jerzy W </a:t>
            </a:r>
            <a:r>
              <a:rPr lang="en-IN" sz="1600" dirty="0" err="1"/>
              <a:t>Grzymala-Busse</a:t>
            </a:r>
            <a:r>
              <a:rPr lang="en-IN" sz="1600" dirty="0"/>
              <a:t>, Jerzy </a:t>
            </a:r>
            <a:r>
              <a:rPr lang="en-IN" sz="1600" dirty="0" err="1"/>
              <a:t>Stefanowski</a:t>
            </a:r>
            <a:r>
              <a:rPr lang="en-IN" sz="1600" dirty="0"/>
              <a:t>, and Szymon Wilk. A comparison of two approaches to data mining from imbalanced data. In International Conference on Knowledge-Based and Intelligent Information and Engineering Systems, pages 757–763. Springer, 2004</a:t>
            </a:r>
          </a:p>
          <a:p>
            <a:endParaRPr lang="en-IN" sz="1600" dirty="0"/>
          </a:p>
          <a:p>
            <a:r>
              <a:rPr lang="en-IN" sz="1600" dirty="0"/>
              <a:t>[JJ04] </a:t>
            </a:r>
            <a:r>
              <a:rPr lang="en-IN" sz="1600" dirty="0" err="1"/>
              <a:t>Taeho</a:t>
            </a:r>
            <a:r>
              <a:rPr lang="en-IN" sz="1600" dirty="0"/>
              <a:t> Jo and Nathalie </a:t>
            </a:r>
            <a:r>
              <a:rPr lang="en-IN" sz="1600" dirty="0" err="1"/>
              <a:t>Japkowicz</a:t>
            </a:r>
            <a:r>
              <a:rPr lang="en-IN" sz="1600" dirty="0"/>
              <a:t>. Class imbalances versus small disjuncts. ACM </a:t>
            </a:r>
            <a:r>
              <a:rPr lang="en-IN" sz="1600" dirty="0" err="1"/>
              <a:t>Sigkdd</a:t>
            </a:r>
            <a:r>
              <a:rPr lang="en-IN" sz="1600" dirty="0"/>
              <a:t> Explorations Newsletter, 6(1):40–49, 2004.</a:t>
            </a:r>
          </a:p>
          <a:p>
            <a:endParaRPr lang="en-IN" sz="1600" dirty="0"/>
          </a:p>
          <a:p>
            <a:r>
              <a:rPr lang="en-IN" sz="1600" dirty="0"/>
              <a:t>[Kra16] Bartosz Krawczyk. Learning from imbalanced data: open challenges and future directions. InProgress in Artificial Intelligence volume, 2016.</a:t>
            </a:r>
          </a:p>
          <a:p>
            <a:endParaRPr lang="en-IN" sz="1600" dirty="0"/>
          </a:p>
          <a:p>
            <a:r>
              <a:rPr lang="en-IN" sz="1600" dirty="0"/>
              <a:t>[LCT19] Yang Lu, </a:t>
            </a:r>
            <a:r>
              <a:rPr lang="en-IN" sz="1600" dirty="0" err="1"/>
              <a:t>Yiu-ming</a:t>
            </a:r>
            <a:r>
              <a:rPr lang="en-IN" sz="1600" dirty="0"/>
              <a:t> Cheung, and Yuan Yan Tang. Bayes imbalance impact index: A measure of class imbalanced data set for classification problem. IEEE Transactions on Neural Networks and Learning Systems, 2019</a:t>
            </a:r>
          </a:p>
          <a:p>
            <a:endParaRPr lang="en-IN" sz="1600" kern="0" dirty="0"/>
          </a:p>
          <a:p>
            <a:r>
              <a:rPr lang="en-IN" sz="1600" dirty="0"/>
              <a:t>WP03] Gary M Weiss and Foster Provost. Learning when training data are costly: The effect of class distribution on tree induction. Journal of artificial intelligence research,19:315–354, 2003</a:t>
            </a:r>
            <a:endParaRPr lang="en-IN" sz="1600" kern="0" dirty="0"/>
          </a:p>
          <a:p>
            <a:pPr defTabSz="1219170"/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1943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BC6AAC-EB05-4FDD-9C10-A1E27B7D6627}"/>
              </a:ext>
            </a:extLst>
          </p:cNvPr>
          <p:cNvSpPr/>
          <p:nvPr/>
        </p:nvSpPr>
        <p:spPr>
          <a:xfrm>
            <a:off x="4038600" y="488434"/>
            <a:ext cx="73152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/>
                </a:solidFill>
              </a:rPr>
              <a:t>“</a:t>
            </a:r>
            <a:r>
              <a:rPr lang="en-US" sz="1500" b="1" dirty="0">
                <a:solidFill>
                  <a:schemeClr val="tx1"/>
                </a:solidFill>
              </a:rPr>
              <a:t>Data collection and preparation</a:t>
            </a:r>
            <a:r>
              <a:rPr lang="en-US" sz="1500" dirty="0">
                <a:solidFill>
                  <a:schemeClr val="tx1"/>
                </a:solidFill>
              </a:rPr>
              <a:t> are typically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/>
                </a:solidFill>
              </a:rPr>
              <a:t>the </a:t>
            </a:r>
            <a:r>
              <a:rPr lang="en-US" sz="1500" b="1" dirty="0">
                <a:solidFill>
                  <a:schemeClr val="tx1"/>
                </a:solidFill>
              </a:rPr>
              <a:t>most time-consuming activities </a:t>
            </a:r>
            <a:r>
              <a:rPr lang="en-US" sz="1500" dirty="0">
                <a:solidFill>
                  <a:schemeClr val="tx1"/>
                </a:solidFill>
              </a:rPr>
              <a:t>in developing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/>
                </a:solidFill>
              </a:rPr>
              <a:t>an  AI-based application, much more so than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/>
                </a:solidFill>
              </a:rPr>
              <a:t>selecting and tuning a model.” – MIT Sloan Survey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https://sloanreview.mit.edu/projects/reshaping-business-with-artificial-intelligence/</a:t>
            </a:r>
            <a:endParaRPr lang="en-US" sz="15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4552D9-C116-40AD-8ACA-F743E77049EE}"/>
              </a:ext>
            </a:extLst>
          </p:cNvPr>
          <p:cNvSpPr/>
          <p:nvPr/>
        </p:nvSpPr>
        <p:spPr>
          <a:xfrm>
            <a:off x="4038600" y="3657600"/>
            <a:ext cx="7315200" cy="2006600"/>
          </a:xfrm>
          <a:prstGeom prst="rect">
            <a:avLst/>
          </a:prstGeom>
          <a:solidFill>
            <a:schemeClr val="bg1"/>
          </a:solidFill>
          <a:ln w="6350">
            <a:solidFill>
              <a:srgbClr val="2A0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/>
          </a:bodyPr>
          <a:lstStyle/>
          <a:p>
            <a:pPr defTabSz="91462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>
                <a:solidFill>
                  <a:srgbClr val="000000"/>
                </a:solidFill>
                <a:latin typeface="Arial" panose="020B0604020202020204"/>
              </a:rPr>
              <a:t>Data preparation</a:t>
            </a:r>
            <a:r>
              <a:rPr lang="en-US" sz="2000">
                <a:solidFill>
                  <a:srgbClr val="000000"/>
                </a:solidFill>
                <a:latin typeface="Arial" panose="020B0604020202020204"/>
              </a:rPr>
              <a:t> accounts for about </a:t>
            </a:r>
            <a:r>
              <a:rPr lang="en-US" sz="2000" b="1">
                <a:solidFill>
                  <a:srgbClr val="000000"/>
                </a:solidFill>
                <a:latin typeface="Arial" panose="020B0604020202020204"/>
              </a:rPr>
              <a:t>80% </a:t>
            </a:r>
            <a:r>
              <a:rPr lang="en-US" sz="2000">
                <a:solidFill>
                  <a:srgbClr val="000000"/>
                </a:solidFill>
                <a:latin typeface="Arial" panose="020B0604020202020204"/>
              </a:rPr>
              <a:t>of the work of data scientists</a:t>
            </a:r>
            <a:r>
              <a:rPr lang="en-IN" sz="2000">
                <a:solidFill>
                  <a:srgbClr val="000000"/>
                </a:solidFill>
                <a:latin typeface="Arial" panose="020B0604020202020204"/>
              </a:rPr>
              <a:t>” - Forbes</a:t>
            </a:r>
          </a:p>
          <a:p>
            <a:pPr defTabSz="914621">
              <a:lnSpc>
                <a:spcPct val="90000"/>
              </a:lnSpc>
              <a:spcAft>
                <a:spcPts val="600"/>
              </a:spcAft>
              <a:defRPr/>
            </a:pPr>
            <a:endParaRPr lang="en-IN" sz="2000">
              <a:solidFill>
                <a:srgbClr val="000000"/>
              </a:solidFill>
              <a:latin typeface="Arial" panose="020B0604020202020204"/>
            </a:endParaRPr>
          </a:p>
          <a:p>
            <a:pPr defTabSz="914621">
              <a:lnSpc>
                <a:spcPct val="90000"/>
              </a:lnSpc>
              <a:spcAft>
                <a:spcPts val="600"/>
              </a:spcAft>
              <a:defRPr/>
            </a:pPr>
            <a:r>
              <a:rPr lang="en-IN" sz="2000">
                <a:solidFill>
                  <a:srgbClr val="000000"/>
                </a:solidFill>
                <a:latin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https://www.forbes.com/sites/gilpress/2016/03/23/data-preparation-most-time-consuming-least-enjoyable-data-science-task-survey-says/#70d9599b6f63</a:t>
            </a:r>
            <a:endParaRPr lang="en-IN" sz="2000">
              <a:solidFill>
                <a:srgbClr val="000000"/>
              </a:solidFill>
              <a:latin typeface="Arial" panose="020B0604020202020204"/>
            </a:endParaRPr>
          </a:p>
          <a:p>
            <a:pPr algn="ctr" defTabSz="914621">
              <a:lnSpc>
                <a:spcPct val="90000"/>
              </a:lnSpc>
              <a:spcAft>
                <a:spcPts val="600"/>
              </a:spcAft>
              <a:defRPr/>
            </a:pPr>
            <a:endParaRPr lang="en-IN" sz="20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Preparation in Machine Learning </a:t>
            </a:r>
          </a:p>
        </p:txBody>
      </p:sp>
    </p:spTree>
    <p:extLst>
      <p:ext uri="{BB962C8B-B14F-4D97-AF65-F5344CB8AC3E}">
        <p14:creationId xmlns:p14="http://schemas.microsoft.com/office/powerpoint/2010/main" val="362960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D4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3D4E66"/>
                </a:solidFill>
              </a:rPr>
              <a:t>Challenges with Data Preparation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9A16B-4A23-4F41-A849-FF74E407E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9" r="1" b="3390"/>
          <a:stretch/>
        </p:blipFill>
        <p:spPr>
          <a:xfrm>
            <a:off x="243840" y="849663"/>
            <a:ext cx="11704320" cy="38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02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5276</Words>
  <Application>Microsoft Office PowerPoint</Application>
  <PresentationFormat>Widescreen</PresentationFormat>
  <Paragraphs>664</Paragraphs>
  <Slides>73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Courier New</vt:lpstr>
      <vt:lpstr>IBM Plex Sans</vt:lpstr>
      <vt:lpstr>Times New Roman</vt:lpstr>
      <vt:lpstr>Wingdings</vt:lpstr>
      <vt:lpstr>Office Theme</vt:lpstr>
      <vt:lpstr>Bitmap Image</vt:lpstr>
      <vt:lpstr>Equation</vt:lpstr>
      <vt:lpstr>JDBI Talk</vt:lpstr>
      <vt:lpstr>Talk Outline</vt:lpstr>
      <vt:lpstr>PowerPoint Presentation</vt:lpstr>
      <vt:lpstr>Why do we say that?</vt:lpstr>
      <vt:lpstr>What is Machine Learning?</vt:lpstr>
      <vt:lpstr>Real world scenario</vt:lpstr>
      <vt:lpstr>Hence, we would discuss first on “Overview and importance of Data Quality for AI” </vt:lpstr>
      <vt:lpstr>Data Preparation in Machine Learning </vt:lpstr>
      <vt:lpstr>Challenges with Data Preparation</vt:lpstr>
      <vt:lpstr>Data Quality Analysis can help..</vt:lpstr>
      <vt:lpstr>To put it all together</vt:lpstr>
      <vt:lpstr>To summarize:</vt:lpstr>
      <vt:lpstr>Some popular Data Quality Issues</vt:lpstr>
      <vt:lpstr>Data Cleaning</vt:lpstr>
      <vt:lpstr>Common Data Cleaning Techniques </vt:lpstr>
      <vt:lpstr>Some insights on Data Cleaning</vt:lpstr>
      <vt:lpstr>Data Quality Metrics</vt:lpstr>
      <vt:lpstr>Class Imbalance</vt:lpstr>
      <vt:lpstr>Why it happens?</vt:lpstr>
      <vt:lpstr>Why Imbalanced Classification is Hard? </vt:lpstr>
      <vt:lpstr>Evaluation Metrics for Imbalanced Datasets</vt:lpstr>
      <vt:lpstr>Factors affecting class imbalance</vt:lpstr>
      <vt:lpstr>To overcome Imbalance: Sampling datasets</vt:lpstr>
      <vt:lpstr>Data Quality Metrics</vt:lpstr>
      <vt:lpstr>Label Noise</vt:lpstr>
      <vt:lpstr>Effects of Label Noise</vt:lpstr>
      <vt:lpstr>Label Noise Techniques</vt:lpstr>
      <vt:lpstr>Label Noise Techniques</vt:lpstr>
      <vt:lpstr>Data Quality Metrics</vt:lpstr>
      <vt:lpstr>Data Valuation: This is a new concept</vt:lpstr>
      <vt:lpstr>PowerPoint Presentation</vt:lpstr>
      <vt:lpstr>Scenarios in which datum has low value: </vt:lpstr>
      <vt:lpstr>Application</vt:lpstr>
      <vt:lpstr>Data Quality Metrics</vt:lpstr>
      <vt:lpstr>Data Homogeneity</vt:lpstr>
      <vt:lpstr>Data Homogeneity</vt:lpstr>
      <vt:lpstr>In-homogeneity affects ML pipeline</vt:lpstr>
      <vt:lpstr>Inhomogeneity causes</vt:lpstr>
      <vt:lpstr>Syntactic Homogeneity</vt:lpstr>
      <vt:lpstr>Semantic Homogeneity</vt:lpstr>
      <vt:lpstr>Data Quality Metrics</vt:lpstr>
      <vt:lpstr>Data Transformation</vt:lpstr>
      <vt:lpstr>Data Transformation Examples</vt:lpstr>
      <vt:lpstr>Data Transformation Using PbE Systems</vt:lpstr>
      <vt:lpstr>PowerPoint Presentation</vt:lpstr>
      <vt:lpstr>Assuming we have the correct data, let us look at a very intuitive ML Algorithm: Decision Tree</vt:lpstr>
      <vt:lpstr>Decision Tree Algorithm</vt:lpstr>
      <vt:lpstr>The problem</vt:lpstr>
      <vt:lpstr>Why decision tree?</vt:lpstr>
      <vt:lpstr>A simple Example: Basketball data</vt:lpstr>
      <vt:lpstr>What we know</vt:lpstr>
      <vt:lpstr>Definition</vt:lpstr>
      <vt:lpstr>Illustration</vt:lpstr>
      <vt:lpstr>Random split</vt:lpstr>
      <vt:lpstr>Principled Criterion</vt:lpstr>
      <vt:lpstr>Entropy</vt:lpstr>
      <vt:lpstr>PowerPoint Presentation</vt:lpstr>
      <vt:lpstr>Some Intuitions</vt:lpstr>
      <vt:lpstr>Information Gain</vt:lpstr>
      <vt:lpstr>PowerPoint Presentation</vt:lpstr>
      <vt:lpstr>Examples</vt:lpstr>
      <vt:lpstr>PowerPoint Presentation</vt:lpstr>
      <vt:lpstr>Decision</vt:lpstr>
      <vt:lpstr>PowerPoint Presentation</vt:lpstr>
      <vt:lpstr>Evaluation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JDBI Talk</dc:title>
  <dc:creator>Lokesh N</dc:creator>
  <cp:lastModifiedBy>LOKESH N</cp:lastModifiedBy>
  <cp:revision>7</cp:revision>
  <dcterms:created xsi:type="dcterms:W3CDTF">2020-12-08T08:37:32Z</dcterms:created>
  <dcterms:modified xsi:type="dcterms:W3CDTF">2021-08-09T06:19:05Z</dcterms:modified>
</cp:coreProperties>
</file>